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51" r:id="rId5"/>
    <p:sldId id="484" r:id="rId6"/>
    <p:sldId id="493" r:id="rId7"/>
    <p:sldId id="485" r:id="rId8"/>
    <p:sldId id="486" r:id="rId9"/>
    <p:sldId id="461" r:id="rId10"/>
    <p:sldId id="462" r:id="rId11"/>
    <p:sldId id="463" r:id="rId12"/>
    <p:sldId id="464" r:id="rId13"/>
    <p:sldId id="465" r:id="rId14"/>
    <p:sldId id="466" r:id="rId15"/>
    <p:sldId id="467" r:id="rId16"/>
    <p:sldId id="468" r:id="rId17"/>
  </p:sldIdLst>
  <p:sldSz cx="12192000" cy="6858000"/>
  <p:notesSz cx="6797675" cy="9926638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585E434-50C0-4BC2-B49E-597896FC7FCD}">
          <p14:sldIdLst>
            <p14:sldId id="351"/>
            <p14:sldId id="484"/>
            <p14:sldId id="493"/>
            <p14:sldId id="485"/>
            <p14:sldId id="486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B04"/>
    <a:srgbClr val="FFCCFF"/>
    <a:srgbClr val="9D7463"/>
    <a:srgbClr val="4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4631" autoAdjust="0"/>
  </p:normalViewPr>
  <p:slideViewPr>
    <p:cSldViewPr snapToGrid="0">
      <p:cViewPr varScale="1">
        <p:scale>
          <a:sx n="73" d="100"/>
          <a:sy n="73" d="100"/>
        </p:scale>
        <p:origin x="878" y="72"/>
      </p:cViewPr>
      <p:guideLst>
        <p:guide orient="horz" pos="2160"/>
        <p:guide pos="3840"/>
        <p:guide orient="horz" pos="21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086" y="-7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8DD750-E9C8-498E-B02F-A465CB2BB798}" type="datetime1">
              <a:rPr lang="ru-RU" smtClean="0"/>
              <a:pPr rtl="0"/>
              <a:t>15.03.2025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7C6E7-B645-4B70-AC63-7A575D94CEB1}" type="datetime1">
              <a:rPr lang="ru-RU" smtClean="0"/>
              <a:pPr/>
              <a:t>15.03.2025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300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Титульный слайд (заголовок)">
    <p:bg>
      <p:bgPr>
        <a:blipFill dpi="0" rotWithShape="1">
          <a:blip r:embed="rId2">
            <a:lum/>
          </a:blip>
          <a:srcRect/>
          <a:stretch>
            <a:fillRect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10210" y="6277243"/>
            <a:ext cx="464344" cy="400188"/>
          </a:xfrm>
          <a:prstGeom prst="roundRect">
            <a:avLst>
              <a:gd name="adj" fmla="val 9526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 rtlCol="0"/>
          <a:lstStyle>
            <a:lvl1pPr>
              <a:defRPr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12" y="1512000"/>
            <a:ext cx="3480323" cy="4679250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68662" y="1511476"/>
            <a:ext cx="3480758" cy="4679249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38662" y="1511475"/>
            <a:ext cx="3480758" cy="467925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5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308206" y="6277243"/>
            <a:ext cx="464344" cy="400188"/>
          </a:xfrm>
          <a:prstGeom prst="roundRect">
            <a:avLst>
              <a:gd name="adj" fmla="val 9526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 rtlCol="0"/>
          <a:lstStyle>
            <a:lvl1pPr>
              <a:defRPr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ru-RU" dirty="0"/>
              <a:t>1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5889" y="629175"/>
            <a:ext cx="7105475" cy="545284"/>
          </a:xfrm>
          <a:prstGeom prst="rect">
            <a:avLst/>
          </a:prstGeom>
          <a:solidFill>
            <a:srgbClr val="C00000"/>
          </a:solidFill>
        </p:spPr>
        <p:txBody>
          <a:bodyPr rIns="108000"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519729"/>
            <a:ext cx="11339513" cy="360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2122414"/>
            <a:ext cx="2160000" cy="406883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2122414"/>
            <a:ext cx="2160588" cy="4068835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2122414"/>
            <a:ext cx="2160588" cy="4068835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2117949"/>
            <a:ext cx="2160588" cy="4068835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2118532"/>
            <a:ext cx="2160588" cy="4072718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308206" y="6277243"/>
            <a:ext cx="464344" cy="400188"/>
          </a:xfrm>
          <a:prstGeom prst="roundRect">
            <a:avLst>
              <a:gd name="adj" fmla="val 9526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 rtlCol="0"/>
          <a:lstStyle>
            <a:lvl1pPr>
              <a:defRPr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ru-RU" dirty="0"/>
              <a:t>1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5889" y="629175"/>
            <a:ext cx="7105475" cy="545284"/>
          </a:xfrm>
          <a:prstGeom prst="rect">
            <a:avLst/>
          </a:prstGeom>
          <a:solidFill>
            <a:srgbClr val="C00000"/>
          </a:solidFill>
        </p:spPr>
        <p:txBody>
          <a:bodyPr rIns="108000"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8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prstGeom prst="rect">
            <a:avLst/>
          </a:prstGeo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устой для фото">
    <p:bg>
      <p:bgPr>
        <a:blipFill dpi="0" rotWithShape="1">
          <a:blip r:embed="rId2">
            <a:lum/>
          </a:blip>
          <a:srcRect/>
          <a:stretch>
            <a:fillRect t="7000" r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лайд-разделитель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8526" y="2403740"/>
            <a:ext cx="8548380" cy="1874646"/>
          </a:xfrm>
          <a:prstGeom prst="roundRect">
            <a:avLst>
              <a:gd name="adj" fmla="val 2139"/>
            </a:avLst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800" b="1" spc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слайда-разделителя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prstGeom prst="rect">
            <a:avLst/>
          </a:prstGeo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Объект-фотография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99523" y="1392571"/>
            <a:ext cx="4836082" cy="489917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4340" y="2080470"/>
            <a:ext cx="5249659" cy="4111530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4141" y="1578451"/>
            <a:ext cx="5249659" cy="360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5889" y="629175"/>
            <a:ext cx="7105475" cy="545284"/>
          </a:xfrm>
          <a:prstGeom prst="rect">
            <a:avLst/>
          </a:prstGeom>
          <a:solidFill>
            <a:srgbClr val="C00000"/>
          </a:solidFill>
        </p:spPr>
        <p:txBody>
          <a:bodyPr rIns="108000"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</a:t>
            </a:r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9135" y="5049674"/>
            <a:ext cx="4459766" cy="539345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rtlCol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ru-RU" noProof="0" dirty="0"/>
              <a:t>Введите подпись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лайд с благодарност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7245" y="2834640"/>
            <a:ext cx="5426276" cy="2720356"/>
          </a:xfrm>
          <a:prstGeom prst="roundRect">
            <a:avLst>
              <a:gd name="adj" fmla="val 2139"/>
            </a:avLst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r">
              <a:lnSpc>
                <a:spcPts val="4000"/>
              </a:lnSpc>
              <a:defRPr sz="3800" b="1" spc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Спасибо за внимание!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Полное имя</a:t>
            </a:r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Номер телефона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Электронная почта или контакт в социальной сети</a:t>
            </a:r>
          </a:p>
        </p:txBody>
      </p:sp>
      <p:sp>
        <p:nvSpPr>
          <p:cNvPr id="10" name="Текст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Веб-сайт 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4003" y="1486172"/>
            <a:ext cx="11091753" cy="360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08" y="1921078"/>
            <a:ext cx="11080492" cy="4270171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8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308206" y="6277243"/>
            <a:ext cx="464344" cy="400188"/>
          </a:xfrm>
          <a:prstGeom prst="roundRect">
            <a:avLst>
              <a:gd name="adj" fmla="val 9526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 rtlCol="0"/>
          <a:lstStyle>
            <a:lvl1pPr>
              <a:defRPr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ru-RU" dirty="0"/>
              <a:t>1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5889" y="629175"/>
            <a:ext cx="7105475" cy="545284"/>
          </a:xfrm>
          <a:prstGeom prst="rect">
            <a:avLst/>
          </a:prstGeom>
          <a:solidFill>
            <a:srgbClr val="C00000"/>
          </a:solidFill>
        </p:spPr>
        <p:txBody>
          <a:bodyPr rIns="108000"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4341" y="1410672"/>
            <a:ext cx="11116972" cy="360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4340" y="1954634"/>
            <a:ext cx="5249659" cy="423736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953884"/>
            <a:ext cx="5472113" cy="4237365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8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308206" y="6277243"/>
            <a:ext cx="464344" cy="400188"/>
          </a:xfrm>
          <a:prstGeom prst="roundRect">
            <a:avLst>
              <a:gd name="adj" fmla="val 9526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 rtlCol="0"/>
          <a:lstStyle>
            <a:lvl1pPr>
              <a:defRPr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ru-RU" dirty="0"/>
              <a:t>1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5889" y="629175"/>
            <a:ext cx="7105475" cy="545284"/>
          </a:xfrm>
          <a:prstGeom prst="rect">
            <a:avLst/>
          </a:prstGeom>
          <a:solidFill>
            <a:srgbClr val="C00000"/>
          </a:solidFill>
        </p:spPr>
        <p:txBody>
          <a:bodyPr rIns="108000"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адпись 24" descr="Акцент слайда для поля заголовка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 userDrawn="1"/>
        </p:nvSpPr>
        <p:spPr>
          <a:xfrm flipH="1">
            <a:off x="0" y="4241056"/>
            <a:ext cx="1841616" cy="1950180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solidFill>
            <a:srgbClr val="C00000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 txBox="1">
            <a:spLocks/>
          </p:cNvSpPr>
          <p:nvPr userDrawn="1"/>
        </p:nvSpPr>
        <p:spPr>
          <a:xfrm>
            <a:off x="1100692" y="3997107"/>
            <a:ext cx="6214507" cy="2018176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ctr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8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3600" spc="0" dirty="0">
                <a:solidFill>
                  <a:schemeClr val="bg1"/>
                </a:solidFill>
              </a:rPr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4" r:id="rId3"/>
    <p:sldLayoutId id="2147483663" r:id="rId4"/>
    <p:sldLayoutId id="2147483658" r:id="rId5"/>
    <p:sldLayoutId id="2147483660" r:id="rId6"/>
    <p:sldLayoutId id="2147483664" r:id="rId7"/>
    <p:sldLayoutId id="2147483650" r:id="rId8"/>
    <p:sldLayoutId id="2147483652" r:id="rId9"/>
    <p:sldLayoutId id="2147483656" r:id="rId10"/>
    <p:sldLayoutId id="214748365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sultant.ru/document/cons_doc_LAW_482692/61ecd76c5466e84d02be82c3ada49d6f5ac73c14/#dst433" TargetMode="External"/><Relationship Id="rId7" Type="http://schemas.openxmlformats.org/officeDocument/2006/relationships/hyperlink" Target="https://www.consultant.ru/document/cons_doc_LAW_181602/#dst100028" TargetMode="External"/><Relationship Id="rId2" Type="http://schemas.openxmlformats.org/officeDocument/2006/relationships/hyperlink" Target="https://www.consultant.ru/document/cons_doc_LAW_482692/c18778732f1e820875bb79a8f634f706940f0142/#dst10094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nsultant.ru/document/cons_doc_LAW_5142/c4fe6e6c3382269311df4bffaf438feb330600cf/" TargetMode="External"/><Relationship Id="rId5" Type="http://schemas.openxmlformats.org/officeDocument/2006/relationships/hyperlink" Target="https://www.consultant.ru/document/cons_doc_LAW_482692/4734407fbf4d5eec5306840f8b75b994e5d57090/#dst100091" TargetMode="External"/><Relationship Id="rId4" Type="http://schemas.openxmlformats.org/officeDocument/2006/relationships/hyperlink" Target="https://www.consultant.ru/document/cons_doc_LAW_181602/#dst100029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Надпись 24" descr="Акцент слайда для поля заголовка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0" y="4224278"/>
            <a:ext cx="1841616" cy="1950180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solidFill>
            <a:srgbClr val="C00000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12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 txBox="1">
            <a:spLocks/>
          </p:cNvSpPr>
          <p:nvPr/>
        </p:nvSpPr>
        <p:spPr>
          <a:xfrm>
            <a:off x="512065" y="3429000"/>
            <a:ext cx="9354311" cy="2562279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ctr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8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0" spc="0" dirty="0"/>
              <a:t>Особенности гражданского права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6315045"/>
            <a:ext cx="5316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Докладчик: Петрова Валентина Владимировна</a:t>
            </a:r>
          </a:p>
        </p:txBody>
      </p:sp>
    </p:spTree>
    <p:extLst>
      <p:ext uri="{BB962C8B-B14F-4D97-AF65-F5344CB8AC3E}">
        <p14:creationId xmlns:p14="http://schemas.microsoft.com/office/powerpoint/2010/main" val="426132121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4446494" y="139747"/>
            <a:ext cx="7589313" cy="586874"/>
          </a:xfrm>
        </p:spPr>
        <p:txBody>
          <a:bodyPr anchor="ctr"/>
          <a:lstStyle/>
          <a:p>
            <a:r>
              <a:rPr lang="ru-RU" b="0" spc="0" dirty="0"/>
              <a:t>Защита прав собственности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0BD8517-4DEA-4E89-8795-C427ED3A6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012" y="1362635"/>
            <a:ext cx="8641975" cy="535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883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5280212" y="139747"/>
            <a:ext cx="6755595" cy="586874"/>
          </a:xfrm>
        </p:spPr>
        <p:txBody>
          <a:bodyPr anchor="ctr"/>
          <a:lstStyle/>
          <a:p>
            <a:r>
              <a:rPr lang="ru-RU" b="0" spc="0" dirty="0"/>
              <a:t>Прекращение собственности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CDA2243-FF5B-470B-9A62-065F8481D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329" y="1147482"/>
            <a:ext cx="8633012" cy="545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547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6758377" y="139747"/>
            <a:ext cx="5277430" cy="586874"/>
          </a:xfrm>
        </p:spPr>
        <p:txBody>
          <a:bodyPr anchor="ctr"/>
          <a:lstStyle/>
          <a:p>
            <a:r>
              <a:rPr lang="ru-RU" b="0" spc="0" dirty="0"/>
              <a:t>Обязательство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ECAE9-6B47-4DD7-86BE-1DEBFE49D4B3}"/>
              </a:ext>
            </a:extLst>
          </p:cNvPr>
          <p:cNvSpPr txBox="1"/>
          <p:nvPr/>
        </p:nvSpPr>
        <p:spPr>
          <a:xfrm>
            <a:off x="905435" y="1627674"/>
            <a:ext cx="10632141" cy="2264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16840" indent="450850" algn="just">
              <a:lnSpc>
                <a:spcPct val="161000"/>
              </a:lnSpc>
              <a:spcAft>
                <a:spcPts val="7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соответствии со статьей 307 Гражданского кодекса РФ под обязательством следует понимать правоотношение, в котором одно лицо (должник) обязано совершить в пользу другого лица – кредитора определенное действие – передать имущество, выполнить работу, оказать услугу, уплатить деньги либо воздержаться от совершения определенного действия, а кредитор имеет право требовать от должника исполнения его обязанности. </a:t>
            </a:r>
          </a:p>
        </p:txBody>
      </p:sp>
    </p:spTree>
    <p:extLst>
      <p:ext uri="{BB962C8B-B14F-4D97-AF65-F5344CB8AC3E}">
        <p14:creationId xmlns:p14="http://schemas.microsoft.com/office/powerpoint/2010/main" val="736067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6758377" y="139747"/>
            <a:ext cx="5277430" cy="586874"/>
          </a:xfrm>
        </p:spPr>
        <p:txBody>
          <a:bodyPr anchor="ctr"/>
          <a:lstStyle/>
          <a:p>
            <a:r>
              <a:rPr lang="ru-RU" b="0" spc="0" dirty="0"/>
              <a:t>Виды обязательств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C9257BF-ABAB-4006-9E27-9DCD878DA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035" y="1272988"/>
            <a:ext cx="8722659" cy="53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89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6758377" y="139747"/>
            <a:ext cx="5277430" cy="586874"/>
          </a:xfrm>
        </p:spPr>
        <p:txBody>
          <a:bodyPr anchor="ctr"/>
          <a:lstStyle/>
          <a:p>
            <a:r>
              <a:rPr lang="ru-RU" b="0" spc="0" dirty="0"/>
              <a:t>Понятие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ECAE9-6B47-4DD7-86BE-1DEBFE49D4B3}"/>
              </a:ext>
            </a:extLst>
          </p:cNvPr>
          <p:cNvSpPr txBox="1"/>
          <p:nvPr/>
        </p:nvSpPr>
        <p:spPr>
          <a:xfrm>
            <a:off x="905435" y="1627674"/>
            <a:ext cx="10632141" cy="3849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850" marR="44450" indent="445135" algn="just">
              <a:lnSpc>
                <a:spcPct val="110000"/>
              </a:lnSpc>
              <a:spcAft>
                <a:spcPts val="85"/>
              </a:spcAft>
            </a:pPr>
            <a:r>
              <a:rPr lang="ru-RU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Гражданское право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система правовых норм, составляющих основное содержание частного права и регулирующих имущественные и связанные с ними личные неимущественные отношения, основанные на независимости и имущественной самостоятельности их участников, методом юридического равенства сторон в целях наделения частных лиц возможностями самоорганизации их деятельности по удовлетворению своих потребностей и интересов. </a:t>
            </a:r>
          </a:p>
        </p:txBody>
      </p:sp>
    </p:spTree>
    <p:extLst>
      <p:ext uri="{BB962C8B-B14F-4D97-AF65-F5344CB8AC3E}">
        <p14:creationId xmlns:p14="http://schemas.microsoft.com/office/powerpoint/2010/main" val="291480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4615355" y="139747"/>
            <a:ext cx="7420452" cy="586874"/>
          </a:xfrm>
        </p:spPr>
        <p:txBody>
          <a:bodyPr anchor="ctr"/>
          <a:lstStyle/>
          <a:p>
            <a:r>
              <a:rPr lang="ru-RU" b="0" spc="0" dirty="0"/>
              <a:t>Гражданское правоотношение</a:t>
            </a:r>
          </a:p>
        </p:txBody>
      </p:sp>
      <p:sp>
        <p:nvSpPr>
          <p:cNvPr id="3" name="Oval 4">
            <a:extLst>
              <a:ext uri="{FF2B5EF4-FFF2-40B4-BE49-F238E27FC236}">
                <a16:creationId xmlns:a16="http://schemas.microsoft.com/office/drawing/2014/main" id="{F4474DCD-00D1-4683-9EFC-1A4A0DA77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8999"/>
            <a:ext cx="3505200" cy="2940269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Вещные</a:t>
            </a:r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149E9AD5-80E1-4DBE-8A2B-0627B69D3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8998"/>
            <a:ext cx="3636578" cy="2940269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Обязательственные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E850FB55-6695-4978-B135-7BFCE08106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1672" y="2689428"/>
            <a:ext cx="693683" cy="978681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AC71F9D9-9654-4BE2-B7DD-8AF60889D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53407"/>
            <a:ext cx="558362" cy="71470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A873AF-E63B-4CBE-8B1A-8E7953815BFD}"/>
              </a:ext>
            </a:extLst>
          </p:cNvPr>
          <p:cNvSpPr txBox="1"/>
          <p:nvPr/>
        </p:nvSpPr>
        <p:spPr>
          <a:xfrm>
            <a:off x="914400" y="1343097"/>
            <a:ext cx="9963806" cy="13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  <a:spcAft>
                <a:spcPts val="1000"/>
              </a:spcAft>
            </a:pPr>
            <a:r>
              <a:rPr lang="ru-RU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Гражданское правоотношение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это само общественное отношение, урегулированное нормой гражданского права; связь между участниками, в силу которой они выступают в качестве обладателей субъективных гражданских прав и носителей субъективных гражданских обязанностей.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49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4677103" y="139747"/>
            <a:ext cx="7358704" cy="586874"/>
          </a:xfrm>
        </p:spPr>
        <p:txBody>
          <a:bodyPr anchor="ctr"/>
          <a:lstStyle/>
          <a:p>
            <a:r>
              <a:rPr lang="ru-RU" b="0" spc="0" dirty="0"/>
              <a:t>Возникновение правоотношения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ECAE9-6B47-4DD7-86BE-1DEBFE49D4B3}"/>
              </a:ext>
            </a:extLst>
          </p:cNvPr>
          <p:cNvSpPr txBox="1"/>
          <p:nvPr/>
        </p:nvSpPr>
        <p:spPr>
          <a:xfrm>
            <a:off x="525517" y="1208690"/>
            <a:ext cx="11510290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l"/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 договоров и иных сделок;</a:t>
            </a:r>
          </a:p>
          <a:p>
            <a:pPr indent="457200" algn="l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из актов государственных органов и органов местного самоуправления;</a:t>
            </a:r>
            <a:endParaRPr lang="ru-RU" sz="2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из судебного решения, установившего гражданские права и обязанности;</a:t>
            </a:r>
            <a:endParaRPr lang="ru-RU" sz="2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в результате приобретения имущества по основаниям, допускаемым законом;</a:t>
            </a:r>
            <a:endParaRPr lang="ru-RU" sz="2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в результате создания произведений науки, литературы, искусства, изобретений и иных результатов интеллектуальной деятельности;</a:t>
            </a:r>
            <a:endParaRPr lang="ru-RU" sz="2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вследствие причинения вреда другому лицу;</a:t>
            </a:r>
            <a:endParaRPr lang="ru-RU" sz="2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 вследствие неосновательного обогащения;</a:t>
            </a:r>
            <a:endParaRPr lang="ru-RU" sz="2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 вследствие иных действий граждан и юридических лиц;</a:t>
            </a:r>
            <a:endParaRPr lang="ru-RU" sz="2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9) вследствие событий, с которыми закон или иной правовой акт связывает наступление гражданско-правовых последствий.</a:t>
            </a:r>
            <a:endParaRPr lang="ru-RU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28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5370786" y="139747"/>
            <a:ext cx="6665021" cy="586874"/>
          </a:xfrm>
        </p:spPr>
        <p:txBody>
          <a:bodyPr anchor="ctr"/>
          <a:lstStyle/>
          <a:p>
            <a:r>
              <a:rPr lang="ru-RU" b="0" spc="0" dirty="0"/>
              <a:t>Защита гражданских прав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ECAE9-6B47-4DD7-86BE-1DEBFE49D4B3}"/>
              </a:ext>
            </a:extLst>
          </p:cNvPr>
          <p:cNvSpPr txBox="1"/>
          <p:nvPr/>
        </p:nvSpPr>
        <p:spPr>
          <a:xfrm>
            <a:off x="894925" y="1333385"/>
            <a:ext cx="1063214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342900" algn="l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признания права;</a:t>
            </a:r>
            <a:endParaRPr lang="ru-RU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342900" algn="l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восстановления положения, существовавшего до нарушения права, и пресечения действий, нарушающих право или создающих угрозу его нарушения;</a:t>
            </a:r>
            <a:endParaRPr lang="ru-RU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342900" algn="l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признания оспоримой сделки недействительной и применения последствий ее недействительности, применения  </a:t>
            </a:r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последствий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недействительности ничтожной сделки;</a:t>
            </a:r>
            <a:endParaRPr lang="ru-RU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342900" algn="l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признания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недействительным решения собрания;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органа или органа местного самоуправления;</a:t>
            </a:r>
            <a:endParaRPr lang="ru-RU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342900" algn="l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самозащиты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права;</a:t>
            </a:r>
            <a:endParaRPr lang="ru-RU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342900" algn="l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присуждения к исполнению обязанности в натуре;</a:t>
            </a:r>
            <a:endParaRPr lang="ru-RU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342900" algn="l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возмещения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убытков;</a:t>
            </a:r>
            <a:endParaRPr lang="ru-RU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342900" algn="l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взыскания неустойки;</a:t>
            </a:r>
            <a:endParaRPr lang="ru-RU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342900" algn="l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компенсации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морального вреда;</a:t>
            </a:r>
            <a:endParaRPr lang="ru-RU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342900" algn="l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прекращения или изменения правоотношения;</a:t>
            </a:r>
            <a:endParaRPr lang="ru-RU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342900" algn="l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неприменения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судом акта государственного органа или органа местного самоуправления, противоречащего закону;</a:t>
            </a:r>
            <a:endParaRPr lang="ru-RU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иными способами, предусмотренными </a:t>
            </a:r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законом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87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6758377" y="139747"/>
            <a:ext cx="5277430" cy="586874"/>
          </a:xfrm>
        </p:spPr>
        <p:txBody>
          <a:bodyPr anchor="ctr"/>
          <a:lstStyle/>
          <a:p>
            <a:r>
              <a:rPr lang="ru-RU" b="0" spc="0" dirty="0"/>
              <a:t>Собственность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15C114-7A1B-48B2-A2BA-093C48075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365" y="1219201"/>
            <a:ext cx="9332259" cy="53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311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6758377" y="139747"/>
            <a:ext cx="5277430" cy="586874"/>
          </a:xfrm>
        </p:spPr>
        <p:txBody>
          <a:bodyPr anchor="ctr"/>
          <a:lstStyle/>
          <a:p>
            <a:r>
              <a:rPr lang="ru-RU" b="0" spc="0" dirty="0"/>
              <a:t>Собственность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1CCEDC-940D-49BD-88C4-3513F6D50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376" y="1156447"/>
            <a:ext cx="8982635" cy="538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30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6758377" y="139747"/>
            <a:ext cx="5277430" cy="586874"/>
          </a:xfrm>
        </p:spPr>
        <p:txBody>
          <a:bodyPr anchor="ctr"/>
          <a:lstStyle/>
          <a:p>
            <a:r>
              <a:rPr lang="ru-RU" b="0" spc="0" dirty="0"/>
              <a:t>Собственность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FB0E442-E4C8-433B-95D8-60FC05226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341" y="1120587"/>
            <a:ext cx="8534400" cy="513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22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6758377" y="139747"/>
            <a:ext cx="5277430" cy="586874"/>
          </a:xfrm>
        </p:spPr>
        <p:txBody>
          <a:bodyPr anchor="ctr"/>
          <a:lstStyle/>
          <a:p>
            <a:r>
              <a:rPr lang="ru-RU" b="0" spc="0" dirty="0"/>
              <a:t>Собственность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8A8CCF0-4812-4A47-AC40-418A81245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718" y="1147481"/>
            <a:ext cx="7808257" cy="528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622408"/>
      </p:ext>
    </p:extLst>
  </p:cSld>
  <p:clrMapOvr>
    <a:masterClrMapping/>
  </p:clrMapOvr>
</p:sld>
</file>

<file path=ppt/theme/theme1.xml><?xml version="1.0" encoding="utf-8"?>
<a:theme xmlns:a="http://schemas.openxmlformats.org/drawingml/2006/main" name="tf16411253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утю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63500" cap="flat">
          <a:noFill/>
          <a:prstDash val="solid"/>
          <a:miter lim="800000"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rtl="0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19716552_TF16411253.potx" id="{484AC4F0-DFB1-44B1-A48A-4A4E5B9BAE55}" vid="{642D7752-446B-4E16-8C1E-EACC99EB30B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71548CFF1EB4246B152E8876C7CE9E6" ma:contentTypeVersion="13" ma:contentTypeDescription="Создание документа." ma:contentTypeScope="" ma:versionID="40bfe46ac559720a2277bd4c61a5e11e">
  <xsd:schema xmlns:xsd="http://www.w3.org/2001/XMLSchema" xmlns:xs="http://www.w3.org/2001/XMLSchema" xmlns:p="http://schemas.microsoft.com/office/2006/metadata/properties" xmlns:ns2="b3b66636-288e-4f09-bfc3-64bcac1552b5" xmlns:ns3="6778ce01-b258-4107-899c-6f407743336a" targetNamespace="http://schemas.microsoft.com/office/2006/metadata/properties" ma:root="true" ma:fieldsID="eaab25d54de975474f141c2585e97463" ns2:_="" ns3:_="">
    <xsd:import namespace="b3b66636-288e-4f09-bfc3-64bcac1552b5"/>
    <xsd:import namespace="6778ce01-b258-4107-899c-6f40774333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b66636-288e-4f09-bfc3-64bcac1552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18b14e38-c1c0-4c10-a034-9890b754996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78ce01-b258-4107-899c-6f407743336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3800d52-363e-450d-b856-12c70e33d31e}" ma:internalName="TaxCatchAll" ma:showField="CatchAllData" ma:web="6778ce01-b258-4107-899c-6f407743336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778ce01-b258-4107-899c-6f407743336a" xsi:nil="true"/>
    <lcf76f155ced4ddcb4097134ff3c332f xmlns="b3b66636-288e-4f09-bfc3-64bcac1552b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4383042-ED64-4717-85C5-A40320EA90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b66636-288e-4f09-bfc3-64bcac1552b5"/>
    <ds:schemaRef ds:uri="6778ce01-b258-4107-899c-6f40774333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FFD4CC-EE79-4A9F-8C96-AA086182F8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8A50AA-654B-45CA-B6AD-FDA9E9535EF9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55e760ae-a1e0-4707-8e78-b6807e0154f2"/>
    <ds:schemaRef ds:uri="http://purl.org/dc/terms/"/>
    <ds:schemaRef ds:uri="http://schemas.microsoft.com/office/2006/metadata/properties"/>
    <ds:schemaRef ds:uri="http://www.w3.org/XML/1998/namespace"/>
    <ds:schemaRef ds:uri="6778ce01-b258-4107-899c-6f407743336a"/>
    <ds:schemaRef ds:uri="b3b66636-288e-4f09-bfc3-64bcac1552b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tf16411253</Template>
  <TotalTime>0</TotalTime>
  <Words>383</Words>
  <Application>Microsoft Office PowerPoint</Application>
  <PresentationFormat>Widescreen</PresentationFormat>
  <Paragraphs>40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tf16411253</vt:lpstr>
      <vt:lpstr>PowerPoint Presentation</vt:lpstr>
      <vt:lpstr>Понятие</vt:lpstr>
      <vt:lpstr>Гражданское правоотношение</vt:lpstr>
      <vt:lpstr>Возникновение правоотношения</vt:lpstr>
      <vt:lpstr>Защита гражданских прав</vt:lpstr>
      <vt:lpstr>Собственность</vt:lpstr>
      <vt:lpstr>Собственность</vt:lpstr>
      <vt:lpstr>Собственность</vt:lpstr>
      <vt:lpstr>Собственность</vt:lpstr>
      <vt:lpstr>Защита прав собственности</vt:lpstr>
      <vt:lpstr>Прекращение собственности</vt:lpstr>
      <vt:lpstr>Обязательство</vt:lpstr>
      <vt:lpstr>Виды обязательств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2019-10-28T09:47:12Z</dcterms:created>
  <dcterms:modified xsi:type="dcterms:W3CDTF">2025-03-15T14:07:58Z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0x010100D71548CFF1EB4246B152E8876C7CE9E6</vt:lpwstr>
  </property>
</Properties>
</file>