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0" r:id="rId6"/>
    <p:sldId id="258" r:id="rId7"/>
    <p:sldId id="266" r:id="rId8"/>
    <p:sldId id="261" r:id="rId9"/>
    <p:sldId id="262" r:id="rId10"/>
    <p:sldId id="263" r:id="rId11"/>
    <p:sldId id="264" r:id="rId12"/>
    <p:sldId id="265" r:id="rId13"/>
    <p:sldId id="267" r:id="rId14"/>
    <p:sldId id="268" r:id="rId15"/>
    <p:sldId id="269" r:id="rId16"/>
    <p:sldId id="25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28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9E12D7-7D39-4622-95DA-2F5E55127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159A70-DB21-4130-BBA8-1A667D8D8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0C2699-AB5A-4E8C-806A-5F8C0F6F7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811A24-A4D1-4E70-A16A-1E50F7C7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356BCF-92D2-4822-90EA-030B46387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398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71D253-0761-4110-B8C7-712CF7897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A0FBF4A-B8DB-44F9-9FDE-30A81362C3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DECE5C-97A3-488C-A6A8-8C65FD73B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C8B4D0-95E5-427E-A69E-287958097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B977B0-5A3A-4CA6-9958-6915F66CB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644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729A24-D9D4-415A-B3FD-4344CCD51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C6423DA-ADBB-4919-B6FD-0D825BA48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4DA6F44-93A5-4E44-975C-C3F2406D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49BADB-4868-488A-9A65-4D86DE18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9302EA-EDD4-4BD3-9456-3C059963C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916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8C7668-A9A0-4E11-A23B-45A1BBF7F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AE5692-0A23-447E-8DED-65AA0B43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69B7F3-6B55-4D66-A79C-2F887FC7E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80DD14F-D741-4FFC-8AD1-997966021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09FF1F6-DFAE-42D8-8EBE-9BF50BD73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567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2DC12C-BF91-413E-B4A9-8D4E4F9B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06A7E7-7572-43DA-ACA5-26A3F8022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40D205-CBCD-4CB7-A49F-A6E02AC24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5480D29-8101-4D04-A3C2-E762BD25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481760-A845-47F0-B586-7B5D15F1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52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E3A5E9-4942-4CD7-86AB-F8378BC04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2E9326-B979-4104-B962-4C477311D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D66AF6D-3D52-4FD8-BCB4-A3BDA02C12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250738-861C-4F2F-B19F-CF32ACB1C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DBB5869-3C75-4B16-B0C7-F799C4DF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43F784-FBB4-4F34-9C43-99302470A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1357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25C3D-1343-4473-BA7A-6268464A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B10AD0-89BC-4B0E-8C8A-2A7C6A800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3E14AF-1ADE-4D13-875A-053CB5F2D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D944940-D887-4DAC-9DC9-E6218919B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2B324C0-66D3-43BB-8E6A-E5B6BC92CA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8076BA2-55CD-473E-8744-83D0D279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7A49415-7470-49CF-A4C9-11938EE0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2564CA6-AEEC-49B4-AD0E-4410D9AA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02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303BA-DFBB-41EE-8C9F-FF65EDE16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1BA06E0-26AC-41EB-B367-0DCE90F4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53CEB58-B910-4D44-9170-0081E4C7C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109CF9-A6D1-47F5-9E29-FBC0C8A35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133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23CCD4E-7F55-4E5C-A2E8-D52D7920E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BC7E9A0-8B62-465F-8755-8558C7BE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AA76CA-DF0B-4191-9C85-8AB95FD6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298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1459D-6ABB-4141-A3B7-BAA961277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8F8A71-8004-4892-A001-D2641E272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C3CCBC-938A-4C4C-92A7-DA661639F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7C95A3-A0F3-4417-BB44-B15037ED6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5801AC9-73FB-41C7-A35C-CCCE73EE5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2A6DF7-BC97-4B3D-B83E-DFFC35431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704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B46C16-CC20-4E88-9394-F9F97D33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32A234-021A-4C02-8F01-4036CDED8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12613AD-5AAA-4E38-ADCB-531F97020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EF30E9-9F39-4838-B239-01CDA4EF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0CD-E45A-4E1F-8F42-4DA93BD5360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F6AF2A-A1D2-4591-9ACA-1ACD6272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BEF600D-116A-4312-B673-F123298DA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54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4DC1A5-9255-4226-8F06-056C1B9EC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A6A684-8B71-4C87-8375-868196755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A09B4C-A582-4D0B-8833-D3B430A23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86B0CD-E45A-4E1F-8F42-4DA93BD53605}" type="datetimeFigureOut">
              <a:rPr lang="ru-RU" smtClean="0"/>
              <a:t>17.02.2023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F9197F-DBE5-4C06-B508-EEAEE8AC94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CBA740-29C4-4299-A5AF-D7F595734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0B1E54-4CB7-4B4D-8890-0D4A36852B8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1979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AD28BA-C922-46F5-A3BE-DE3CB9A367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C#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980435-EECA-42E6-AE47-8112090B3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Курс лекций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0707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9851335-E70B-45F0-9BAE-DA6038056E87}"/>
              </a:ext>
            </a:extLst>
          </p:cNvPr>
          <p:cNvSpPr txBox="1">
            <a:spLocks/>
          </p:cNvSpPr>
          <p:nvPr/>
        </p:nvSpPr>
        <p:spPr>
          <a:xfrm>
            <a:off x="561474" y="186489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MVVM</a:t>
            </a:r>
            <a:endParaRPr lang="ru-RU" dirty="0"/>
          </a:p>
        </p:txBody>
      </p:sp>
      <p:grpSp>
        <p:nvGrpSpPr>
          <p:cNvPr id="68" name="Группа 67">
            <a:extLst>
              <a:ext uri="{FF2B5EF4-FFF2-40B4-BE49-F238E27FC236}">
                <a16:creationId xmlns:a16="http://schemas.microsoft.com/office/drawing/2014/main" id="{9EA06DD3-3542-41E3-BE94-5FC8072EC6A8}"/>
              </a:ext>
            </a:extLst>
          </p:cNvPr>
          <p:cNvGrpSpPr/>
          <p:nvPr/>
        </p:nvGrpSpPr>
        <p:grpSpPr>
          <a:xfrm>
            <a:off x="1789682" y="1228091"/>
            <a:ext cx="7724347" cy="4870449"/>
            <a:chOff x="814322" y="1250951"/>
            <a:chExt cx="7724347" cy="4870449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CDC9149A-AB29-4F22-A310-16648B42A49C}"/>
                </a:ext>
              </a:extLst>
            </p:cNvPr>
            <p:cNvSpPr/>
            <p:nvPr/>
          </p:nvSpPr>
          <p:spPr>
            <a:xfrm>
              <a:off x="814327" y="1593473"/>
              <a:ext cx="3180355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INotifyPropertyChanged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65AD0EEC-D51F-4D7F-9D67-5787F4044A68}"/>
                </a:ext>
              </a:extLst>
            </p:cNvPr>
            <p:cNvSpPr/>
            <p:nvPr/>
          </p:nvSpPr>
          <p:spPr>
            <a:xfrm>
              <a:off x="2508772" y="2772398"/>
              <a:ext cx="1485905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BindableBase</a:t>
              </a:r>
              <a:endParaRPr lang="ru-RU" dirty="0"/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37F3E690-E5E2-452C-8F48-7024D3651760}"/>
                </a:ext>
              </a:extLst>
            </p:cNvPr>
            <p:cNvSpPr/>
            <p:nvPr/>
          </p:nvSpPr>
          <p:spPr>
            <a:xfrm>
              <a:off x="814322" y="2772398"/>
              <a:ext cx="1485905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ICommand</a:t>
              </a:r>
              <a:endParaRPr lang="ru-RU" dirty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9727CD06-2FC4-4D78-8F98-CB24E6B637A5}"/>
                </a:ext>
              </a:extLst>
            </p:cNvPr>
            <p:cNvSpPr/>
            <p:nvPr/>
          </p:nvSpPr>
          <p:spPr>
            <a:xfrm>
              <a:off x="814323" y="3989075"/>
              <a:ext cx="3180355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CommandBase</a:t>
              </a:r>
              <a:endParaRPr lang="ru-RU" dirty="0"/>
            </a:p>
          </p:txBody>
        </p:sp>
        <p:sp>
          <p:nvSpPr>
            <p:cNvPr id="19" name="Прямоугольник 18">
              <a:extLst>
                <a:ext uri="{FF2B5EF4-FFF2-40B4-BE49-F238E27FC236}">
                  <a16:creationId xmlns:a16="http://schemas.microsoft.com/office/drawing/2014/main" id="{EE406E71-FE9B-4630-8870-87C14ED46A74}"/>
                </a:ext>
              </a:extLst>
            </p:cNvPr>
            <p:cNvSpPr/>
            <p:nvPr/>
          </p:nvSpPr>
          <p:spPr>
            <a:xfrm>
              <a:off x="814322" y="5150074"/>
              <a:ext cx="3180355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RelayCommand</a:t>
              </a:r>
              <a:endParaRPr lang="ru-RU" dirty="0"/>
            </a:p>
          </p:txBody>
        </p: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830208E9-477C-4ED8-93FF-57777C6C4C95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3250153" y="2122034"/>
              <a:ext cx="1572" cy="650364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C75527DA-B7DD-4379-B1C8-D46768F2C6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15097" y="4506739"/>
              <a:ext cx="1572" cy="650364"/>
            </a:xfrm>
            <a:prstGeom prst="straightConnector1">
              <a:avLst/>
            </a:prstGeom>
            <a:ln>
              <a:prstDash val="soli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3F729DD2-9157-44BF-9764-705655E470E7}"/>
                </a:ext>
              </a:extLst>
            </p:cNvPr>
            <p:cNvCxnSpPr>
              <a:cxnSpLocks/>
              <a:endCxn id="17" idx="2"/>
            </p:cNvCxnSpPr>
            <p:nvPr/>
          </p:nvCxnSpPr>
          <p:spPr>
            <a:xfrm flipV="1">
              <a:off x="1557275" y="3301787"/>
              <a:ext cx="0" cy="68646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5082E807-383C-4ED0-B260-D8FC197BE00F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 flipV="1">
              <a:off x="3250153" y="3301787"/>
              <a:ext cx="1572" cy="686460"/>
            </a:xfrm>
            <a:prstGeom prst="straightConnector1">
              <a:avLst/>
            </a:prstGeom>
            <a:ln>
              <a:prstDash val="soli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E2862EFD-BA32-4CBC-A804-B86251FF7D56}"/>
                </a:ext>
              </a:extLst>
            </p:cNvPr>
            <p:cNvCxnSpPr>
              <a:cxnSpLocks/>
              <a:stCxn id="4" idx="1"/>
              <a:endCxn id="16" idx="3"/>
            </p:cNvCxnSpPr>
            <p:nvPr/>
          </p:nvCxnSpPr>
          <p:spPr>
            <a:xfrm flipH="1">
              <a:off x="3994677" y="3037093"/>
              <a:ext cx="82941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Прямая со стрелкой 44">
              <a:extLst>
                <a:ext uri="{FF2B5EF4-FFF2-40B4-BE49-F238E27FC236}">
                  <a16:creationId xmlns:a16="http://schemas.microsoft.com/office/drawing/2014/main" id="{717BF9BE-4630-4896-88D6-7613624DE12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94677" y="3301787"/>
              <a:ext cx="829412" cy="68645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AF4E6AB7-EC8E-431A-B48B-3D9394AE4359}"/>
                </a:ext>
              </a:extLst>
            </p:cNvPr>
            <p:cNvCxnSpPr>
              <a:cxnSpLocks/>
              <a:stCxn id="5" idx="1"/>
              <a:endCxn id="15" idx="3"/>
            </p:cNvCxnSpPr>
            <p:nvPr/>
          </p:nvCxnSpPr>
          <p:spPr>
            <a:xfrm flipH="1">
              <a:off x="3994682" y="1858168"/>
              <a:ext cx="881261" cy="0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F9064B98-6EE7-4848-A93F-05A1FF2DA20C}"/>
                </a:ext>
              </a:extLst>
            </p:cNvPr>
            <p:cNvCxnSpPr>
              <a:cxnSpLocks/>
              <a:stCxn id="8" idx="1"/>
              <a:endCxn id="18" idx="3"/>
            </p:cNvCxnSpPr>
            <p:nvPr/>
          </p:nvCxnSpPr>
          <p:spPr>
            <a:xfrm flipH="1">
              <a:off x="3994678" y="4252942"/>
              <a:ext cx="829411" cy="82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diamond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Прямая со стрелкой 39">
              <a:extLst>
                <a:ext uri="{FF2B5EF4-FFF2-40B4-BE49-F238E27FC236}">
                  <a16:creationId xmlns:a16="http://schemas.microsoft.com/office/drawing/2014/main" id="{8975C2AF-6C54-4090-BEEA-472FF88875B0}"/>
                </a:ext>
              </a:extLst>
            </p:cNvPr>
            <p:cNvCxnSpPr>
              <a:cxnSpLocks/>
              <a:endCxn id="19" idx="3"/>
            </p:cNvCxnSpPr>
            <p:nvPr/>
          </p:nvCxnSpPr>
          <p:spPr>
            <a:xfrm flipH="1">
              <a:off x="3994677" y="5414769"/>
              <a:ext cx="2686702" cy="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diamond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535E11C1-999D-486F-A9C8-CBDAEE7287E8}"/>
                </a:ext>
              </a:extLst>
            </p:cNvPr>
            <p:cNvSpPr/>
            <p:nvPr/>
          </p:nvSpPr>
          <p:spPr>
            <a:xfrm>
              <a:off x="4824089" y="2772398"/>
              <a:ext cx="3714580" cy="5293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Model (Data)</a:t>
              </a:r>
              <a:endParaRPr lang="ru-RU" dirty="0"/>
            </a:p>
          </p:txBody>
        </p:sp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19F8E6C4-1054-4732-A8BE-FC737CDE4B30}"/>
                </a:ext>
              </a:extLst>
            </p:cNvPr>
            <p:cNvSpPr/>
            <p:nvPr/>
          </p:nvSpPr>
          <p:spPr>
            <a:xfrm>
              <a:off x="4875943" y="1593473"/>
              <a:ext cx="1339522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IModel</a:t>
              </a:r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5B734335-A5B1-4985-978F-DE6AF8603628}"/>
                </a:ext>
              </a:extLst>
            </p:cNvPr>
            <p:cNvSpPr/>
            <p:nvPr/>
          </p:nvSpPr>
          <p:spPr>
            <a:xfrm>
              <a:off x="6997733" y="1592645"/>
              <a:ext cx="1530022" cy="5293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BusinessLogic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2ABCD0FF-0CBE-40BE-B88C-52EA16E1BB17}"/>
                </a:ext>
              </a:extLst>
            </p:cNvPr>
            <p:cNvSpPr/>
            <p:nvPr/>
          </p:nvSpPr>
          <p:spPr>
            <a:xfrm>
              <a:off x="4824089" y="3988247"/>
              <a:ext cx="3714580" cy="52938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ViewModel</a:t>
              </a:r>
              <a:endParaRPr lang="ru-RU" dirty="0"/>
            </a:p>
          </p:txBody>
        </p: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CACBB70A-F859-4EB7-9CC2-635FA8F12C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3850" y="2122034"/>
              <a:ext cx="1572" cy="65036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751FBDA5-D65C-4BAE-9312-71E4354232EF}"/>
                </a:ext>
              </a:extLst>
            </p:cNvPr>
            <p:cNvCxnSpPr>
              <a:cxnSpLocks/>
              <a:stCxn id="7" idx="1"/>
              <a:endCxn id="5" idx="3"/>
            </p:cNvCxnSpPr>
            <p:nvPr/>
          </p:nvCxnSpPr>
          <p:spPr>
            <a:xfrm flipH="1">
              <a:off x="6215465" y="1857340"/>
              <a:ext cx="782268" cy="828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diamond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BB190367-BA6E-48DD-9B2E-3FF6C8FD2D7F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 flipV="1">
              <a:off x="6681379" y="4517636"/>
              <a:ext cx="0" cy="896304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Прямая со стрелкой 47">
              <a:extLst>
                <a:ext uri="{FF2B5EF4-FFF2-40B4-BE49-F238E27FC236}">
                  <a16:creationId xmlns:a16="http://schemas.microsoft.com/office/drawing/2014/main" id="{1164F240-71D2-455E-A238-BA74E2ACDAEC}"/>
                </a:ext>
              </a:extLst>
            </p:cNvPr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681379" y="3301787"/>
              <a:ext cx="0" cy="68646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diamond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Прямая со стрелкой 50">
              <a:extLst>
                <a:ext uri="{FF2B5EF4-FFF2-40B4-BE49-F238E27FC236}">
                  <a16:creationId xmlns:a16="http://schemas.microsoft.com/office/drawing/2014/main" id="{A12C4041-9FC1-4B3F-B95F-749EBBCAF9A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02172" y="1250951"/>
              <a:ext cx="40180" cy="4870449"/>
            </a:xfrm>
            <a:prstGeom prst="straightConnector1">
              <a:avLst/>
            </a:prstGeom>
            <a:ln w="12700">
              <a:solidFill>
                <a:schemeClr val="bg1">
                  <a:lumMod val="75000"/>
                </a:schemeClr>
              </a:solidFill>
              <a:prstDash val="sysDash"/>
              <a:tailEnd type="non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4752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9851335-E70B-45F0-9BAE-DA6038056E87}"/>
              </a:ext>
            </a:extLst>
          </p:cNvPr>
          <p:cNvSpPr txBox="1">
            <a:spLocks/>
          </p:cNvSpPr>
          <p:nvPr/>
        </p:nvSpPr>
        <p:spPr>
          <a:xfrm>
            <a:off x="561474" y="186489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PRISM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C3A324A-CBAA-40EA-921B-03A6CD72C8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1720" y="1071061"/>
            <a:ext cx="7100699" cy="5337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7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9851335-E70B-45F0-9BAE-DA6038056E87}"/>
              </a:ext>
            </a:extLst>
          </p:cNvPr>
          <p:cNvSpPr txBox="1">
            <a:spLocks/>
          </p:cNvSpPr>
          <p:nvPr/>
        </p:nvSpPr>
        <p:spPr>
          <a:xfrm>
            <a:off x="561474" y="186489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WPF NET CORE</a:t>
            </a:r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33D6A25-54E3-4C2B-A473-9802609AD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620" y="26435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XAML</a:t>
            </a:r>
            <a:r>
              <a:rPr lang="en-US" dirty="0"/>
              <a:t> → CODE BEHIND → DICTIONARY → USER CONTROL→ CUSTOM CONTROL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37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C65C2-5D67-44F4-BD61-1C87A2E1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lstStyle/>
          <a:p>
            <a:r>
              <a:rPr lang="en-US" dirty="0"/>
              <a:t>XAML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F24CA47-51D6-460F-AFCF-D156CF46DE7B}"/>
              </a:ext>
            </a:extLst>
          </p:cNvPr>
          <p:cNvSpPr/>
          <p:nvPr/>
        </p:nvSpPr>
        <p:spPr>
          <a:xfrm>
            <a:off x="899160" y="1211580"/>
            <a:ext cx="111709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="DataMiner.View.StartView"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/presentation"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="http://schemas.microsoft.com/expression/blend/2008"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mc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="http://schemas.openxmlformats.org/markup-compatibility/2006"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designViewModel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clr-namespace:DataMiner.DesignViewModel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view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clr-namespace:DataMiner.View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userControls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clr-namespace:DT.DataMiner.FlowChart.UserControls;assembly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DT.DataMiner.FlowChart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xmlns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controls1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clr-namespace:DT.DataMiner.FlowChart.Controls;assembly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DT.DataMiner.FlowChart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mc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Ignorable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="d"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Icon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="../Resources/Images/magnet.png"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MinHeight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="300"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MinWidth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="600"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Style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WindowStyle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FontFamily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StaticResource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LatoRegular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Title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="DATA MINER V.0.1"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="450"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="1200"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Static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designViewModel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DesignStartViewModel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.Instance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Window.InputBindings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KeyBinding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Key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="Delete"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Command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RemoveSelectedCommand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KeyBinding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Key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="A"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Modifiers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="Control"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Command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SelectAllItemsCommand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Window.InputBindings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="Auto"/&gt;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RowDefinition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Grid.RowDefinitions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="Auto"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MinWidth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="50"/&gt;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="Auto"/&gt;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ColumnDefinition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Grid.ColumnDefinitions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userControls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DiagramControl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="2"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="1"&gt;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view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ToolBoxControlView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OpcControlViewModel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="120"/&gt;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view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ToolBoxControlView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FirstControlViewModel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="120"/&gt;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view</a:t>
            </a:r>
            <a:r>
              <a:rPr lang="en-US" sz="8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ToolBoxControlView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DataContext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SecondControlViewModel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="120"/&gt;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 err="1">
                <a:solidFill>
                  <a:srgbClr val="A31515"/>
                </a:solidFill>
                <a:latin typeface="Consolas" panose="020B0609020204030204" pitchFamily="49" charset="0"/>
              </a:rPr>
              <a:t>StackPanel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Separator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VerticalAlignment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="Stretch"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="5"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="Transparent"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="1"/&gt;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controls1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BlueprintToolbar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Grid.Row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="0"</a:t>
            </a:r>
            <a:r>
              <a:rPr lang="en-US" sz="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800" dirty="0" err="1">
                <a:solidFill>
                  <a:srgbClr val="FF0000"/>
                </a:solidFill>
                <a:latin typeface="Consolas" panose="020B0609020204030204" pitchFamily="49" charset="0"/>
              </a:rPr>
              <a:t>Grid.ColumnSpan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="3"/&gt;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800" dirty="0">
                <a:solidFill>
                  <a:srgbClr val="A31515"/>
                </a:solidFill>
                <a:latin typeface="Consolas" panose="020B0609020204030204" pitchFamily="49" charset="0"/>
              </a:rPr>
              <a:t>Window</a:t>
            </a:r>
            <a:r>
              <a:rPr lang="en-US" sz="8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2955856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C65C2-5D67-44F4-BD61-1C87A2E1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lstStyle/>
          <a:p>
            <a:r>
              <a:rPr lang="en-US" dirty="0"/>
              <a:t>XAML </a:t>
            </a:r>
            <a:r>
              <a:rPr lang="ru-RU" dirty="0"/>
              <a:t>КОНСТРУКТОР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2CD014-D534-4422-89DB-FA42E9089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740" y="1443732"/>
            <a:ext cx="11140440" cy="432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056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C65C2-5D67-44F4-BD61-1C87A2E1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lstStyle/>
          <a:p>
            <a:r>
              <a:rPr lang="en-US" dirty="0"/>
              <a:t>CODE BEHIND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F9E5129-9918-4538-B646-B332BC590150}"/>
              </a:ext>
            </a:extLst>
          </p:cNvPr>
          <p:cNvSpPr/>
          <p:nvPr/>
        </p:nvSpPr>
        <p:spPr>
          <a:xfrm>
            <a:off x="838200" y="1257300"/>
            <a:ext cx="86563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System.Windows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DataMiner.View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Логика взаимодействия для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MainWindow.xaml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partial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StartView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Window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StartView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6582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7C65C2-5D67-44F4-BD61-1C87A2E17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455"/>
          </a:xfrm>
        </p:spPr>
        <p:txBody>
          <a:bodyPr/>
          <a:lstStyle/>
          <a:p>
            <a:r>
              <a:rPr lang="ru-RU" dirty="0"/>
              <a:t>Словари ресурсов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42C0414E-FBB9-4B3D-92B6-79E6AC9423FE}"/>
              </a:ext>
            </a:extLst>
          </p:cNvPr>
          <p:cNvSpPr/>
          <p:nvPr/>
        </p:nvSpPr>
        <p:spPr>
          <a:xfrm>
            <a:off x="777240" y="1305341"/>
            <a:ext cx="115976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="Themes.Metro.Dark.Themes.VS2012.WindowStyle"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/presentation"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converters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clr-namespace:Themes.Metro.Dark.Converters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xmlns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vs2012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="clr-namespace:Themes.Metro.Dark.Themes.VS2012"&gt;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ResourceDictionary.MergedDictionaries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Source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="../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MetroTheme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Theme.Colors.New.xaml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ResourceDictionary.MergedDictionaries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SolidColorBrush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="TitleBarBackgroundBrush"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="#FF282828"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SolidColorBrush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="WindowBorderBrush"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="#007ACC"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SolidColorBrush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="WindowBorderBrushInactive"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="#999999"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SolidColorBrush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="WindowStatusForeground"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="#FFFFFF" 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SolidColorBrush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Key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="WindowStatusForegroundInactive"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Color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="#FFFFFF" /&gt;</a:t>
            </a:r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ResourceDictionary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6152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437C5C-26D6-4224-8E60-5A369C87D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UserControl</a:t>
            </a:r>
            <a:endParaRPr lang="ru-RU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033318C-E102-4A23-B5F9-E139E3854DE8}"/>
              </a:ext>
            </a:extLst>
          </p:cNvPr>
          <p:cNvSpPr/>
          <p:nvPr/>
        </p:nvSpPr>
        <p:spPr>
          <a:xfrm>
            <a:off x="838200" y="1777038"/>
            <a:ext cx="1136142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UserControl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="DataMiner.View.OpcServerView"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/presentation"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winfx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/2006/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xaml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mc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="http://schemas.openxmlformats.org/markup-compatibility/2006"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="http://schemas.microsoft.com/expression/blend/2008"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xmlns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local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clr-namespace:DataMiner.View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mc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Ignorable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="d"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DesignHeight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="60"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DesignWidth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="150"&gt;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&lt;/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UserControl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92641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0C3DA-47F6-4CEC-8CCD-8E4EFB2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CustomControl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FD812E-0A75-46EE-9D99-1DEBB74DFC6B}"/>
              </a:ext>
            </a:extLst>
          </p:cNvPr>
          <p:cNvSpPr/>
          <p:nvPr/>
        </p:nvSpPr>
        <p:spPr>
          <a:xfrm>
            <a:off x="601980" y="1690688"/>
            <a:ext cx="1130808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    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Connector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: Control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#region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Connector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DefaultStyleKeyProperty.OverrideMetadata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(Connector),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	  	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FrameworkPropertyMetadata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(Connector)));</a:t>
            </a:r>
          </a:p>
          <a:p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endregion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972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0C3DA-47F6-4CEC-8CCD-8E4EFB2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DependencyProperty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C8FEF8BB-AE21-48B1-B6A0-ACA9177A9EC8}"/>
              </a:ext>
            </a:extLst>
          </p:cNvPr>
          <p:cNvSpPr/>
          <p:nvPr/>
        </p:nvSpPr>
        <p:spPr>
          <a:xfrm>
            <a:off x="914400" y="1451967"/>
            <a:ext cx="1136904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#region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ConnectorOrientation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DependencyProperty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ConnectorOrientation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ConnectorOrientation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(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ConnectorOrientation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GetValue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ConnectorOrientationProperty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	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SetValue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ConnectorOrientationProperty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value);</a:t>
            </a: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DependencyProperty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ConnectorOrientationProperty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	</a:t>
            </a:r>
            <a:r>
              <a:rPr lang="en-US" sz="1600" dirty="0" err="1">
                <a:solidFill>
                  <a:srgbClr val="00B050"/>
                </a:solidFill>
                <a:latin typeface="Consolas" panose="020B0609020204030204" pitchFamily="49" charset="0"/>
              </a:rPr>
              <a:t>DependencyProperty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chemeClr val="accent4"/>
                </a:solidFill>
                <a:latin typeface="Consolas" panose="020B0609020204030204" pitchFamily="49" charset="0"/>
              </a:rPr>
              <a:t>Register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ConnectorOrientation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ConnectorOrientation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	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Connector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</a:rPr>
              <a:t>#</a:t>
            </a:r>
            <a:r>
              <a:rPr lang="en-US" sz="1600" dirty="0" err="1">
                <a:solidFill>
                  <a:srgbClr val="808080"/>
                </a:solidFill>
                <a:latin typeface="Consolas" panose="020B0609020204030204" pitchFamily="49" charset="0"/>
              </a:rPr>
              <a:t>endregion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67924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E7808A-4B60-4FA4-B50A-DD145F176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  <a:r>
              <a:rPr lang="ru-RU" dirty="0"/>
              <a:t> → </a:t>
            </a:r>
            <a:r>
              <a:rPr lang="en-US" dirty="0"/>
              <a:t>DLL</a:t>
            </a:r>
            <a:r>
              <a:rPr lang="ru-RU" dirty="0"/>
              <a:t> → </a:t>
            </a:r>
            <a:r>
              <a:rPr lang="en-US" dirty="0"/>
              <a:t>WPF</a:t>
            </a:r>
            <a:r>
              <a:rPr lang="ru-RU" dirty="0"/>
              <a:t> → Курсовая работа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960FF1-2BB9-4B23-9C03-A4CAD0DB38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06736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30C3DA-47F6-4CEC-8CCD-8E4EFB29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Themes\</a:t>
            </a:r>
            <a:r>
              <a:rPr lang="en-US" dirty="0" err="1">
                <a:solidFill>
                  <a:srgbClr val="0070C0"/>
                </a:solidFill>
              </a:rPr>
              <a:t>Generic.xaml</a:t>
            </a:r>
            <a:endParaRPr lang="ru-RU" dirty="0">
              <a:solidFill>
                <a:srgbClr val="0070C0"/>
              </a:solidFill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88BF614-74D3-4761-B115-CBF9AEE7E856}"/>
              </a:ext>
            </a:extLst>
          </p:cNvPr>
          <p:cNvSpPr/>
          <p:nvPr/>
        </p:nvSpPr>
        <p:spPr>
          <a:xfrm>
            <a:off x="838200" y="1293261"/>
            <a:ext cx="11207129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&lt;!-- Connector Style --&gt;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Connector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="Width"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="10" /&gt;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="Height"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="10" /&gt;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…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="Template"&gt;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Setter.Value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ControlTemplate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TargetType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x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Type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Connector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="PART_Grid"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RenderTransformOrigin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="0.5 0.5"&gt;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8000"/>
                </a:solidFill>
                <a:latin typeface="Consolas" panose="020B0609020204030204" pitchFamily="49" charset="0"/>
              </a:rPr>
              <a:t>&lt;!-- transparent extra space makes connector easier to hit --&gt;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Rectangle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Fill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="Transparent"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Margin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="-2" /&gt;</a:t>
            </a:r>
            <a:endParaRPr lang="ru-RU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Border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="PART_Data"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Width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="10"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Height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="10"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CornerRadius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="0 5 5 0"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TemplateBinding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BorderThickness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TemplateBinding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BorderThickness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BorderBrush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TemplateBinding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BorderBrush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}"/&gt;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Path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="PART_Event"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Fill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TemplateBinding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Background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Stroke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TemplateBinding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BorderBrush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StrokeThickness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TemplateBinding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BorderThickness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</a:t>
            </a:r>
            <a:r>
              <a:rPr lang="pt-BR" sz="1000" dirty="0">
                <a:solidFill>
                  <a:srgbClr val="FF0000"/>
                </a:solidFill>
                <a:latin typeface="Consolas" panose="020B0609020204030204" pitchFamily="49" charset="0"/>
              </a:rPr>
              <a:t> Data</a:t>
            </a:r>
            <a:r>
              <a:rPr lang="pt-BR" sz="1000" dirty="0">
                <a:solidFill>
                  <a:srgbClr val="0000FF"/>
                </a:solidFill>
                <a:latin typeface="Consolas" panose="020B0609020204030204" pitchFamily="49" charset="0"/>
              </a:rPr>
              <a:t>="M0 0 H5 L10 5 L5 10 H0Z" /&gt;</a:t>
            </a:r>
            <a:endParaRPr lang="pt-BR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	        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Grid.RenderTransform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RotateTransform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Name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="PART_RotateTransform"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Angle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="180" /&gt;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Grid.RenderTransform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Grid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ControlTemplate.Triggers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DataTrigger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="Left"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Binding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="{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Binding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Path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ConnectorOrientation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,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Mode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OneTime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}"&gt;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000" dirty="0" err="1">
                <a:solidFill>
                  <a:srgbClr val="FF0000"/>
                </a:solidFill>
                <a:latin typeface="Consolas" panose="020B0609020204030204" pitchFamily="49" charset="0"/>
              </a:rPr>
              <a:t>TargetName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PART_Grid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Property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en-US" sz="1000" dirty="0" err="1">
                <a:solidFill>
                  <a:srgbClr val="0000FF"/>
                </a:solidFill>
                <a:latin typeface="Consolas" panose="020B0609020204030204" pitchFamily="49" charset="0"/>
              </a:rPr>
              <a:t>RenderTransform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"&gt;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Setter.Value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&gt;&lt;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RotateTransform</a:t>
            </a:r>
            <a:r>
              <a:rPr lang="en-US" sz="1000" dirty="0">
                <a:solidFill>
                  <a:srgbClr val="FF0000"/>
                </a:solidFill>
                <a:latin typeface="Consolas" panose="020B0609020204030204" pitchFamily="49" charset="0"/>
              </a:rPr>
              <a:t> Angle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="180" /&gt;&lt;/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Setter.Value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DataTrigger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	         &lt;/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ControlTemplate.Triggers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ControlTemplate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 err="1">
                <a:solidFill>
                  <a:srgbClr val="A31515"/>
                </a:solidFill>
                <a:latin typeface="Consolas" panose="020B0609020204030204" pitchFamily="49" charset="0"/>
              </a:rPr>
              <a:t>Setter.Value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Setter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en-US" sz="1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en-US" sz="1000" dirty="0">
                <a:solidFill>
                  <a:srgbClr val="A31515"/>
                </a:solidFill>
                <a:latin typeface="Consolas" panose="020B0609020204030204" pitchFamily="49" charset="0"/>
              </a:rPr>
              <a:t>Style</a:t>
            </a:r>
            <a:r>
              <a:rPr lang="en-US" sz="1000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ru-RU" sz="1000" dirty="0"/>
          </a:p>
        </p:txBody>
      </p:sp>
    </p:spTree>
    <p:extLst>
      <p:ext uri="{BB962C8B-B14F-4D97-AF65-F5344CB8AC3E}">
        <p14:creationId xmlns:p14="http://schemas.microsoft.com/office/powerpoint/2010/main" val="101095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5CD4B4-9E47-416D-AC0E-844CBC990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MVVM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18BB311-7E14-4C46-8B97-ED377D195B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631" y="2275972"/>
            <a:ext cx="8934814" cy="262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48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441DC1-AAB4-4B1C-B610-C934FB8C5D43}"/>
              </a:ext>
            </a:extLst>
          </p:cNvPr>
          <p:cNvSpPr txBox="1">
            <a:spLocks/>
          </p:cNvSpPr>
          <p:nvPr/>
        </p:nvSpPr>
        <p:spPr>
          <a:xfrm>
            <a:off x="561474" y="186489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MVVM </a:t>
            </a:r>
            <a:r>
              <a:rPr lang="ru-RU" dirty="0"/>
              <a:t>Базовая реализация</a:t>
            </a:r>
          </a:p>
        </p:txBody>
      </p: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E2E028AF-BD2C-4210-A188-17A6ACB94571}"/>
              </a:ext>
            </a:extLst>
          </p:cNvPr>
          <p:cNvGrpSpPr/>
          <p:nvPr/>
        </p:nvGrpSpPr>
        <p:grpSpPr>
          <a:xfrm>
            <a:off x="6420844" y="1555204"/>
            <a:ext cx="4048636" cy="1727192"/>
            <a:chOff x="6420844" y="1555204"/>
            <a:chExt cx="4048636" cy="1727192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57DDD61F-688F-4F1C-90CD-78E313EB43A4}"/>
                </a:ext>
              </a:extLst>
            </p:cNvPr>
            <p:cNvSpPr/>
            <p:nvPr/>
          </p:nvSpPr>
          <p:spPr>
            <a:xfrm>
              <a:off x="8482257" y="1555204"/>
              <a:ext cx="1987223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MarkupExtension</a:t>
              </a:r>
              <a:endParaRPr lang="ru-RU" dirty="0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F7A9C103-4136-45E7-8916-3526BCCDDFED}"/>
                </a:ext>
              </a:extLst>
            </p:cNvPr>
            <p:cNvSpPr/>
            <p:nvPr/>
          </p:nvSpPr>
          <p:spPr>
            <a:xfrm>
              <a:off x="6420844" y="1555205"/>
              <a:ext cx="1776667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IValueConverter</a:t>
              </a:r>
              <a:endParaRPr lang="ru-RU" dirty="0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3DE98787-03B9-4BF5-9456-A5EED19CBAA6}"/>
                </a:ext>
              </a:extLst>
            </p:cNvPr>
            <p:cNvSpPr/>
            <p:nvPr/>
          </p:nvSpPr>
          <p:spPr>
            <a:xfrm>
              <a:off x="6420844" y="2753007"/>
              <a:ext cx="4048636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ConvertorBase</a:t>
              </a:r>
              <a:r>
                <a:rPr lang="en-US" dirty="0"/>
                <a:t>&lt;T&gt;</a:t>
              </a:r>
              <a:endParaRPr lang="ru-RU" dirty="0"/>
            </a:p>
          </p:txBody>
        </p: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84CE1908-B22D-423B-B914-4352FAD30E8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33273" y="2084593"/>
              <a:ext cx="1572" cy="650364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ED014013-BA41-4E16-BB4E-39F332F6F3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392083" y="2084593"/>
              <a:ext cx="1572" cy="650364"/>
            </a:xfrm>
            <a:prstGeom prst="straightConnector1">
              <a:avLst/>
            </a:prstGeom>
            <a:ln>
              <a:prstDash val="soli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6" name="Группа 25">
            <a:extLst>
              <a:ext uri="{FF2B5EF4-FFF2-40B4-BE49-F238E27FC236}">
                <a16:creationId xmlns:a16="http://schemas.microsoft.com/office/drawing/2014/main" id="{A4379CDB-42EF-4EF6-ADEE-544389D8D77E}"/>
              </a:ext>
            </a:extLst>
          </p:cNvPr>
          <p:cNvGrpSpPr/>
          <p:nvPr/>
        </p:nvGrpSpPr>
        <p:grpSpPr>
          <a:xfrm>
            <a:off x="1507931" y="1555204"/>
            <a:ext cx="3180360" cy="4085990"/>
            <a:chOff x="1479877" y="1555206"/>
            <a:chExt cx="3180360" cy="4085990"/>
          </a:xfrm>
        </p:grpSpPr>
        <p:sp>
          <p:nvSpPr>
            <p:cNvPr id="3" name="Прямоугольник 2">
              <a:extLst>
                <a:ext uri="{FF2B5EF4-FFF2-40B4-BE49-F238E27FC236}">
                  <a16:creationId xmlns:a16="http://schemas.microsoft.com/office/drawing/2014/main" id="{E5235B8F-D9BC-48A2-B63C-3E160E12364D}"/>
                </a:ext>
              </a:extLst>
            </p:cNvPr>
            <p:cNvSpPr/>
            <p:nvPr/>
          </p:nvSpPr>
          <p:spPr>
            <a:xfrm>
              <a:off x="1479882" y="1555206"/>
              <a:ext cx="3180355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INotifyPropertyChanged</a:t>
              </a:r>
              <a:endParaRPr lang="ru-RU" dirty="0"/>
            </a:p>
          </p:txBody>
        </p:sp>
        <p:sp>
          <p:nvSpPr>
            <p:cNvPr id="4" name="Прямоугольник 3">
              <a:extLst>
                <a:ext uri="{FF2B5EF4-FFF2-40B4-BE49-F238E27FC236}">
                  <a16:creationId xmlns:a16="http://schemas.microsoft.com/office/drawing/2014/main" id="{D7B7FC03-FFE9-4755-AA63-343DA9EA6D26}"/>
                </a:ext>
              </a:extLst>
            </p:cNvPr>
            <p:cNvSpPr/>
            <p:nvPr/>
          </p:nvSpPr>
          <p:spPr>
            <a:xfrm>
              <a:off x="1479880" y="2734959"/>
              <a:ext cx="1485905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BindableBase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8388CAF8-DFAC-4EDF-8B57-955635CC5BEE}"/>
                </a:ext>
              </a:extLst>
            </p:cNvPr>
            <p:cNvSpPr/>
            <p:nvPr/>
          </p:nvSpPr>
          <p:spPr>
            <a:xfrm>
              <a:off x="3174332" y="2753007"/>
              <a:ext cx="1485905" cy="52938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ICommand</a:t>
              </a:r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CCB43CC6-E959-4B77-9A97-2EAF0EACE42C}"/>
                </a:ext>
              </a:extLst>
            </p:cNvPr>
            <p:cNvSpPr/>
            <p:nvPr/>
          </p:nvSpPr>
          <p:spPr>
            <a:xfrm>
              <a:off x="1479878" y="3950808"/>
              <a:ext cx="3180355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CommandBase</a:t>
              </a:r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CF4FD34-B632-4B9D-93A4-F3C51CE777E5}"/>
                </a:ext>
              </a:extLst>
            </p:cNvPr>
            <p:cNvSpPr/>
            <p:nvPr/>
          </p:nvSpPr>
          <p:spPr>
            <a:xfrm>
              <a:off x="1479877" y="5111807"/>
              <a:ext cx="3180355" cy="529389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RelayCommand</a:t>
              </a:r>
              <a:endParaRPr lang="ru-RU" dirty="0"/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8855A83E-C499-4F90-82C1-132A63222E94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H="1" flipV="1">
              <a:off x="2221261" y="2084595"/>
              <a:ext cx="1572" cy="650364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>
              <a:extLst>
                <a:ext uri="{FF2B5EF4-FFF2-40B4-BE49-F238E27FC236}">
                  <a16:creationId xmlns:a16="http://schemas.microsoft.com/office/drawing/2014/main" id="{57307DA1-9B1B-4F2D-AE6B-D875E92FC4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80652" y="4468472"/>
              <a:ext cx="1572" cy="650364"/>
            </a:xfrm>
            <a:prstGeom prst="straightConnector1">
              <a:avLst/>
            </a:prstGeom>
            <a:ln>
              <a:prstDash val="soli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51CAEBBE-688B-44F4-B81D-83ECB0A5149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95662" y="3277495"/>
              <a:ext cx="1572" cy="650364"/>
            </a:xfrm>
            <a:prstGeom prst="straightConnector1">
              <a:avLst/>
            </a:prstGeom>
            <a:ln>
              <a:solidFill>
                <a:schemeClr val="bg2">
                  <a:lumMod val="25000"/>
                </a:schemeClr>
              </a:solidFill>
              <a:prstDash val="dash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>
              <a:extLst>
                <a:ext uri="{FF2B5EF4-FFF2-40B4-BE49-F238E27FC236}">
                  <a16:creationId xmlns:a16="http://schemas.microsoft.com/office/drawing/2014/main" id="{7DA39568-E296-4342-9D54-37340DB1D7A3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2221261" y="3264348"/>
              <a:ext cx="1572" cy="686460"/>
            </a:xfrm>
            <a:prstGeom prst="straightConnector1">
              <a:avLst/>
            </a:prstGeom>
            <a:ln>
              <a:prstDash val="solid"/>
              <a:tailEnd type="triangle" w="lg" len="lg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79732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CB44A7F-735A-4C0E-8C12-0447E044E772}"/>
              </a:ext>
            </a:extLst>
          </p:cNvPr>
          <p:cNvSpPr/>
          <p:nvPr/>
        </p:nvSpPr>
        <p:spPr>
          <a:xfrm>
            <a:off x="507332" y="942214"/>
            <a:ext cx="11057021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BindableBase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SampleProperty1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_sampleProperty1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"SampleProperty1"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_sampleProperty2;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SampleProperty2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_sampleProperty2;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_sampleProperty2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</a:rPr>
              <a:t>"_sampleProperty2"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200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175B3E5-5765-450A-93B8-432C2E006302}"/>
              </a:ext>
            </a:extLst>
          </p:cNvPr>
          <p:cNvSpPr txBox="1">
            <a:spLocks/>
          </p:cNvSpPr>
          <p:nvPr/>
        </p:nvSpPr>
        <p:spPr>
          <a:xfrm>
            <a:off x="561474" y="210553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INotifyPropertyChanged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4263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B711624-FBB3-4519-B13F-E303F3E9E9C6}"/>
              </a:ext>
            </a:extLst>
          </p:cNvPr>
          <p:cNvSpPr/>
          <p:nvPr/>
        </p:nvSpPr>
        <p:spPr>
          <a:xfrm>
            <a:off x="561474" y="960994"/>
            <a:ext cx="1115126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BindableBase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SampleProperty1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(Equals(_sampleProperty1, value))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_sampleProperty1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(SampleProperty1));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_sampleProperty2;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SampleProperty2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_sampleProperty2;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(Equals(_sampleProperty2, value))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_sampleProperty2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nameof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(SampleProperty2));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200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2B076EF-DFE8-4A9E-88D6-52537D2311E5}"/>
              </a:ext>
            </a:extLst>
          </p:cNvPr>
          <p:cNvSpPr txBox="1">
            <a:spLocks/>
          </p:cNvSpPr>
          <p:nvPr/>
        </p:nvSpPr>
        <p:spPr>
          <a:xfrm>
            <a:off x="561474" y="210553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INotifyPropertyChanged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0371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5854A-7D47-46B1-968F-B463C946E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474" y="210553"/>
            <a:ext cx="10515600" cy="884572"/>
          </a:xfrm>
        </p:spPr>
        <p:txBody>
          <a:bodyPr/>
          <a:lstStyle/>
          <a:p>
            <a:r>
              <a:rPr lang="en-US" dirty="0" err="1"/>
              <a:t>INotifyPropertyChanged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A88B061-4E26-44D3-A1BE-DA48CBE289DE}"/>
              </a:ext>
            </a:extLst>
          </p:cNvPr>
          <p:cNvSpPr/>
          <p:nvPr/>
        </p:nvSpPr>
        <p:spPr>
          <a:xfrm>
            <a:off x="515353" y="875086"/>
            <a:ext cx="1167664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BindableBase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NotifyPropertyChangedInvocator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SampleProperty1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_sampleProperty1;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(Equals(_sampleProperty1, value))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_sampleProperty1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_sampleProperty2;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SampleProperty2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_sampleProperty2;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(Equals(_sampleProperty2, value))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_sampleProperty2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327212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35AC6C23-2383-46B7-9D17-E77C0636DECC}"/>
              </a:ext>
            </a:extLst>
          </p:cNvPr>
          <p:cNvSpPr/>
          <p:nvPr/>
        </p:nvSpPr>
        <p:spPr>
          <a:xfrm>
            <a:off x="561473" y="909136"/>
            <a:ext cx="11403931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BindableBase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INotifyPropertyChanged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Multicast event for property change notifications.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event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PropertyChangedEventHandler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ru-RU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&lt;summary&gt;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Checks if a property already matches a desired value.  Sets the property and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notifies listeners only when necessary.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&lt;/summary&gt;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typeparam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 name="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Type of the property.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typeparam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storage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Reference to a property with both getter and setter.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Desired value for the property.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&lt;param name="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"&gt;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Name of the property used to notify listeners.  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value is optional and can be provided automatically when invoked from compilers that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support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&lt;/param&gt;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&lt;returns&gt;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    True if the value was changed, false if the existing value matched the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desired value.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///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&lt;/returns&gt;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SetProperty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T storage, T value,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(Equals(storage, value))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storage = 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NotifyPropertyChangedInvocator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RaisePropertyChanged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([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CallerMemberName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=&gt;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?.Invoke(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PropertyChangedEventArgs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propertyName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sz="1200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9851335-E70B-45F0-9BAE-DA6038056E87}"/>
              </a:ext>
            </a:extLst>
          </p:cNvPr>
          <p:cNvSpPr txBox="1">
            <a:spLocks/>
          </p:cNvSpPr>
          <p:nvPr/>
        </p:nvSpPr>
        <p:spPr>
          <a:xfrm>
            <a:off x="561474" y="210553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INotifyPropertyChanged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654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9851335-E70B-45F0-9BAE-DA6038056E87}"/>
              </a:ext>
            </a:extLst>
          </p:cNvPr>
          <p:cNvSpPr txBox="1">
            <a:spLocks/>
          </p:cNvSpPr>
          <p:nvPr/>
        </p:nvSpPr>
        <p:spPr>
          <a:xfrm>
            <a:off x="561474" y="186489"/>
            <a:ext cx="10515600" cy="8845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INotifyPropertyChanged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92245BE-603E-404F-BC12-E7C342C6C8F0}"/>
              </a:ext>
            </a:extLst>
          </p:cNvPr>
          <p:cNvSpPr/>
          <p:nvPr/>
        </p:nvSpPr>
        <p:spPr>
          <a:xfrm>
            <a:off x="471237" y="1166842"/>
            <a:ext cx="10696073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Bindable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BindableBase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SampleProperty1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_sampleProperty1;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_sampleProperty1, value);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_sampleProperty2;  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SampleProperty2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_sampleProperty2;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SetProperty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_sampleProperty2, value);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835661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F0373CCB2901143A8488221D0CB56C7" ma:contentTypeVersion="2" ma:contentTypeDescription="Создание документа." ma:contentTypeScope="" ma:versionID="7a75ed3066ed6eda105ee61630191d5f">
  <xsd:schema xmlns:xsd="http://www.w3.org/2001/XMLSchema" xmlns:xs="http://www.w3.org/2001/XMLSchema" xmlns:p="http://schemas.microsoft.com/office/2006/metadata/properties" xmlns:ns2="ec58b19b-7527-4eb7-97b6-9bcff84a5cef" targetNamespace="http://schemas.microsoft.com/office/2006/metadata/properties" ma:root="true" ma:fieldsID="6e3b41ad40d2174369db976aca88f3d5" ns2:_="">
    <xsd:import namespace="ec58b19b-7527-4eb7-97b6-9bcff84a5c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58b19b-7527-4eb7-97b6-9bcff84a5c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8FB7A0-35EE-45EF-B432-1B4C5F563BB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154A4BC-3515-491E-8B40-DEC062A4CB8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1E03133-2A69-4CB2-8E4A-8EAE659041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58b19b-7527-4eb7-97b6-9bcff84a5ce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1650</Words>
  <Application>Microsoft Office PowerPoint</Application>
  <PresentationFormat>Широкоэкранный</PresentationFormat>
  <Paragraphs>317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Тема Office</vt:lpstr>
      <vt:lpstr>C#</vt:lpstr>
      <vt:lpstr>MVVM → DLL → WPF → Курсовая работа</vt:lpstr>
      <vt:lpstr>MVVM</vt:lpstr>
      <vt:lpstr>Презентация PowerPoint</vt:lpstr>
      <vt:lpstr>Презентация PowerPoint</vt:lpstr>
      <vt:lpstr>Презентация PowerPoint</vt:lpstr>
      <vt:lpstr>INotifyPropertyChanged</vt:lpstr>
      <vt:lpstr>Презентация PowerPoint</vt:lpstr>
      <vt:lpstr>Презентация PowerPoint</vt:lpstr>
      <vt:lpstr>Презентация PowerPoint</vt:lpstr>
      <vt:lpstr>Презентация PowerPoint</vt:lpstr>
      <vt:lpstr>XAML → CODE BEHIND → DICTIONARY → USER CONTROL→ CUSTOM CONTROL</vt:lpstr>
      <vt:lpstr>XAML</vt:lpstr>
      <vt:lpstr>XAML КОНСТРУКТОР</vt:lpstr>
      <vt:lpstr>CODE BEHIND</vt:lpstr>
      <vt:lpstr>Словари ресурсов</vt:lpstr>
      <vt:lpstr>UserControl</vt:lpstr>
      <vt:lpstr>CustomControl</vt:lpstr>
      <vt:lpstr>DependencyProperty</vt:lpstr>
      <vt:lpstr>Themes\Generic.xaml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Nikita Shakhanov</dc:creator>
  <cp:lastModifiedBy>Шаханов Никита Иванович</cp:lastModifiedBy>
  <cp:revision>19</cp:revision>
  <dcterms:created xsi:type="dcterms:W3CDTF">2021-02-07T22:43:14Z</dcterms:created>
  <dcterms:modified xsi:type="dcterms:W3CDTF">2023-02-17T11:17:13Z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0x0101002F0373CCB2901143A8488221D0CB56C7</vt:lpwstr>
  </property>
</Properties>
</file>