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79" r:id="rId5"/>
    <p:sldId id="299" r:id="rId6"/>
    <p:sldId id="338" r:id="rId7"/>
    <p:sldId id="343" r:id="rId8"/>
    <p:sldId id="302" r:id="rId9"/>
    <p:sldId id="303" r:id="rId10"/>
    <p:sldId id="337" r:id="rId11"/>
    <p:sldId id="342" r:id="rId12"/>
    <p:sldId id="313" r:id="rId13"/>
    <p:sldId id="314" r:id="rId14"/>
    <p:sldId id="315" r:id="rId15"/>
    <p:sldId id="317" r:id="rId16"/>
    <p:sldId id="339" r:id="rId17"/>
    <p:sldId id="340" r:id="rId18"/>
    <p:sldId id="341" r:id="rId19"/>
    <p:sldId id="329" r:id="rId20"/>
    <p:sldId id="324" r:id="rId21"/>
    <p:sldId id="325" r:id="rId22"/>
    <p:sldId id="328" r:id="rId23"/>
    <p:sldId id="306" r:id="rId24"/>
    <p:sldId id="307" r:id="rId25"/>
    <p:sldId id="258" r:id="rId26"/>
    <p:sldId id="259" r:id="rId27"/>
    <p:sldId id="260" r:id="rId28"/>
    <p:sldId id="309" r:id="rId29"/>
    <p:sldId id="310" r:id="rId30"/>
    <p:sldId id="331" r:id="rId31"/>
    <p:sldId id="311" r:id="rId32"/>
    <p:sldId id="333" r:id="rId33"/>
    <p:sldId id="334" r:id="rId34"/>
    <p:sldId id="335" r:id="rId35"/>
    <p:sldId id="27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ихина Елена Владимировна" initials="МЕВ" lastIdx="1" clrIdx="0">
    <p:extLst>
      <p:ext uri="{19B8F6BF-5375-455C-9EA6-DF929625EA0E}">
        <p15:presenceInfo xmlns:p15="http://schemas.microsoft.com/office/powerpoint/2012/main" xmlns="" userId="S::evmaksimikhina@chsu.ru::ca7e139c-3f65-488f-aef3-ddf98cd237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90DF-D791-4690-BB68-B9F0559EA10A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2E05-0A14-4C68-B45B-3C7CC802B7A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F2E05-0A14-4C68-B45B-3C7CC802B7A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F2E05-0A14-4C68-B45B-3C7CC802B7A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5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/>
          <p:cNvPicPr>
            <a:picLocks noChangeAspect="1"/>
          </p:cNvPicPr>
          <p:nvPr/>
        </p:nvPicPr>
        <p:blipFill>
          <a:blip r:embed="rId2" cstate="print"/>
          <a:srcRect b="658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53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11206"/>
            <a:ext cx="8229600" cy="560406"/>
          </a:xfrm>
        </p:spPr>
        <p:txBody>
          <a:bodyPr>
            <a:normAutofit/>
          </a:bodyPr>
          <a:lstStyle>
            <a:lvl1pPr algn="r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4"/>
          </a:xfrm>
        </p:spPr>
        <p:txBody>
          <a:bodyPr>
            <a:normAutofit/>
          </a:bodyPr>
          <a:lstStyle>
            <a:lvl1pPr>
              <a:buNone/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6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7" descr="ЧГУ_0001.jpg"/>
          <p:cNvPicPr>
            <a:picLocks noChangeAspect="1"/>
          </p:cNvPicPr>
          <p:nvPr/>
        </p:nvPicPr>
        <p:blipFill>
          <a:blip r:embed="rId2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6" descr="ЧГУ_0001.jpg"/>
          <p:cNvPicPr>
            <a:picLocks noChangeAspect="1"/>
          </p:cNvPicPr>
          <p:nvPr/>
        </p:nvPicPr>
        <p:blipFill>
          <a:blip r:embed="rId14" cstate="print"/>
          <a:srcRect b="5844"/>
          <a:stretch>
            <a:fillRect/>
          </a:stretch>
        </p:blipFill>
        <p:spPr bwMode="auto">
          <a:xfrm>
            <a:off x="-13184" y="0"/>
            <a:ext cx="915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5F309E9-6954-AEA1-58D7-4FD8AA68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656" y="4027489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23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Аэробная физическая </a:t>
            </a: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нагрузка – </a:t>
            </a:r>
            <a:r>
              <a:rPr kumimoji="0" lang="ru-RU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К.Купера</a:t>
            </a: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702" y="1772816"/>
            <a:ext cx="7540722" cy="424847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аэробной физической нагрузкой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 понимается систематическое выполнение только тех физических упражнений, которые охватывают работой большую группу мышц (2\3 от мышечной массы) и являются продолжительными (15- 40 минут и более без перерыва), но самое главное – движения обеспечиваются энергией за счет аэробных процессов.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Регулярные упражнения аэробного типа повышают способность организма пропускать воздух через легкие, увеличивают общий кровоток, причем кровь эффективнее осуществляет одну из основных функций – транспорт кислорода.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Аэробные нагрузки представляют собой упражнения на выносливость в невысоком темпе.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A703C7-54BE-5815-7870-3F508E5461EF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81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833618"/>
          </a:xfrm>
        </p:spPr>
        <p:txBody>
          <a:bodyPr>
            <a:noAutofit/>
          </a:bodyPr>
          <a:lstStyle/>
          <a:p>
            <a:pPr marL="114297" algn="ctr"/>
            <a:r>
              <a:rPr lang="ru-RU" sz="2000" b="1" dirty="0">
                <a:solidFill>
                  <a:srgbClr val="C00000"/>
                </a:solidFill>
              </a:rPr>
              <a:t>Кеннет Купер отмечает 7 положительных сдвигов в состоянии здоровья в результате занятий упражнениями аэробной направленности</a:t>
            </a:r>
            <a:r>
              <a:rPr lang="ru-RU" sz="2000" dirty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702" y="2276872"/>
            <a:ext cx="7684737" cy="3569922"/>
          </a:xfrm>
        </p:spPr>
        <p:txBody>
          <a:bodyPr>
            <a:normAutofit fontScale="92500"/>
          </a:bodyPr>
          <a:lstStyle/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укрепляет костную систему;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помогает справиться с физическим и эмоциональным стрессом;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служит действенным средством против эмоциональных расстройств;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улучшает интеллектуальные способности и повышает работоспособность;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реальный путь к похудению и поддержанию веса в норме;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защитит от риска сердечных заболеваний; </a:t>
            </a:r>
          </a:p>
          <a:p>
            <a:pPr marL="457197" algn="just">
              <a:buFont typeface="Wingdings" panose="05000000000000000000" pitchFamily="2" charset="2"/>
              <a:buChar char="Ø"/>
            </a:pPr>
            <a:r>
              <a:rPr lang="ru-RU" sz="1950" dirty="0"/>
              <a:t>используя разнообразные программы аэробных упражнений, можно получить максимальную пользу за минимум времени.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A0E20E-36AC-4107-8061-2D2F06E51474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12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6985924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325" dirty="0"/>
              <a:t/>
            </a:r>
            <a:br>
              <a:rPr lang="ru-RU" sz="2325" dirty="0"/>
            </a:br>
            <a:r>
              <a:rPr lang="ru-RU" sz="2325" b="1" dirty="0">
                <a:solidFill>
                  <a:srgbClr val="C00000"/>
                </a:solidFill>
              </a:rPr>
              <a:t>Пять китов аэробики от Кеннета Купера</a:t>
            </a:r>
            <a:r>
              <a:rPr lang="ru-RU" sz="4800" b="1" dirty="0">
                <a:solidFill>
                  <a:srgbClr val="C00000"/>
                </a:solidFill>
              </a:rPr>
              <a:t/>
            </a:r>
            <a:br>
              <a:rPr lang="ru-RU" sz="4800" b="1" dirty="0">
                <a:solidFill>
                  <a:srgbClr val="C00000"/>
                </a:solidFill>
              </a:rPr>
            </a:b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702" y="1556792"/>
            <a:ext cx="7684737" cy="4896543"/>
          </a:xfrm>
        </p:spPr>
        <p:txBody>
          <a:bodyPr>
            <a:normAutofit/>
          </a:bodyPr>
          <a:lstStyle/>
          <a:p>
            <a:pPr marL="114297" indent="0" algn="just"/>
            <a:r>
              <a:rPr lang="en-US" sz="1800" dirty="0"/>
              <a:t>Cpe</a:t>
            </a:r>
            <a:r>
              <a:rPr lang="ru-RU" sz="1800" dirty="0"/>
              <a:t>ди </a:t>
            </a:r>
            <a:r>
              <a:rPr lang="en-US" sz="1800" dirty="0"/>
              <a:t>oc</a:t>
            </a:r>
            <a:r>
              <a:rPr lang="ru-RU" sz="1800" dirty="0"/>
              <a:t>н</a:t>
            </a:r>
            <a:r>
              <a:rPr lang="en-US" sz="1800" dirty="0"/>
              <a:t>o</a:t>
            </a:r>
            <a:r>
              <a:rPr lang="ru-RU" sz="1800" dirty="0"/>
              <a:t>вны</a:t>
            </a:r>
            <a:r>
              <a:rPr lang="en-US" sz="1800" dirty="0"/>
              <a:t>x </a:t>
            </a:r>
            <a:r>
              <a:rPr lang="ru-RU" sz="1800" dirty="0"/>
              <a:t>вид</a:t>
            </a:r>
            <a:r>
              <a:rPr lang="en-US" sz="1800" dirty="0"/>
              <a:t>o</a:t>
            </a:r>
            <a:r>
              <a:rPr lang="ru-RU" sz="1800" dirty="0"/>
              <a:t>в физич</a:t>
            </a:r>
            <a:r>
              <a:rPr lang="en-US" sz="1800" dirty="0"/>
              <a:t>ec</a:t>
            </a:r>
            <a:r>
              <a:rPr lang="ru-RU" sz="1800" dirty="0"/>
              <a:t>ки</a:t>
            </a:r>
            <a:r>
              <a:rPr lang="en-US" sz="1800" dirty="0"/>
              <a:t>x y</a:t>
            </a:r>
            <a:r>
              <a:rPr lang="ru-RU" sz="1800" dirty="0"/>
              <a:t>п</a:t>
            </a:r>
            <a:r>
              <a:rPr lang="en-US" sz="1800" dirty="0"/>
              <a:t>pa</a:t>
            </a:r>
            <a:r>
              <a:rPr lang="ru-RU" sz="1800" dirty="0"/>
              <a:t>жн</a:t>
            </a:r>
            <a:r>
              <a:rPr lang="en-US" sz="1800" dirty="0"/>
              <a:t>e</a:t>
            </a:r>
            <a:r>
              <a:rPr lang="ru-RU" sz="1800" dirty="0"/>
              <a:t>ний, </a:t>
            </a:r>
            <a:r>
              <a:rPr lang="en-US" sz="1800" dirty="0"/>
              <a:t>o</a:t>
            </a:r>
            <a:r>
              <a:rPr lang="ru-RU" sz="1800" dirty="0"/>
              <a:t>бл</a:t>
            </a:r>
            <a:r>
              <a:rPr lang="en-US" sz="1800" dirty="0"/>
              <a:t>a</a:t>
            </a:r>
            <a:r>
              <a:rPr lang="ru-RU" sz="1800" dirty="0"/>
              <a:t>д</a:t>
            </a:r>
            <a:r>
              <a:rPr lang="en-US" sz="1800" dirty="0"/>
              <a:t>a</a:t>
            </a:r>
            <a:r>
              <a:rPr lang="ru-RU" sz="1800" dirty="0"/>
              <a:t>ющи</a:t>
            </a:r>
            <a:r>
              <a:rPr lang="en-US" sz="1800" dirty="0"/>
              <a:t>x</a:t>
            </a:r>
            <a:r>
              <a:rPr lang="ru-RU" sz="1800" dirty="0"/>
              <a:t> н</a:t>
            </a:r>
            <a:r>
              <a:rPr lang="en-US" sz="1800" dirty="0"/>
              <a:t>a</a:t>
            </a:r>
            <a:r>
              <a:rPr lang="ru-RU" sz="1800" dirty="0"/>
              <a:t>ил</a:t>
            </a:r>
            <a:r>
              <a:rPr lang="en-US" sz="1800" dirty="0"/>
              <a:t>y</a:t>
            </a:r>
            <a:r>
              <a:rPr lang="ru-RU" sz="1800" dirty="0"/>
              <a:t>чшим </a:t>
            </a:r>
            <a:r>
              <a:rPr lang="en-US" sz="1800" dirty="0"/>
              <a:t>a</a:t>
            </a:r>
            <a:r>
              <a:rPr lang="ru-RU" sz="1800" dirty="0"/>
              <a:t>э</a:t>
            </a:r>
            <a:r>
              <a:rPr lang="en-US" sz="1800" dirty="0"/>
              <a:t>po</a:t>
            </a:r>
            <a:r>
              <a:rPr lang="ru-RU" sz="1800" dirty="0"/>
              <a:t>бным </a:t>
            </a:r>
            <a:r>
              <a:rPr lang="en-US" sz="1800" dirty="0"/>
              <a:t>o</a:t>
            </a:r>
            <a:r>
              <a:rPr lang="ru-RU" sz="1800" dirty="0"/>
              <a:t>зд</a:t>
            </a:r>
            <a:r>
              <a:rPr lang="en-US" sz="1800" dirty="0"/>
              <a:t>opo</a:t>
            </a:r>
            <a:r>
              <a:rPr lang="ru-RU" sz="1800" dirty="0"/>
              <a:t>вит</a:t>
            </a:r>
            <a:r>
              <a:rPr lang="en-US" sz="1800" dirty="0"/>
              <a:t>e</a:t>
            </a:r>
            <a:r>
              <a:rPr lang="ru-RU" sz="1800" dirty="0"/>
              <a:t>льным п</a:t>
            </a:r>
            <a:r>
              <a:rPr lang="en-US" sz="1800" dirty="0"/>
              <a:t>o</a:t>
            </a:r>
            <a:r>
              <a:rPr lang="ru-RU" sz="1800" dirty="0"/>
              <a:t>т</a:t>
            </a:r>
            <a:r>
              <a:rPr lang="en-US" sz="1800" dirty="0"/>
              <a:t>e</a:t>
            </a:r>
            <a:r>
              <a:rPr lang="ru-RU" sz="1800" dirty="0"/>
              <a:t>нци</a:t>
            </a:r>
            <a:r>
              <a:rPr lang="en-US" sz="1800" dirty="0"/>
              <a:t>a</a:t>
            </a:r>
            <a:r>
              <a:rPr lang="ru-RU" sz="1800" dirty="0"/>
              <a:t>л</a:t>
            </a:r>
            <a:r>
              <a:rPr lang="en-US" sz="1800" dirty="0"/>
              <a:t>o</a:t>
            </a:r>
            <a:r>
              <a:rPr lang="ru-RU" sz="1800" dirty="0"/>
              <a:t>м, Купер выд</a:t>
            </a:r>
            <a:r>
              <a:rPr lang="en-US" sz="1800" dirty="0"/>
              <a:t>e</a:t>
            </a:r>
            <a:r>
              <a:rPr lang="ru-RU" sz="1800" dirty="0"/>
              <a:t>лил пять, представляемых ниже в ни</a:t>
            </a:r>
            <a:r>
              <a:rPr lang="en-US" sz="1800" dirty="0"/>
              <a:t>cxo</a:t>
            </a:r>
            <a:r>
              <a:rPr lang="ru-RU" sz="1800" dirty="0"/>
              <a:t>дящ</a:t>
            </a:r>
            <a:r>
              <a:rPr lang="en-US" sz="1800" dirty="0"/>
              <a:t>e</a:t>
            </a:r>
            <a:r>
              <a:rPr lang="ru-RU" sz="1800" dirty="0"/>
              <a:t>м п</a:t>
            </a:r>
            <a:r>
              <a:rPr lang="en-US" sz="1800" dirty="0"/>
              <a:t>op</a:t>
            </a:r>
            <a:r>
              <a:rPr lang="ru-RU" sz="1800" dirty="0"/>
              <a:t>ядке по </a:t>
            </a:r>
            <a:r>
              <a:rPr lang="en-US" sz="1800" dirty="0"/>
              <a:t>c</a:t>
            </a:r>
            <a:r>
              <a:rPr lang="ru-RU" sz="1800" dirty="0"/>
              <a:t>т</a:t>
            </a:r>
            <a:r>
              <a:rPr lang="en-US" sz="1800" dirty="0"/>
              <a:t>e</a:t>
            </a:r>
            <a:r>
              <a:rPr lang="ru-RU" sz="1800" dirty="0"/>
              <a:t>п</a:t>
            </a:r>
            <a:r>
              <a:rPr lang="en-US" sz="1800" dirty="0"/>
              <a:t>e</a:t>
            </a:r>
            <a:r>
              <a:rPr lang="ru-RU" sz="1800" dirty="0"/>
              <a:t>ни зн</a:t>
            </a:r>
            <a:r>
              <a:rPr lang="en-US" sz="1800" dirty="0"/>
              <a:t>a</a:t>
            </a:r>
            <a:r>
              <a:rPr lang="ru-RU" sz="1800" dirty="0"/>
              <a:t>чим</a:t>
            </a:r>
            <a:r>
              <a:rPr lang="en-US" sz="1800" dirty="0"/>
              <a:t>oc</a:t>
            </a:r>
            <a:r>
              <a:rPr lang="ru-RU" sz="1800" dirty="0"/>
              <a:t>ти.</a:t>
            </a:r>
          </a:p>
          <a:p>
            <a:pPr algn="ctr"/>
            <a:r>
              <a:rPr lang="ru-RU" sz="1800" dirty="0"/>
              <a:t>Лыжные</a:t>
            </a:r>
            <a:r>
              <a:rPr lang="en-US" sz="1800" dirty="0"/>
              <a:t> </a:t>
            </a:r>
            <a:r>
              <a:rPr lang="ru-RU" sz="1800" dirty="0"/>
              <a:t>г</a:t>
            </a:r>
            <a:r>
              <a:rPr lang="en-US" sz="1800" dirty="0"/>
              <a:t>o</a:t>
            </a:r>
            <a:r>
              <a:rPr lang="ru-RU" sz="1800" dirty="0"/>
              <a:t>нки.</a:t>
            </a:r>
          </a:p>
          <a:p>
            <a:pPr algn="ctr"/>
            <a:r>
              <a:rPr lang="ru-RU" sz="1800" dirty="0"/>
              <a:t>Пл</a:t>
            </a:r>
            <a:r>
              <a:rPr lang="en-US" sz="1800" dirty="0"/>
              <a:t>a</a:t>
            </a:r>
            <a:r>
              <a:rPr lang="ru-RU" sz="1800" dirty="0"/>
              <a:t>в</a:t>
            </a:r>
            <a:r>
              <a:rPr lang="en-US" sz="1800" dirty="0"/>
              <a:t>a</a:t>
            </a:r>
            <a:r>
              <a:rPr lang="ru-RU" sz="1800" dirty="0"/>
              <a:t>ние.</a:t>
            </a:r>
          </a:p>
          <a:p>
            <a:pPr algn="ctr"/>
            <a:r>
              <a:rPr lang="ru-RU" sz="1800" dirty="0"/>
              <a:t>Дж</a:t>
            </a:r>
            <a:r>
              <a:rPr lang="en-US" sz="1800" dirty="0"/>
              <a:t>o</a:t>
            </a:r>
            <a:r>
              <a:rPr lang="ru-RU" sz="1800" dirty="0"/>
              <a:t>ггинг или б</a:t>
            </a:r>
            <a:r>
              <a:rPr lang="en-US" sz="1800" dirty="0"/>
              <a:t>e</a:t>
            </a:r>
            <a:r>
              <a:rPr lang="ru-RU" sz="1800" dirty="0"/>
              <a:t>г.</a:t>
            </a:r>
          </a:p>
          <a:p>
            <a:pPr algn="ctr"/>
            <a:r>
              <a:rPr lang="en-US" sz="1800" dirty="0"/>
              <a:t>E</a:t>
            </a:r>
            <a:r>
              <a:rPr lang="ru-RU" sz="1800" dirty="0"/>
              <a:t>зд</a:t>
            </a:r>
            <a:r>
              <a:rPr lang="en-US" sz="1800" dirty="0"/>
              <a:t>a </a:t>
            </a:r>
            <a:r>
              <a:rPr lang="ru-RU" sz="1800" dirty="0"/>
              <a:t>н</a:t>
            </a:r>
            <a:r>
              <a:rPr lang="en-US" sz="1800" dirty="0"/>
              <a:t>a </a:t>
            </a:r>
            <a:r>
              <a:rPr lang="ru-RU" sz="1800" dirty="0"/>
              <a:t>в</a:t>
            </a:r>
            <a:r>
              <a:rPr lang="en-US" sz="1800" dirty="0"/>
              <a:t>e</a:t>
            </a:r>
            <a:r>
              <a:rPr lang="ru-RU" sz="1800" dirty="0"/>
              <a:t>л</a:t>
            </a:r>
            <a:r>
              <a:rPr lang="en-US" sz="1800" dirty="0"/>
              <a:t>oc</a:t>
            </a:r>
            <a:r>
              <a:rPr lang="ru-RU" sz="1800" dirty="0"/>
              <a:t>ил</a:t>
            </a:r>
            <a:r>
              <a:rPr lang="en-US" sz="1800" dirty="0"/>
              <a:t>e</a:t>
            </a:r>
            <a:r>
              <a:rPr lang="ru-RU" sz="1800" dirty="0"/>
              <a:t>д</a:t>
            </a:r>
            <a:r>
              <a:rPr lang="en-US" sz="1800" dirty="0"/>
              <a:t>e.</a:t>
            </a:r>
            <a:endParaRPr lang="ru-RU" sz="1800" dirty="0"/>
          </a:p>
          <a:p>
            <a:pPr algn="ctr"/>
            <a:r>
              <a:rPr lang="en-US" sz="1800" dirty="0"/>
              <a:t>Xo</a:t>
            </a:r>
            <a:r>
              <a:rPr lang="ru-RU" sz="1800" dirty="0"/>
              <a:t>дьб</a:t>
            </a:r>
            <a:r>
              <a:rPr lang="en-US" sz="1800" dirty="0"/>
              <a:t>a.</a:t>
            </a:r>
            <a:endParaRPr lang="ru-RU" sz="1800" dirty="0"/>
          </a:p>
          <a:p>
            <a:pPr algn="ctr"/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Рекомендации Кеннета Купера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Прогрессируйте медленно.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Разогревайтесь правильно.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Занимайтесь в пределах ваших сил.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Остывайте" медленно.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D24EE0-0CB4-188E-ADB9-F7E8B4C4539E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28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4D8457-BCBD-4F04-A6B0-FF3A2A1C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8C4569-3D8A-5F7D-89B2-599F13B9AEA7}"/>
              </a:ext>
            </a:extLst>
          </p:cNvPr>
          <p:cNvSpPr txBox="1"/>
          <p:nvPr/>
        </p:nvSpPr>
        <p:spPr>
          <a:xfrm>
            <a:off x="2699792" y="549541"/>
            <a:ext cx="45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12-минутный тест Купера</a:t>
            </a:r>
            <a:endParaRPr lang="ru-RU" i="1" dirty="0">
              <a:solidFill>
                <a:srgbClr val="C0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219A556-2122-89B6-5EB0-EA18939BAB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29600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54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E3AA8B-75C4-3A87-F3E0-A7FA6C39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620688"/>
            <a:ext cx="6419056" cy="950924"/>
          </a:xfrm>
        </p:spPr>
        <p:txBody>
          <a:bodyPr>
            <a:noAutofit/>
          </a:bodyPr>
          <a:lstStyle/>
          <a:p>
            <a:pPr algn="ctr"/>
            <a:r>
              <a:rPr lang="ru-RU" sz="2400" b="0" i="1" dirty="0">
                <a:solidFill>
                  <a:srgbClr val="C00000"/>
                </a:solidFill>
                <a:effectLst/>
              </a:rPr>
              <a:t>Программа ходьбы для неподготовленных начинающих до тридцати лет </a:t>
            </a:r>
            <a:endParaRPr lang="ru-RU" sz="2400" i="1" dirty="0">
              <a:solidFill>
                <a:srgbClr val="C00000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11ACF175-9147-8B13-77BA-5D064C615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54642"/>
              </p:ext>
            </p:extLst>
          </p:nvPr>
        </p:nvGraphicFramePr>
        <p:xfrm>
          <a:off x="683568" y="2045632"/>
          <a:ext cx="8039945" cy="397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89">
                  <a:extLst>
                    <a:ext uri="{9D8B030D-6E8A-4147-A177-3AD203B41FA5}">
                      <a16:colId xmlns:a16="http://schemas.microsoft.com/office/drawing/2014/main" xmlns="" val="3432411788"/>
                    </a:ext>
                  </a:extLst>
                </a:gridCol>
                <a:gridCol w="1607989">
                  <a:extLst>
                    <a:ext uri="{9D8B030D-6E8A-4147-A177-3AD203B41FA5}">
                      <a16:colId xmlns:a16="http://schemas.microsoft.com/office/drawing/2014/main" xmlns="" val="3533689878"/>
                    </a:ext>
                  </a:extLst>
                </a:gridCol>
                <a:gridCol w="1607989">
                  <a:extLst>
                    <a:ext uri="{9D8B030D-6E8A-4147-A177-3AD203B41FA5}">
                      <a16:colId xmlns:a16="http://schemas.microsoft.com/office/drawing/2014/main" xmlns="" val="1238462807"/>
                    </a:ext>
                  </a:extLst>
                </a:gridCol>
                <a:gridCol w="1607989">
                  <a:extLst>
                    <a:ext uri="{9D8B030D-6E8A-4147-A177-3AD203B41FA5}">
                      <a16:colId xmlns:a16="http://schemas.microsoft.com/office/drawing/2014/main" xmlns="" val="1480310735"/>
                    </a:ext>
                  </a:extLst>
                </a:gridCol>
                <a:gridCol w="1607989">
                  <a:extLst>
                    <a:ext uri="{9D8B030D-6E8A-4147-A177-3AD203B41FA5}">
                      <a16:colId xmlns:a16="http://schemas.microsoft.com/office/drawing/2014/main" xmlns="" val="3770513182"/>
                    </a:ext>
                  </a:extLst>
                </a:gridCol>
              </a:tblGrid>
              <a:tr h="88817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Неделя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Дистанция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в мин., сек.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Частота в неделю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Очки за неделю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143770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2141072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7665654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034241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9320371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3918891"/>
                  </a:ext>
                </a:extLst>
              </a:tr>
              <a:tr h="51458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84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1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9FCD0D-D79B-1D76-AA4A-AE1918B1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260648"/>
            <a:ext cx="6851104" cy="1022932"/>
          </a:xfrm>
        </p:spPr>
        <p:txBody>
          <a:bodyPr>
            <a:noAutofit/>
          </a:bodyPr>
          <a:lstStyle/>
          <a:p>
            <a:pPr algn="ctr"/>
            <a:r>
              <a:rPr lang="ru-RU" sz="20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Беговая программа для подготовленных начинающих всех возрастов со степенью подготовленности «хорошо» или «отлично»</a:t>
            </a:r>
            <a:endParaRPr lang="ru-RU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73125D67-31CE-3F5D-4D3E-D984002AE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528265"/>
              </p:ext>
            </p:extLst>
          </p:nvPr>
        </p:nvGraphicFramePr>
        <p:xfrm>
          <a:off x="539552" y="1556792"/>
          <a:ext cx="7904172" cy="4392487"/>
        </p:xfrm>
        <a:graphic>
          <a:graphicData uri="http://schemas.openxmlformats.org/drawingml/2006/table">
            <a:tbl>
              <a:tblPr/>
              <a:tblGrid>
                <a:gridCol w="1976043">
                  <a:extLst>
                    <a:ext uri="{9D8B030D-6E8A-4147-A177-3AD203B41FA5}">
                      <a16:colId xmlns:a16="http://schemas.microsoft.com/office/drawing/2014/main" xmlns="" val="2907485593"/>
                    </a:ext>
                  </a:extLst>
                </a:gridCol>
                <a:gridCol w="1976043">
                  <a:extLst>
                    <a:ext uri="{9D8B030D-6E8A-4147-A177-3AD203B41FA5}">
                      <a16:colId xmlns:a16="http://schemas.microsoft.com/office/drawing/2014/main" xmlns="" val="298218794"/>
                    </a:ext>
                  </a:extLst>
                </a:gridCol>
                <a:gridCol w="1976043">
                  <a:extLst>
                    <a:ext uri="{9D8B030D-6E8A-4147-A177-3AD203B41FA5}">
                      <a16:colId xmlns:a16="http://schemas.microsoft.com/office/drawing/2014/main" xmlns="" val="2628066620"/>
                    </a:ext>
                  </a:extLst>
                </a:gridCol>
                <a:gridCol w="1976043">
                  <a:extLst>
                    <a:ext uri="{9D8B030D-6E8A-4147-A177-3AD203B41FA5}">
                      <a16:colId xmlns:a16="http://schemas.microsoft.com/office/drawing/2014/main" xmlns="" val="1067682222"/>
                    </a:ext>
                  </a:extLst>
                </a:gridCol>
              </a:tblGrid>
              <a:tr h="125499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Дистанция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км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мин., сек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Частота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неделю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Очки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(за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неделю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2550226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6,30-7,59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312609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2,4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12,00-14,59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514511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2,4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9,45-11,59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0897523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3,2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16,00-19,59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140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3,2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13,00-15,59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1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67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A1AD90-C5DB-0399-111F-EFD5E7A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2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Оздоровительная система Амосова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EF7A3898-BAE2-51EA-619D-D9B10F565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642" y="2132856"/>
            <a:ext cx="3834716" cy="31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85DAE0-AA10-96B2-AFBA-A2564F53ADA4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23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Постулаты академика Н.М. Амосова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Рацион с малым количеством жиров, но с ежедневным введением в рацион 300 г овощей и фруктов; вес = рост – 100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20-30 минут в день делать зарядку (особенно с гантелями по 2-5 кг) или 1000 движений + ходьба быстрым шагом примерно 1 км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Умение властвовать собой, своей психикой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57244-3D67-D2F2-88CB-808973F7246A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820" y="962531"/>
            <a:ext cx="7202456" cy="57263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1000 движений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5650"/>
            <a:ext cx="8065724" cy="482567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Цель тренировки: борьба с гиподинамией и проблемами со здоровьем (прежде всего, позвоночника).</a:t>
            </a:r>
          </a:p>
          <a:p>
            <a:pPr algn="just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 комплекс входит 10 упражнений, которые следует выполнять по 100 раз (всего 1000 движений).</a:t>
            </a:r>
          </a:p>
          <a:p>
            <a:pPr algn="just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Начинать можно с 10 повторений, ежедневно добавляя по «десятке». </a:t>
            </a:r>
          </a:p>
          <a:p>
            <a:pPr algn="ctr">
              <a:spcBef>
                <a:spcPts val="0"/>
              </a:spcBef>
            </a:pPr>
            <a:endParaRPr lang="ru-RU" sz="1800" i="1" dirty="0"/>
          </a:p>
          <a:p>
            <a:pPr algn="ctr">
              <a:spcBef>
                <a:spcPts val="0"/>
              </a:spcBef>
            </a:pPr>
            <a:r>
              <a:rPr lang="ru-RU" sz="1800" i="1" dirty="0"/>
              <a:t>Гимнастика - это тренировка суставов и мышц. Интенсивность упражнений для суставов определяется их состоянием: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sz="1800" i="1" dirty="0"/>
              <a:t/>
            </a:r>
            <a:br>
              <a:rPr lang="ru-RU" sz="1800" i="1" dirty="0"/>
            </a:br>
            <a:r>
              <a:rPr lang="ru-RU" sz="1800" dirty="0"/>
              <a:t>1</a:t>
            </a:r>
            <a:r>
              <a:rPr lang="ru-RU" sz="1800" i="1" dirty="0"/>
              <a:t>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Пока суставы вне подозрения ( 30 лет) - достаточно 20 движений.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2. Когда появляются боли (30-40 лет) - 50-100 движений.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3. При явных поражениях - по 200-300 движений на сустав, который болит и по 100 на другие.</a:t>
            </a:r>
          </a:p>
          <a:p>
            <a:pPr algn="ctr">
              <a:spcBef>
                <a:spcPts val="0"/>
              </a:spcBef>
            </a:pPr>
            <a:endParaRPr lang="ru-RU" sz="1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EC1D25-E280-D377-7A44-012B005B552C}"/>
              </a:ext>
            </a:extLst>
          </p:cNvPr>
          <p:cNvSpPr txBox="1"/>
          <p:nvPr/>
        </p:nvSpPr>
        <p:spPr>
          <a:xfrm>
            <a:off x="3018960" y="153506"/>
            <a:ext cx="59455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03" y="1572243"/>
            <a:ext cx="7202456" cy="530644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Умение управлять своей психикой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0" algn="just"/>
            <a:r>
              <a:rPr lang="ru-RU" sz="1650" dirty="0"/>
              <a:t>«Учитесь управлять собой. Избыток адреналина, вырабатываемый в стрессовой ситуации буквально сжигает человека изнутри. Необходимо научиться справляться с этим адреналиновыми всплесками. Можно пробовать дыхательные упражнения, медитации, энергичную гимнастику. Избыток адреналина сжигается при физкультуре, и таким путем сосуды и органы спасаются от спазмов. Рецептов много, главное найти свой и начать действовать.»</a:t>
            </a:r>
          </a:p>
          <a:p>
            <a:pPr indent="0" algn="r"/>
            <a:r>
              <a:rPr lang="ru-RU" sz="1650" dirty="0"/>
              <a:t>Н. М. Амосов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FA6F39-1207-DD34-76B2-0B16A0B841FE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57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58D200-7E59-2C2E-1A32-EEA9A83F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772400" cy="4824536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ru-RU" sz="3600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Общая и специальная физическая подготовка студентов в образовательном процессе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ru-RU" kern="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ru-RU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Вопросы для рассмотрения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Общая и специальная физическая подготовка, ее цели и задачи.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Физические способности: понятия, виды.</a:t>
            </a:r>
            <a:endParaRPr lang="ru-RU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95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83F0F2-A4EB-5B30-3A41-6BCD7A4B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794" y="311948"/>
            <a:ext cx="6059016" cy="839776"/>
          </a:xfrm>
        </p:spPr>
        <p:txBody>
          <a:bodyPr>
            <a:norm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Физические способности: понятия, виды.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CA36217-A3C9-54CA-3041-699C975D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59" y="1268760"/>
            <a:ext cx="8229600" cy="4974440"/>
          </a:xfrm>
        </p:spPr>
        <p:txBody>
          <a:bodyPr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</a:rPr>
              <a:t>Физические  способности понимают как формы проявления дееспособности функциональных систем организма, участвующих в двигательной деятельности и определяющих ее эффект (Г.Г.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</a:rPr>
              <a:t>Наталов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</a:rPr>
              <a:t>).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</a:rPr>
              <a:t>Физические  способности — это свойственные человеку возможнос­ти, реализуемые в жизни, особенно в двигательной деятельности, основу которых составляют его физические качества (Л.П. Матвеев).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 panose="02020603050405020304" pitchFamily="18" charset="0"/>
              </a:rPr>
              <a:t>ФИЗИЧЕСКИЕ СПОСОБНОСТИ — это комплекс морфологических и психофизиологических свойств человека, отвечающих требованиям какого-либо вида мышечной деятельности и обеспечивающих эффективность ее выполнения.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ru-RU" sz="1800" dirty="0"/>
              <a:t>Развитие физических способностей происходит под действием двух основных факторов: наследственной программы индивидуального развития организма и социально-экологической его адаптации.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94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0D7DE0-E5E8-02E8-564E-CE732100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332656"/>
            <a:ext cx="5853336" cy="560406"/>
          </a:xfrm>
        </p:spPr>
        <p:txBody>
          <a:bodyPr>
            <a:normAutofit/>
          </a:bodyPr>
          <a:lstStyle/>
          <a:p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Физические способности: понятия, виды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B33CE7D-EB86-D9C4-CA02-79227AFB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8"/>
          </a:xfrm>
        </p:spPr>
        <p:txBody>
          <a:bodyPr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Выносливость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- это способность противостоять физическому утомлению в процессе мышечной деятельности.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rPr>
              <a:t>Выносливость проявляется в двух основных формах: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1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 продолжительности работы на заданном уровне мощности до появления первых признаков выраженного утомления.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1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 скорости работоспособности при наступлении утомления.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3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C7AB93-8DCF-4F53-8DAF-A6F115F7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1025201"/>
            <a:ext cx="7514035" cy="1224643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C00000"/>
                </a:solidFill>
                <a:effectLst/>
                <a:latin typeface="inherit"/>
              </a:rPr>
              <a:t>Различают  выносливость специальную и выносливость общую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362AE9-5DFD-497A-815F-7E128F5C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58870"/>
            <a:ext cx="8015708" cy="40784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solidFill>
                  <a:srgbClr val="C00000"/>
                </a:solidFill>
              </a:rPr>
              <a:t>Общая выносливость </a:t>
            </a:r>
            <a:r>
              <a:rPr lang="ru-RU" dirty="0"/>
              <a:t>— совокупность функциональных возможностей организма, определяющих его способность к продолжительному выполнению с высокой эффективностью работы умеренной интенсивности и составляющих неспецифическую основу проявления работоспособности в различных видах профессиональной или спортивной деятельности. </a:t>
            </a:r>
          </a:p>
          <a:p>
            <a:pPr algn="just"/>
            <a:r>
              <a:rPr lang="ru-RU" dirty="0">
                <a:solidFill>
                  <a:srgbClr val="C00000"/>
                </a:solidFill>
              </a:rPr>
              <a:t>Специальная выносливость </a:t>
            </a:r>
            <a:r>
              <a:rPr lang="ru-RU" dirty="0"/>
              <a:t>— это способность к длительному перенесению нагрузок, характерных для конкретного вида профессиональной деятельности. Специальная выносливость — сложное, многокомпонентное двигательное качество.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974115A-7BF5-0E6A-189E-A1E590EFCC59}"/>
              </a:ext>
            </a:extLst>
          </p:cNvPr>
          <p:cNvSpPr txBox="1">
            <a:spLocks/>
          </p:cNvSpPr>
          <p:nvPr/>
        </p:nvSpPr>
        <p:spPr bwMode="auto">
          <a:xfrm>
            <a:off x="3059832" y="332656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21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354990-326B-4440-9CF4-ABE69191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1151165"/>
            <a:ext cx="7514035" cy="74178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</a:rPr>
              <a:t>Специальная выносливость делится на виды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827495-C070-40F0-87F0-2117F4AD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12" y="1901062"/>
            <a:ext cx="8110537" cy="4552274"/>
          </a:xfrm>
        </p:spPr>
        <p:txBody>
          <a:bodyPr>
            <a:no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статическая выносливость, связанная с длительным пребыванием в вынужденной позе в условиях малой подвижности или ограниченного пространства;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выносливость к продолжительному выполнению работы умеренной и малой мощности; выносливость к длительной работе переменной мощности; выносливость к работе в условиях гипоксии (недостатка кислорода);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сенсорная выносливость — способность быстро и точно реагировать на внешние воздействия среды без снижения эффективности профессиональных действий в условиях физической перегрузки или утомления сенсорных систем организма. Сенсорная выносливость зависит от устойчивости и надёжности функционирования анализаторов: двигательного, вестибулярного, тактильного, зрительного, слухового.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0CACA2CD-6E14-0E48-8FC8-0A935A442401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17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ACDEEE-EEA8-4ADB-A2F3-85238E9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1116175"/>
            <a:ext cx="7514035" cy="7286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В зависимости от количества участвующих в работе мышц, выносливость различается: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E4A3AC-EDB5-4DEE-B42A-1327321E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7" y="1988840"/>
            <a:ext cx="7871692" cy="4104456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dirty="0"/>
              <a:t>Глобальная (3/4 мышечной массы тела), глобальная работа вызывает наибольшее усиление деятельности кардио-респираторных систем организма, в её энергетическом обеспечении больше доля аэробных процессов.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dirty="0"/>
              <a:t>Региональная (от 1/4 до 3/4), региональная работа приводит к менее выраженным метаболическим сдвигам в организме, в её обеспечении возрастает доля анаэробных процессов.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dirty="0"/>
              <a:t>Локальная (менее 1/4), локальная работа не связана со значительными изменениями состояния организма в целом, но в работающих мышцах происходит существенное истощение энергетических субстратов, приводящее к локальному мышечному утомлению. Чем локальнее мышечная работа, тем больше в ней доля анаэробных процессов энергообеспечения при одинаковом объёме внешне выполненной физической работы.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736BC0D5-498A-C19B-EC99-421E25F9CCAE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75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1DCD8C-3A75-789D-D738-45A48EBA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534071-2EFE-8904-6EF6-D37AB337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Гибкость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— это способность выполнять движения с большой амплитудой.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Гибкость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рассматривается как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/>
            </a:r>
            <a:b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</a:b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морфофункциональное свойство опорно-двигательного аппарата человека, определяющее пределы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/>
            </a:r>
            <a:b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</a:b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движений звеньев тела.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A75EF057-D0A8-F137-B3CC-1F1D02D19212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7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0DB88C20-92E1-C0ED-2FEE-C331C4207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95906"/>
              </p:ext>
            </p:extLst>
          </p:nvPr>
        </p:nvGraphicFramePr>
        <p:xfrm>
          <a:off x="611560" y="1196752"/>
          <a:ext cx="8208912" cy="491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585250053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xmlns="" val="3818727658"/>
                    </a:ext>
                  </a:extLst>
                </a:gridCol>
              </a:tblGrid>
              <a:tr h="41896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Виды гибкости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Характеристика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6090962"/>
                  </a:ext>
                </a:extLst>
              </a:tr>
              <a:tr h="826456"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Активная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A04DA3"/>
                        </a:buClr>
                        <a:buSzTx/>
                        <a:buFont typeface="Georgia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характеризуемую величиной амплитуды движений при самостоятельном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выполнении упражнений благодаря своим мышечным усилиям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03843"/>
                  </a:ext>
                </a:extLst>
              </a:tr>
              <a:tr h="1418873"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Пассивная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728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A04DA3"/>
                        </a:buClr>
                        <a:buSzTx/>
                        <a:buFont typeface="Georgia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характеризуемую максимальной величиной амплитуды движений, достигаемой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при действии внешних сил (например, с помощью партнера или отягощения и т. п.).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</a:b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Пассивная гибкость развивается в 1,5-2,0 раза быстрее, чем активная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281971"/>
                  </a:ext>
                </a:extLst>
              </a:tr>
              <a:tr h="418967"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Динамическая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проявляется в движениях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422094"/>
                  </a:ext>
                </a:extLst>
              </a:tr>
              <a:tr h="418967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Статическая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проявляется в позах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5193787"/>
                  </a:ext>
                </a:extLst>
              </a:tr>
              <a:tr h="585407">
                <a:tc>
                  <a:txBody>
                    <a:bodyPr/>
                    <a:lstStyle/>
                    <a:p>
                      <a:r>
                        <a:rPr lang="ru-RU" sz="1600" dirty="0"/>
                        <a:t>Общая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характеризует подвижность во всех суставах тела и позволяет выполнять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разнообразные движения с большой амплитудой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1886787"/>
                  </a:ext>
                </a:extLst>
              </a:tr>
              <a:tr h="826456">
                <a:tc>
                  <a:txBody>
                    <a:bodyPr/>
                    <a:lstStyle/>
                    <a:p>
                      <a:r>
                        <a:rPr lang="ru-RU" sz="1600" dirty="0"/>
                        <a:t>Специальная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предельная подвижность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 отдельных суставах, определяющая эффективность спортивной или профессионально-прикладной деятельности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637265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11239986-A308-7797-23DC-9911E1C73563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7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2C250C-24EC-EB28-8C8B-A0E49733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125924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C00000"/>
                </a:solidFill>
              </a:rPr>
              <a:t>Координационные  способности </a:t>
            </a:r>
            <a:r>
              <a:rPr lang="ru-RU" dirty="0"/>
              <a:t>можно определить как совокупность свойств человека, проявляющихся в процессе решения двигательных задач разной координационной сложности и обусловливающих успешность управления двигательными действиями и их регуляции.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Координационные способности: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во-первых, способность целесообразно координировать движения (согласовывать, соподчинять, организовывать их в единое целое) при построении и воспроизведении новых двигательных действий;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во-вторых, способность перестраивать координацию движений при необходимости изменить параметры освоенного действия или переключении на иное действие в соответствии с требованиями меняющихся условий.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E413ECE-F017-E78E-1D0E-4E1B4DCC2C2C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 dirty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3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CE4DD-2CF3-6DC6-1D2E-8486B70C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Средства развития координационных способностей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20A39A-8A2C-6C0A-5EEE-65E5A24B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marR="0" lvl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F5327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Главными критериями выбора физических упражнений при развитии координационных способностей являются:</a:t>
            </a:r>
          </a:p>
          <a:p>
            <a:pPr marL="22860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F53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неординарные требования к координации движений (связаны с преодолением координационных трудностей);</a:t>
            </a:r>
          </a:p>
          <a:p>
            <a:pPr marL="22860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F53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новизна упражнения (требует от исполнителя правильности, быстроты, рациональности при выполнении сложных в координационном отношении двигательных действий);</a:t>
            </a:r>
          </a:p>
          <a:p>
            <a:pPr marL="22860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F53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необычность упражнения (требует от исполнителя находчивости в использовании двигательных действий в различных условиях).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275D5735-0B14-A909-998E-C0058B92653B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 dirty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42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2E9ADE-F650-4FC9-A1C9-1357F0A9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977129"/>
            <a:ext cx="7797552" cy="864096"/>
          </a:xfrm>
        </p:spPr>
        <p:txBody>
          <a:bodyPr/>
          <a:lstStyle/>
          <a:p>
            <a:pPr algn="just"/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Под скоростными способностями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понимают возможности человека, обеспечивающие ему выполнение двигательных действий в минимальный для данных условий промежуток времени.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3979715-D646-469C-98F5-FBEF5305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38" y="1846118"/>
            <a:ext cx="4040188" cy="63976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Элементарные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BAECD02-66C5-4A26-9A28-8FC4AF92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6" y="2564904"/>
            <a:ext cx="4040188" cy="39512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Быстрота двигательной реакции,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Быстрота одиночного движения (определяется временным интервалом, затраченным на его выполнение (например, удар в боксе, фехтовании),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Частота (темп) движений (это число движений в единицу времени).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5A3BC33-187A-4A08-958F-A49DEC60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20394" y="1841225"/>
            <a:ext cx="4041775" cy="63976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Комплексные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2CDE745-48DA-4A9B-A065-EC030EE6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2413" y="2575077"/>
            <a:ext cx="4041775" cy="39512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быстро набирать скорость на старте до максимально возможной (стартовые скоростные способности) - стартовый разгон в спринтерском беге, конькобежном и гребном спорте, бобслее, рывки в футболе, «доставание» укороченного мяча в теннисе;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к достижению высокого уровня дистанционной скорости (дистанционные скоростные способности) - в беге, плавании и других циклических локомоциях;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быстро переключаться с одних действий на другие и т.п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3287217E-A4B8-8842-AAFE-EAE26824946A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 dirty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4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2A9FA0-3304-E071-971A-0CB2C8D5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«</a:t>
            </a:r>
            <a:r>
              <a:rPr lang="ru-RU" sz="2600" dirty="0"/>
              <a:t>В течение многих тысячелетий человек формировал себя в физической работе. Сейчас с драматической внезапностью ломается модель, созданная эволюцией»</a:t>
            </a:r>
            <a:r>
              <a:rPr lang="ru-RU" sz="26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algn="r"/>
            <a:r>
              <a:rPr lang="ru-RU" sz="2600" b="0" i="1" dirty="0">
                <a:solidFill>
                  <a:srgbClr val="C00000"/>
                </a:solidFill>
                <a:effectLst/>
              </a:rPr>
              <a:t>К. Купер</a:t>
            </a:r>
          </a:p>
          <a:p>
            <a:pPr algn="just"/>
            <a:r>
              <a:rPr lang="ru-RU" sz="2600" b="0" i="0" dirty="0">
                <a:effectLst/>
              </a:rPr>
              <a:t>«Ничто так не истощает и не разрушает человека, как продолжительное физическое бездействие» </a:t>
            </a:r>
          </a:p>
          <a:p>
            <a:pPr algn="r"/>
            <a:r>
              <a:rPr lang="ru-RU" sz="2600" b="0" i="1" dirty="0">
                <a:solidFill>
                  <a:srgbClr val="C00000"/>
                </a:solidFill>
                <a:effectLst/>
              </a:rPr>
              <a:t> Аристотель</a:t>
            </a:r>
            <a:endParaRPr lang="ru-RU" sz="2600" b="0" i="0" dirty="0">
              <a:effectLst/>
            </a:endParaRPr>
          </a:p>
          <a:p>
            <a:pPr algn="just"/>
            <a:r>
              <a:rPr lang="ru-RU" sz="2600" b="0" i="0" dirty="0">
                <a:effectLst/>
              </a:rPr>
              <a:t>«Ленивый» стиль жизни охватывает всё большее количество людей, что сопровождается соответствующими адаптационными изменениями</a:t>
            </a:r>
            <a:r>
              <a:rPr lang="ru-RU" sz="26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/>
            <a:endParaRPr lang="en-US" sz="2600" b="0" dirty="0">
              <a:effectLst/>
            </a:endParaRPr>
          </a:p>
          <a:p>
            <a:pPr algn="just"/>
            <a:r>
              <a:rPr lang="ru-RU" sz="2600" b="0" dirty="0">
                <a:effectLst/>
              </a:rPr>
              <a:t>Движение как таковое может по своему действию заменить любое лечебное средство, но все лечебные средства мира не могут заменить действие движения</a:t>
            </a:r>
            <a:r>
              <a:rPr lang="ru-RU" sz="2600" b="0" dirty="0">
                <a:solidFill>
                  <a:srgbClr val="3B4255"/>
                </a:solidFill>
                <a:effectLst/>
              </a:rPr>
              <a:t>.</a:t>
            </a:r>
          </a:p>
          <a:p>
            <a:pPr algn="r"/>
            <a:r>
              <a:rPr lang="ru-RU" sz="2600" b="0" i="1" dirty="0">
                <a:solidFill>
                  <a:srgbClr val="C00000"/>
                </a:solidFill>
                <a:effectLst/>
              </a:rPr>
              <a:t>Тиссо, XVIII в., Франция</a:t>
            </a:r>
          </a:p>
          <a:p>
            <a:pPr algn="just"/>
            <a:endParaRPr lang="ru-RU" sz="2600" b="0" i="0" dirty="0">
              <a:effectLst/>
            </a:endParaRPr>
          </a:p>
          <a:p>
            <a:pPr algn="just"/>
            <a:r>
              <a:rPr lang="ru-RU" sz="2600" b="0" i="0" dirty="0">
                <a:effectLst/>
              </a:rPr>
              <a:t>«Цивилизация не должна привести к физическому ослаблению человека. Если отпадает необходимость в тяжелой физической работе, ее должен заменить спорт. В противном случае общество действительно может деградировать»</a:t>
            </a:r>
          </a:p>
          <a:p>
            <a:pPr algn="r"/>
            <a:r>
              <a:rPr lang="ru-RU" sz="2600" b="0" i="1" dirty="0">
                <a:solidFill>
                  <a:srgbClr val="C00000"/>
                </a:solidFill>
                <a:effectLst/>
              </a:rPr>
              <a:t>Н. М. Амосов</a:t>
            </a:r>
            <a:endParaRPr lang="ru-RU" sz="2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64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3F6C5B-E1BD-23FC-141C-0E7C133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0AD20D-DB9D-C35D-829C-FDE2AE35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C00000"/>
                </a:solidFill>
                <a:effectLst/>
              </a:rPr>
              <a:t>Силовые способности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- это способность человека преодолевать внешнее сопротивление или противодействовать ему за счет напряжения мышц.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333333"/>
                </a:solidFill>
                <a:effectLst/>
              </a:rPr>
              <a:t> Силовые способности принято подразделять на </a:t>
            </a:r>
            <a:r>
              <a:rPr lang="ru-RU" b="1" i="0" dirty="0">
                <a:solidFill>
                  <a:srgbClr val="C00000"/>
                </a:solidFill>
                <a:effectLst/>
              </a:rPr>
              <a:t>собственно силовые</a:t>
            </a:r>
            <a:r>
              <a:rPr lang="ru-RU" b="0" i="0" dirty="0">
                <a:solidFill>
                  <a:srgbClr val="C00000"/>
                </a:solidFill>
                <a:effectLst/>
              </a:rPr>
              <a:t>, </a:t>
            </a:r>
            <a:r>
              <a:rPr lang="ru-RU" b="1" i="0" dirty="0">
                <a:solidFill>
                  <a:srgbClr val="C00000"/>
                </a:solidFill>
                <a:effectLst/>
              </a:rPr>
              <a:t>скоростно-силовые и силовую выносливость</a:t>
            </a:r>
            <a:r>
              <a:rPr lang="ru-RU" b="0" i="0" dirty="0">
                <a:solidFill>
                  <a:srgbClr val="C00000"/>
                </a:solidFill>
                <a:effectLst/>
                <a:latin typeface="YS Text"/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AE9D4A7-0B1A-7C99-E248-C03C48B8FBCB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 dirty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8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BD5577-0F90-7ECE-BD97-91142EF1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08310"/>
            <a:ext cx="8229600" cy="5273018"/>
          </a:xfrm>
        </p:spPr>
        <p:txBody>
          <a:bodyPr>
            <a:normAutofit/>
          </a:bodyPr>
          <a:lstStyle/>
          <a:p>
            <a:pPr marL="0" indent="0" algn="ctr"/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Собственно-силовые способности проявляются при:</a:t>
            </a:r>
            <a:endParaRPr lang="ru-RU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мышечных напряжениях изометрического типа (без изменения длины мышц) – статическая сила (активная статическая сила, пассивная статическая сила);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относительно медленных сокращениях мышц, которые преодолевают около предельные, предельные, а иногда и сверх предельные отягощения (при поднимании и переноске предметов, вес которых близок к посильным возможностям занимающегося, при приседаниях со штангой достаточно большого веса и т.п.) – медленная сила.</a:t>
            </a:r>
          </a:p>
          <a:p>
            <a:pPr marL="0" indent="0" algn="ctr"/>
            <a:r>
              <a:rPr lang="ru-RU" sz="1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Скоростно-силовые способности проявляются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двигательных действиях, в которых наряду со значительной силой мышц требуется и стремительность движений (прыжки в длину и высоту с места и разбега, метание снарядов и т.п.).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 числу скоростно-силовых способностей относится такое их проявление как </a:t>
            </a:r>
            <a:r>
              <a:rPr lang="ru-RU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взрывная сила</a:t>
            </a:r>
            <a:r>
              <a:rPr lang="ru-RU" sz="1600" b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 способность по ходу выполнения двигательного действия достигать максимальных показателей силы в возможно короткое время.</a:t>
            </a:r>
          </a:p>
          <a:p>
            <a:pPr marL="0" indent="0" algn="ctr"/>
            <a:r>
              <a:rPr lang="ru-RU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Силовая выносливость проявляется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 возможности человека противостоять утомлению при осуществлении относительно продолжительных двигательных действий, требующих значительных мышечных напряжений. В зависимости от режима работы мышц говорят о статической и динамической силовой выносливости. 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7763FBAF-56CC-6AD8-5101-E14973BF58AA}"/>
              </a:ext>
            </a:extLst>
          </p:cNvPr>
          <p:cNvSpPr txBox="1">
            <a:spLocks/>
          </p:cNvSpPr>
          <p:nvPr/>
        </p:nvSpPr>
        <p:spPr bwMode="auto">
          <a:xfrm>
            <a:off x="3059832" y="306500"/>
            <a:ext cx="5853336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000" kern="0" dirty="0">
                <a:solidFill>
                  <a:prstClr val="black"/>
                </a:solidFill>
                <a:ea typeface="Times New Roman" panose="02020603050405020304" pitchFamily="18" charset="0"/>
              </a:rPr>
              <a:t>3. Физические способности: понятия,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191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78068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39B932-6F26-4A84-F849-590D7E5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260648"/>
            <a:ext cx="5482952" cy="864096"/>
          </a:xfrm>
        </p:spPr>
        <p:txBody>
          <a:bodyPr>
            <a:normAutofit fontScale="90000"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Общая и специальная физическая подготовка, ее цели и задачи.</a:t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BEA0DC-A467-808D-7CE4-1629DF41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6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>
                <a:solidFill>
                  <a:srgbClr val="C00000"/>
                </a:solidFill>
              </a:rPr>
              <a:t>ФИЗИЧЕСКАЯ ПОДГОТОВКА </a:t>
            </a:r>
            <a:r>
              <a:rPr lang="ru-RU" sz="1800" dirty="0"/>
              <a:t>- вид неспециального физкультурного образования: процесс формирования двигательных навыков и развития физических способностей (качеств), необходимых в конкретной профессиональной или спортивной деятельности (физическая подготовка летчика, монтажника, сталевара и т.п.). </a:t>
            </a:r>
          </a:p>
          <a:p>
            <a:pPr algn="just"/>
            <a:r>
              <a:rPr lang="ru-RU" sz="1800" dirty="0"/>
              <a:t>Она может определяться и как вид общей подготовки спортсмена (физическая подготовка спринтера, боксера, борца и т.п.).</a:t>
            </a:r>
          </a:p>
          <a:p>
            <a:pPr algn="r"/>
            <a:r>
              <a:rPr lang="ru-RU" sz="1800" b="0" i="1" dirty="0">
                <a:effectLst/>
              </a:rPr>
              <a:t>Курамшин Ю.Ф.</a:t>
            </a:r>
          </a:p>
          <a:p>
            <a:pPr algn="just"/>
            <a:r>
              <a:rPr lang="ru-RU" sz="1800" b="1" i="0" dirty="0">
                <a:solidFill>
                  <a:srgbClr val="C00000"/>
                </a:solidFill>
                <a:effectLst/>
              </a:rPr>
              <a:t>Физическая подготовленность </a:t>
            </a:r>
            <a:r>
              <a:rPr lang="ru-RU" sz="1800" b="0" i="0" dirty="0">
                <a:effectLst/>
              </a:rPr>
              <a:t>– результат физической подготовки как целенаправленно организованного процесса по развитию физических способностей, приобретению двигательных умений и навыков.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43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B13E1B4-E4FB-C0E2-641B-90D2C252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021" y="1210987"/>
            <a:ext cx="4040188" cy="639762"/>
          </a:xfrm>
        </p:spPr>
        <p:txBody>
          <a:bodyPr/>
          <a:lstStyle/>
          <a:p>
            <a:pPr algn="ctr"/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Общая физическая подготовка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AD11FD7-9269-AF71-4C73-49A79AE0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609" y="1850748"/>
            <a:ext cx="4445008" cy="4732613"/>
          </a:xfrm>
        </p:spPr>
        <p:txBody>
          <a:bodyPr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совершенствования двигательных способностей, направленных на всестороннее и гармоничное физическое развитие человека.</a:t>
            </a:r>
          </a:p>
          <a:p>
            <a:pPr marL="0" indent="0" algn="ctr">
              <a:buNone/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ОФП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Укрепление здоровья (сердечно-сосудистой системы, дыхательной системы).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Противодействие неблагоприятным влияниям на человека условий жизни, быта, трудовой деятельности.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всестороннего и гармоничного физического развития человеческого организма.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Воспитание трудолюбия, настойчивости, интереса к занятиям  физическими упражнениями.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Расширение фонда двигательных умений и навыков.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 базы для специальной физической подготовленности к конкретному виду деятельности: трудовой, военной, спортивной.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9660E3D-CF4B-BD11-C5A7-DE23641D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2413" y="1224756"/>
            <a:ext cx="4041775" cy="639762"/>
          </a:xfrm>
        </p:spPr>
        <p:txBody>
          <a:bodyPr/>
          <a:lstStyle/>
          <a:p>
            <a:pPr algn="ctr"/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Специальная  физическая подготовка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5FB1511-C51D-C753-B005-195E5F2F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3617" y="1850748"/>
            <a:ext cx="4041775" cy="4530580"/>
          </a:xfrm>
        </p:spPr>
        <p:txBody>
          <a:bodyPr/>
          <a:lstStyle/>
          <a:p>
            <a:pPr algn="ctr"/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процесс направленный на развитие тех двигательных способностей, которые наиболее необходимы для данной спортивной дисциплины или профессиональной деятельности.</a:t>
            </a:r>
          </a:p>
          <a:p>
            <a:pPr marL="0" indent="0" algn="ctr">
              <a:buNone/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</a:rPr>
              <a:t>Задачи СФП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Развитие и дальнейшее совершенствование физических способностей, наиболее необходимых и характерных для данного вида спорта или профессиональной деятельности.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Преимущественное развитие тех двигательных навыков, которые наиболее необходимы для успешного технико-тактического совершенствования в «своем» виде спорта.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Избирательное развитие отдельных мышц и групп мышц, несущих основную нагрузку при выполнении (специализируемого) упражнения.</a:t>
            </a:r>
          </a:p>
          <a:p>
            <a:pPr algn="ctr"/>
            <a:endParaRPr lang="ru-RU" sz="1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FA4A5215-34B9-CA16-9E9B-F16D1632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274638"/>
            <a:ext cx="5904656" cy="639762"/>
          </a:xfrm>
        </p:spPr>
        <p:txBody>
          <a:bodyPr>
            <a:normAutofit fontScale="90000"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Общая и специальная физическая подготовка, </a:t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ее 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2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C99ED0-E7B7-1ABD-0E51-BE2E4021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440160"/>
          </a:xfrm>
        </p:spPr>
        <p:txBody>
          <a:bodyPr>
            <a:noAutofit/>
          </a:bodyPr>
          <a:lstStyle/>
          <a:p>
            <a:pPr algn="just"/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Физическое совершенство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 исторически обусловленный уровень здоровья и всестороннего развития физических способностей, функционального состояния и психических качеств людей, соответствующий требованиям человеческой деятельности в определенных </a:t>
            </a:r>
            <a:r>
              <a:rPr lang="ru-RU" sz="1800" dirty="0">
                <a:effectLst/>
                <a:ea typeface="Calibri" panose="020F0502020204030204" pitchFamily="34" charset="0"/>
              </a:rPr>
              <a:t>исторически сложившихся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условиях. 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5A31B9-147C-B3AF-4A06-5C319569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4"/>
          </a:xfr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ru-RU" sz="1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Показатели физически совершенного человека современности: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Здоровье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Высокий уровень работоспособности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Пропорционально развитое телосложение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Всесторонне развитые физические качества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Овладение рациональной техникой жизненно важных двигательных умений и навыков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Физкультурная образованность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AD5FC6BE-7E04-AB3A-F218-E684C12EA0EA}"/>
              </a:ext>
            </a:extLst>
          </p:cNvPr>
          <p:cNvSpPr txBox="1">
            <a:spLocks/>
          </p:cNvSpPr>
          <p:nvPr/>
        </p:nvSpPr>
        <p:spPr bwMode="auto">
          <a:xfrm>
            <a:off x="2806485" y="301604"/>
            <a:ext cx="5904656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kern="0" dirty="0">
                <a:ea typeface="Times New Roman" panose="02020603050405020304" pitchFamily="18" charset="0"/>
              </a:rPr>
              <a:t>1</a:t>
            </a:r>
            <a:r>
              <a:rPr lang="ru-RU" sz="2000" kern="0" dirty="0">
                <a:solidFill>
                  <a:srgbClr val="C00000"/>
                </a:solidFill>
                <a:ea typeface="Times New Roman" panose="02020603050405020304" pitchFamily="18" charset="0"/>
              </a:rPr>
              <a:t>. </a:t>
            </a:r>
            <a:r>
              <a:rPr lang="ru-RU" sz="2000" kern="0" dirty="0">
                <a:ea typeface="Times New Roman" panose="02020603050405020304" pitchFamily="18" charset="0"/>
              </a:rPr>
              <a:t>Общая и специальная физическая подготовка, </a:t>
            </a:r>
            <a:br>
              <a:rPr lang="ru-RU" sz="2000" kern="0" dirty="0">
                <a:ea typeface="Times New Roman" panose="02020603050405020304" pitchFamily="18" charset="0"/>
              </a:rPr>
            </a:br>
            <a:r>
              <a:rPr lang="ru-RU" sz="2000" kern="0" dirty="0">
                <a:ea typeface="Times New Roman" panose="02020603050405020304" pitchFamily="18" charset="0"/>
              </a:rPr>
              <a:t>ее 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95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3F82AC-FE06-88BD-D116-82ADCF7B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32656"/>
            <a:ext cx="6624736" cy="864096"/>
          </a:xfrm>
        </p:spPr>
        <p:txBody>
          <a:bodyPr>
            <a:normAutofit fontScale="90000"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спорта.</a:t>
            </a:r>
            <a:b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RU" sz="1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2A7A50-5570-F4EB-B342-342CF17B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8"/>
          </a:xfrm>
        </p:spPr>
        <p:txBody>
          <a:bodyPr>
            <a:normAutofit/>
          </a:bodyPr>
          <a:lstStyle/>
          <a:p>
            <a:pPr algn="just"/>
            <a:endParaRPr lang="ru-RU" sz="2000" dirty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C00000"/>
                </a:solidFill>
              </a:rPr>
              <a:t>Физическое развитие </a:t>
            </a:r>
            <a:r>
              <a:rPr lang="ru-RU" sz="2000" dirty="0"/>
              <a:t>- </a:t>
            </a:r>
            <a:r>
              <a:rPr lang="ru-RU" sz="2000" i="0" dirty="0">
                <a:effectLst/>
              </a:rPr>
              <a:t>процесс изменения форм и функций организма под воздействием условий жизни и воспитания.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kumimoji="0" lang="ru-RU" sz="20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Times New Roman" panose="02020603050405020304" pitchFamily="18" charset="0"/>
              </a:rPr>
              <a:t>Двигательная подготовленность </a:t>
            </a:r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imes New Roman" panose="02020603050405020304" pitchFamily="18" charset="0"/>
              </a:rPr>
              <a:t>- </a:t>
            </a:r>
            <a:r>
              <a:rPr lang="ru-RU" sz="2000" i="0" dirty="0">
                <a:effectLst/>
              </a:rPr>
              <a:t>оп­ределяется уровнем владения человеком разнообразными двигательными умениями и навыками.</a:t>
            </a:r>
            <a:endParaRPr kumimoji="0" lang="ru-RU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Times New Roman" panose="02020603050405020304" pitchFamily="18" charset="0"/>
            </a:endParaRPr>
          </a:p>
          <a:p>
            <a:pPr marL="0" indent="0" algn="just"/>
            <a:endParaRPr kumimoji="0" lang="ru-RU" sz="20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Times New Roman" panose="02020603050405020304" pitchFamily="18" charset="0"/>
              </a:rPr>
              <a:t>Функциональная подготовленность </a:t>
            </a:r>
            <a:r>
              <a:rPr kumimoji="0" lang="ru-RU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imes New Roman" panose="02020603050405020304" pitchFamily="18" charset="0"/>
              </a:rPr>
              <a:t>- </a:t>
            </a:r>
            <a:r>
              <a:rPr lang="ru-RU" sz="2000" i="0" dirty="0">
                <a:effectLst/>
              </a:rPr>
              <a:t>готовность основных физиологических систем к обеспечению физической работоспособности.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12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513ADD-8D24-A0FD-23A6-D7CD6DB2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836712"/>
            <a:ext cx="7266114" cy="122413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Главные условия успешной коррекции физического развития,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Times New Roman" panose="02020603050405020304" pitchFamily="18" charset="0"/>
              </a:rPr>
              <a:t> двигательной и функциональной подготовленност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F56494-C2C0-2F07-6528-937B3F0F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33" y="2492896"/>
            <a:ext cx="8229600" cy="41259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регулярность занятий;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дозировка нагрузки. «Не навреди!» - вот девиз всех занятий спортом;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найти именно тот вид активности, который вы полюбите, который будет радовать вас и не перенапрягать организм.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3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43050"/>
            <a:ext cx="7992887" cy="4478238"/>
          </a:xfrm>
        </p:spPr>
        <p:txBody>
          <a:bodyPr>
            <a:normAutofit/>
          </a:bodyPr>
          <a:lstStyle/>
          <a:p>
            <a:pPr marL="114297" indent="0" algn="just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Согласно исследованиям Кеннета Купера, для создания полной гармонии в организме человека необходимо удовлетворить три основные потребности: </a:t>
            </a:r>
          </a:p>
          <a:p>
            <a:pPr marL="371472" indent="-257175" algn="just">
              <a:buFont typeface="Wingdings" panose="05000000000000000000" pitchFamily="2" charset="2"/>
              <a:buChar char="Ø"/>
            </a:pPr>
            <a:r>
              <a:rPr lang="ru-RU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аэробная физическая нагрузка; </a:t>
            </a:r>
          </a:p>
          <a:p>
            <a:pPr marL="371472" indent="-257175" algn="just">
              <a:buFont typeface="Wingdings" panose="05000000000000000000" pitchFamily="2" charset="2"/>
              <a:buChar char="Ø"/>
            </a:pPr>
            <a:r>
              <a:rPr lang="ru-RU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рациональное питание; </a:t>
            </a:r>
          </a:p>
          <a:p>
            <a:pPr marL="371472" indent="-257175" algn="just">
              <a:buFont typeface="Wingdings" panose="05000000000000000000" pitchFamily="2" charset="2"/>
              <a:buChar char="Ø"/>
            </a:pPr>
            <a:r>
              <a:rPr lang="ru-RU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эмоциональная гармония. </a:t>
            </a:r>
          </a:p>
          <a:p>
            <a:pPr marL="114297" indent="0" algn="just"/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7" indent="0" algn="just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Физические упражнения помогают улучшить психическое состояние, кровообращение, защитить организм от многих заболеваний. Наш организм нуждается в двигательной активности для нормального функционирования, для укрепления здоровья и достижения хорошего самочувствия.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2B0C7C-DCF4-0EE2-3415-5CA9AE29C1CE}"/>
              </a:ext>
            </a:extLst>
          </p:cNvPr>
          <p:cNvSpPr txBox="1"/>
          <p:nvPr/>
        </p:nvSpPr>
        <p:spPr>
          <a:xfrm>
            <a:off x="2051720" y="998638"/>
            <a:ext cx="5760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Оздоровительная система Кеннета Купера</a:t>
            </a:r>
            <a:endParaRPr lang="ru-RU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3D3821-4586-A55D-F5DC-7A01B24B4A19}"/>
              </a:ext>
            </a:extLst>
          </p:cNvPr>
          <p:cNvSpPr txBox="1"/>
          <p:nvPr/>
        </p:nvSpPr>
        <p:spPr>
          <a:xfrm>
            <a:off x="2843808" y="247844"/>
            <a:ext cx="6104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спорта.</a:t>
            </a:r>
          </a:p>
        </p:txBody>
      </p:sp>
    </p:spTree>
    <p:extLst>
      <p:ext uri="{BB962C8B-B14F-4D97-AF65-F5344CB8AC3E}">
        <p14:creationId xmlns:p14="http://schemas.microsoft.com/office/powerpoint/2010/main" val="2920378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61007AFA534E94F881A77FD2D7C4640" ma:contentTypeVersion="13" ma:contentTypeDescription="Создание документа." ma:contentTypeScope="" ma:versionID="2cc90fbb85ad551854ccdbdcf37b2f89">
  <xsd:schema xmlns:xsd="http://www.w3.org/2001/XMLSchema" xmlns:xs="http://www.w3.org/2001/XMLSchema" xmlns:p="http://schemas.microsoft.com/office/2006/metadata/properties" xmlns:ns3="995d8499-20c2-41ed-9726-45492c98a3e9" xmlns:ns4="5d1a2a0a-36dc-4d53-b76b-c00ef46bd106" targetNamespace="http://schemas.microsoft.com/office/2006/metadata/properties" ma:root="true" ma:fieldsID="e86d9ca85c6cc1ebebaba99f7564cc78" ns3:_="" ns4:_="">
    <xsd:import namespace="995d8499-20c2-41ed-9726-45492c98a3e9"/>
    <xsd:import namespace="5d1a2a0a-36dc-4d53-b76b-c00ef46bd1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d8499-20c2-41ed-9726-45492c98a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a2a0a-36dc-4d53-b76b-c00ef46bd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1BF00-B0C0-417A-8FBB-6D03AAABE9BF}">
  <ds:schemaRefs>
    <ds:schemaRef ds:uri="995d8499-20c2-41ed-9726-45492c98a3e9"/>
    <ds:schemaRef ds:uri="http://purl.org/dc/elements/1.1/"/>
    <ds:schemaRef ds:uri="http://schemas.microsoft.com/office/2006/metadata/properties"/>
    <ds:schemaRef ds:uri="5d1a2a0a-36dc-4d53-b76b-c00ef46bd10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1E4C9E-C8B8-4884-8B54-77C6DA35B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d8499-20c2-41ed-9726-45492c98a3e9"/>
    <ds:schemaRef ds:uri="5d1a2a0a-36dc-4d53-b76b-c00ef46bd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A414B-02DE-49CF-A5AE-743F2E71B5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2202</TotalTime>
  <Words>2297</Words>
  <Application>Microsoft Office PowerPoint</Application>
  <PresentationFormat>Экран (4:3)</PresentationFormat>
  <Paragraphs>255</Paragraphs>
  <Slides>32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Тема1</vt:lpstr>
      <vt:lpstr>Презентация PowerPoint</vt:lpstr>
      <vt:lpstr>Презентация PowerPoint</vt:lpstr>
      <vt:lpstr>Презентация PowerPoint</vt:lpstr>
      <vt:lpstr>1. Общая и специальная физическая подготовка, ее цели и задачи. </vt:lpstr>
      <vt:lpstr>1. Общая и специальная физическая подготовка,  ее цели и задачи</vt:lpstr>
      <vt:lpstr>Физическое совершенство — исторически обусловленный уровень здоровья и всестороннего развития физических способностей, функционального состояния и психических качеств людей, соответствующий требованиям человеческой деятельности в определенных исторически сложившихся условиях. </vt:lpstr>
      <vt:lpstr> 2. Возможность и условия коррекции общего физического развития, телосложения, двигательной и функциональной подготовленности средствами физической культуры и спорта. </vt:lpstr>
      <vt:lpstr>Главные условия успешной коррекции физического развития, двигательной и функциональной подготовленности  </vt:lpstr>
      <vt:lpstr>Презентация PowerPoint</vt:lpstr>
      <vt:lpstr>Аэробная физическая нагрузка – К.Купера </vt:lpstr>
      <vt:lpstr>Кеннет Купер отмечает 7 положительных сдвигов в состоянии здоровья в результате занятий упражнениями аэробной направленности: </vt:lpstr>
      <vt:lpstr> Пять китов аэробики от Кеннета Купера </vt:lpstr>
      <vt:lpstr>Презентация PowerPoint</vt:lpstr>
      <vt:lpstr>Программа ходьбы для неподготовленных начинающих до тридцати лет </vt:lpstr>
      <vt:lpstr>Беговая программа для подготовленных начинающих всех возрастов со степенью подготовленности «хорошо» или «отлично»</vt:lpstr>
      <vt:lpstr>Оздоровительная система Амосова</vt:lpstr>
      <vt:lpstr>Постулаты академика Н.М. Амосова</vt:lpstr>
      <vt:lpstr>1000 движений</vt:lpstr>
      <vt:lpstr>Умение управлять своей психикой</vt:lpstr>
      <vt:lpstr>3. Физические способности: понятия, виды.</vt:lpstr>
      <vt:lpstr>3. Физические способности: понятия, виды</vt:lpstr>
      <vt:lpstr>Различают  выносливость специальную и выносливость общую</vt:lpstr>
      <vt:lpstr>Специальная выносливость делится на виды</vt:lpstr>
      <vt:lpstr>В зависимости от количества участвующих в работе мышц, выносливость различается:</vt:lpstr>
      <vt:lpstr>Презентация PowerPoint</vt:lpstr>
      <vt:lpstr>Презентация PowerPoint</vt:lpstr>
      <vt:lpstr>Презентация PowerPoint</vt:lpstr>
      <vt:lpstr>Средства развития координационных способностей</vt:lpstr>
      <vt:lpstr>Под скоростными способностями понимают возможности человека, обеспечивающие ему выполнение двигательных действий в минимальный для данных условий промежуток времени.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Пользователь;Сергей Поваров</dc:creator>
  <cp:lastModifiedBy>admin</cp:lastModifiedBy>
  <cp:revision>23</cp:revision>
  <dcterms:created xsi:type="dcterms:W3CDTF">2019-05-28T19:36:35Z</dcterms:created>
  <dcterms:modified xsi:type="dcterms:W3CDTF">2024-03-11T09:46:54Z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0x010100E61007AFA534E94F881A77FD2D7C4640</vt:lpwstr>
  </property>
</Properties>
</file>