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57" r:id="rId6"/>
    <p:sldId id="261" r:id="rId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37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10.04.2021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10.04.2021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10.04.2021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10.04.2021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10.04.2021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10.04.2021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10.04.2021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10.04.2021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10.04.2021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10.04.2021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10.04.2021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10.04.2021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fizrazvitie.ru/2010/08/blog-post_26.html" TargetMode="External"/><Relationship Id="rId2" Type="http://schemas.openxmlformats.org/officeDocument/2006/relationships/hyperlink" Target="http://fizrazvitie.ru/2010/05/blog-post_15.html" TargetMode="External"/><Relationship Id="rId1" Type="http://schemas.openxmlformats.org/officeDocument/2006/relationships/slideLayout" Target="../slideLayouts/slideLayout2.xml"/><Relationship Id="rId6" Type="http://schemas.openxmlformats.org/officeDocument/2006/relationships/hyperlink" Target="http://fizrazvitie.ru/2010/08/blog-post_21.html" TargetMode="External"/><Relationship Id="rId5" Type="http://schemas.openxmlformats.org/officeDocument/2006/relationships/hyperlink" Target="http://fizrazvitie.ru/2010/05/blog-post_2758.html" TargetMode="External"/><Relationship Id="rId4" Type="http://schemas.openxmlformats.org/officeDocument/2006/relationships/hyperlink" Target="http://fizrazvitie.ru/2014/03/kak-pravilno-begat.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fizrazvitie.ru/2010/08/blog-post_21.html" TargetMode="External"/><Relationship Id="rId2" Type="http://schemas.openxmlformats.org/officeDocument/2006/relationships/hyperlink" Target="http://fizrazvitie.ru/2010/08/blog-post_16.html" TargetMode="Externa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692696"/>
            <a:ext cx="7772400" cy="1470025"/>
          </a:xfrm>
        </p:spPr>
        <p:txBody>
          <a:bodyPr>
            <a:normAutofit/>
          </a:bodyPr>
          <a:lstStyle/>
          <a:p>
            <a:r>
              <a:rPr lang="ru-RU" sz="2000" dirty="0" smtClean="0"/>
              <a:t>Атлетическая гимнастика</a:t>
            </a:r>
            <a:endParaRPr lang="ru-RU" sz="2000" dirty="0"/>
          </a:p>
        </p:txBody>
      </p:sp>
      <p:sp>
        <p:nvSpPr>
          <p:cNvPr id="3" name="Подзаголовок 2"/>
          <p:cNvSpPr>
            <a:spLocks noGrp="1"/>
          </p:cNvSpPr>
          <p:nvPr>
            <p:ph type="subTitle" idx="1"/>
          </p:nvPr>
        </p:nvSpPr>
        <p:spPr>
          <a:xfrm>
            <a:off x="1371600" y="2276872"/>
            <a:ext cx="6400800" cy="3361928"/>
          </a:xfrm>
        </p:spPr>
        <p:txBody>
          <a:bodyPr>
            <a:normAutofit/>
          </a:bodyPr>
          <a:lstStyle/>
          <a:p>
            <a:pPr algn="just"/>
            <a:r>
              <a:rPr lang="ru-RU" sz="1800" dirty="0">
                <a:solidFill>
                  <a:srgbClr val="555555"/>
                </a:solidFill>
                <a:latin typeface="Verdana"/>
              </a:rPr>
              <a:t>традиционный вид гимнастики оздоровительно-развивающей направленности, сочетающий силовую тренировку с разносторонней физической подготовкой, гармоническим развитием и укреплением здоровья в целом.</a:t>
            </a:r>
            <a:endParaRPr lang="ru-RU" sz="1800" dirty="0"/>
          </a:p>
        </p:txBody>
      </p:sp>
    </p:spTree>
    <p:extLst>
      <p:ext uri="{BB962C8B-B14F-4D97-AF65-F5344CB8AC3E}">
        <p14:creationId xmlns:p14="http://schemas.microsoft.com/office/powerpoint/2010/main" val="251460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a:bodyPr>
          <a:lstStyle/>
          <a:p>
            <a:r>
              <a:rPr lang="ru-RU" sz="1600" dirty="0" smtClean="0"/>
              <a:t>Системы атлетической гимнастики</a:t>
            </a:r>
            <a:endParaRPr lang="ru-RU" sz="1600" dirty="0"/>
          </a:p>
        </p:txBody>
      </p:sp>
      <p:sp>
        <p:nvSpPr>
          <p:cNvPr id="3" name="Объект 2"/>
          <p:cNvSpPr>
            <a:spLocks noGrp="1"/>
          </p:cNvSpPr>
          <p:nvPr>
            <p:ph idx="1"/>
          </p:nvPr>
        </p:nvSpPr>
        <p:spPr>
          <a:xfrm>
            <a:off x="457200" y="980728"/>
            <a:ext cx="8229600" cy="5616624"/>
          </a:xfrm>
        </p:spPr>
        <p:txBody>
          <a:bodyPr>
            <a:noAutofit/>
          </a:bodyPr>
          <a:lstStyle/>
          <a:p>
            <a:pPr marL="0" indent="0">
              <a:buNone/>
            </a:pPr>
            <a:r>
              <a:rPr lang="ru-RU" sz="1200" dirty="0">
                <a:hlinkClick r:id="rId2"/>
              </a:rPr>
              <a:t>Система Мюллера</a:t>
            </a:r>
            <a:r>
              <a:rPr lang="ru-RU" sz="1200" dirty="0"/>
              <a:t>). Здесь главное – развить выносливость, чтобы в дальнейшем при увеличении нагрузки на протяжении всего комплекса не задыхаться и выполнять упражнения без остановок</a:t>
            </a:r>
            <a:r>
              <a:rPr lang="ru-RU" sz="1200" dirty="0" smtClean="0"/>
              <a:t>.</a:t>
            </a:r>
          </a:p>
          <a:p>
            <a:pPr marL="0" indent="0">
              <a:buNone/>
            </a:pPr>
            <a:r>
              <a:rPr lang="ru-RU" sz="1200" b="1" dirty="0"/>
              <a:t>Преимущества системы Мюллера</a:t>
            </a:r>
            <a:r>
              <a:rPr lang="ru-RU" sz="1200" dirty="0"/>
              <a:t>:</a:t>
            </a:r>
            <a:br>
              <a:rPr lang="ru-RU" sz="1200" dirty="0"/>
            </a:br>
            <a:r>
              <a:rPr lang="ru-RU" sz="1200" b="1" dirty="0"/>
              <a:t>1.</a:t>
            </a:r>
            <a:r>
              <a:rPr lang="ru-RU" sz="1200" dirty="0"/>
              <a:t> Для занятий не требуется дополнительного оборудования.</a:t>
            </a:r>
            <a:br>
              <a:rPr lang="ru-RU" sz="1200" dirty="0"/>
            </a:br>
            <a:r>
              <a:rPr lang="ru-RU" sz="1200" b="1" dirty="0"/>
              <a:t>2.</a:t>
            </a:r>
            <a:r>
              <a:rPr lang="ru-RU" sz="1200" dirty="0"/>
              <a:t> Удобно регулировать нагрузку, снижая и повышая темп выполнения упражнений.</a:t>
            </a:r>
            <a:br>
              <a:rPr lang="ru-RU" sz="1200" dirty="0"/>
            </a:br>
            <a:r>
              <a:rPr lang="ru-RU" sz="1200" b="1" dirty="0"/>
              <a:t>3.</a:t>
            </a:r>
            <a:r>
              <a:rPr lang="ru-RU" sz="1200" dirty="0"/>
              <a:t> Полностью прорабатывается позвоночник и суставы.</a:t>
            </a:r>
            <a:br>
              <a:rPr lang="ru-RU" sz="1200" dirty="0"/>
            </a:br>
            <a:r>
              <a:rPr lang="ru-RU" sz="1200" b="1" dirty="0"/>
              <a:t>4.</a:t>
            </a:r>
            <a:r>
              <a:rPr lang="ru-RU" sz="1200" dirty="0"/>
              <a:t> Развивается крепкий </a:t>
            </a:r>
            <a:r>
              <a:rPr lang="ru-RU" sz="1200" dirty="0">
                <a:hlinkClick r:id="rId3"/>
              </a:rPr>
              <a:t>мышечный корсет</a:t>
            </a:r>
            <a:r>
              <a:rPr lang="ru-RU" sz="1200" dirty="0"/>
              <a:t>.</a:t>
            </a:r>
            <a:br>
              <a:rPr lang="ru-RU" sz="1200" dirty="0"/>
            </a:br>
            <a:r>
              <a:rPr lang="ru-RU" sz="1200" b="1" dirty="0"/>
              <a:t>5.</a:t>
            </a:r>
            <a:r>
              <a:rPr lang="ru-RU" sz="1200" dirty="0"/>
              <a:t> Продуман самомассаж, на который не уделяется такого внимания больше ни в одной системе.</a:t>
            </a:r>
            <a:br>
              <a:rPr lang="ru-RU" sz="1200" dirty="0"/>
            </a:br>
            <a:r>
              <a:rPr lang="ru-RU" sz="1200" dirty="0"/>
              <a:t/>
            </a:r>
            <a:br>
              <a:rPr lang="ru-RU" sz="1200" dirty="0"/>
            </a:br>
            <a:r>
              <a:rPr lang="ru-RU" sz="1200" dirty="0"/>
              <a:t>Единственный недостаток системы – нагрузка на руки и ноги практически отсутствует, но данный «недостаток» легко объясним. В задачи системы не входит максимальное развитие мускулатуры, упражнения предназначены лишь для укрепления мышечного корсета. Мюллер считал, что гораздо важней иметь здоровые внутренние органы, чем сильные мускулы. Необходимая нагрузка на руки создается благодаря массажным движениям, а лучшими упражнениями для ног являются - </a:t>
            </a:r>
            <a:r>
              <a:rPr lang="ru-RU" sz="1200" dirty="0">
                <a:hlinkClick r:id="rId4"/>
              </a:rPr>
              <a:t>бег</a:t>
            </a:r>
            <a:r>
              <a:rPr lang="ru-RU" sz="1200" dirty="0"/>
              <a:t> и прыжки, которые не имеет смысла делать при выполнении комнатной гимнастики, так как их с большим успехом можно проделывать на открытом воздухе.</a:t>
            </a:r>
            <a:br>
              <a:rPr lang="ru-RU" sz="1200" dirty="0"/>
            </a:br>
            <a:endParaRPr lang="ru-RU" sz="1200" dirty="0"/>
          </a:p>
          <a:p>
            <a:pPr marL="0" indent="0">
              <a:buNone/>
            </a:pPr>
            <a:r>
              <a:rPr lang="ru-RU" sz="1200" dirty="0"/>
              <a:t>(</a:t>
            </a:r>
            <a:r>
              <a:rPr lang="ru-RU" sz="1200" dirty="0">
                <a:hlinkClick r:id="rId5"/>
              </a:rPr>
              <a:t>Система </a:t>
            </a:r>
            <a:r>
              <a:rPr lang="ru-RU" sz="1200" dirty="0" err="1">
                <a:hlinkClick r:id="rId5"/>
              </a:rPr>
              <a:t>Засса</a:t>
            </a:r>
            <a:r>
              <a:rPr lang="ru-RU" sz="1200" dirty="0"/>
              <a:t>). Начинается развитие максимальной силы, достичь которую можно, только укрепив </a:t>
            </a:r>
            <a:r>
              <a:rPr lang="ru-RU" sz="1200" dirty="0">
                <a:hlinkClick r:id="rId6"/>
              </a:rPr>
              <a:t>сухожилия</a:t>
            </a:r>
            <a:r>
              <a:rPr lang="ru-RU" sz="1200" dirty="0"/>
              <a:t>.</a:t>
            </a:r>
            <a:br>
              <a:rPr lang="ru-RU" sz="1200" dirty="0"/>
            </a:br>
            <a:r>
              <a:rPr lang="ru-RU" sz="1200" dirty="0"/>
              <a:t>Система Александра </a:t>
            </a:r>
            <a:r>
              <a:rPr lang="ru-RU" sz="1200" dirty="0" err="1"/>
              <a:t>Засса</a:t>
            </a:r>
            <a:r>
              <a:rPr lang="ru-RU" sz="1200" dirty="0"/>
              <a:t> укрепляет сухожилия и развивает силу. Состоит из двух комплексов:</a:t>
            </a:r>
            <a:br>
              <a:rPr lang="ru-RU" sz="1200" dirty="0"/>
            </a:br>
            <a:r>
              <a:rPr lang="ru-RU" sz="1200" b="1" dirty="0"/>
              <a:t>Динамические упражнения</a:t>
            </a:r>
            <a:r>
              <a:rPr lang="ru-RU" sz="1200" dirty="0"/>
              <a:t> с тяжелым мешком и </a:t>
            </a:r>
            <a:r>
              <a:rPr lang="ru-RU" sz="1200" b="1" dirty="0"/>
              <a:t>изометрические упражнения</a:t>
            </a:r>
            <a:r>
              <a:rPr lang="ru-RU" sz="1200" dirty="0"/>
              <a:t> с цепями. Нагрузка в изометрических упражнениях никак не регулируется, есть только общие советы по ограничению времени. При неправильном выполнении сильно повышается давление. Людям с ослабленной сердечно-сосудистой системой, страдающим гипертонией и имеющим лишний вес - изометрические упражнения противопоказаны.</a:t>
            </a:r>
            <a:br>
              <a:rPr lang="ru-RU" sz="1200" dirty="0"/>
            </a:br>
            <a:r>
              <a:rPr lang="ru-RU" sz="1200" dirty="0"/>
              <a:t/>
            </a:r>
            <a:br>
              <a:rPr lang="ru-RU" sz="1200" dirty="0"/>
            </a:br>
            <a:r>
              <a:rPr lang="ru-RU" sz="1200" dirty="0"/>
              <a:t>Благодаря изометрическим упражнениям, Александр </a:t>
            </a:r>
            <a:r>
              <a:rPr lang="ru-RU" sz="1200" dirty="0" err="1"/>
              <a:t>Засс</a:t>
            </a:r>
            <a:r>
              <a:rPr lang="ru-RU" sz="1200" dirty="0"/>
              <a:t> добился феноменальной силы, будучи при этом, далеко не атлетического сложения. Вес Александра </a:t>
            </a:r>
            <a:r>
              <a:rPr lang="ru-RU" sz="1200" dirty="0" err="1"/>
              <a:t>Засса</a:t>
            </a:r>
            <a:r>
              <a:rPr lang="ru-RU" sz="1200" dirty="0"/>
              <a:t> в начале карьеры был всего 63 кг, при этом он обладал чудовищной силой – рвал цепи, которые выдерживали нагрузку 800 кг, разгибал подковы, завязывал в узел металлические прутья, удерживал рвущихся в разные стороны лошадей. В борьбе ему также не было равных, он побеждал огромных противников вдвое тяжелее него.</a:t>
            </a:r>
            <a:br>
              <a:rPr lang="ru-RU" sz="1200" dirty="0"/>
            </a:br>
            <a:r>
              <a:rPr lang="ru-RU" sz="1200" b="1" dirty="0"/>
              <a:t>Физические данные Александра </a:t>
            </a:r>
            <a:r>
              <a:rPr lang="ru-RU" sz="1200" b="1" dirty="0" err="1"/>
              <a:t>Засса</a:t>
            </a:r>
            <a:r>
              <a:rPr lang="ru-RU" sz="1200" dirty="0"/>
              <a:t>: рост - 167,5 см, вес - 75 кг, бицепс - 41 см, окружность грудной клетки при вдохе - 119 см.</a:t>
            </a:r>
          </a:p>
        </p:txBody>
      </p:sp>
    </p:spTree>
    <p:extLst>
      <p:ext uri="{BB962C8B-B14F-4D97-AF65-F5344CB8AC3E}">
        <p14:creationId xmlns:p14="http://schemas.microsoft.com/office/powerpoint/2010/main" val="208789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274042"/>
          </a:xfrm>
        </p:spPr>
        <p:txBody>
          <a:bodyPr>
            <a:normAutofit fontScale="90000"/>
          </a:bodyPr>
          <a:lstStyle/>
          <a:p>
            <a:r>
              <a:rPr lang="ru-RU" dirty="0"/>
              <a:t>Система Евгения Сандова</a:t>
            </a:r>
            <a:br>
              <a:rPr lang="ru-RU" dirty="0"/>
            </a:br>
            <a:endParaRPr lang="ru-RU" dirty="0"/>
          </a:p>
        </p:txBody>
      </p:sp>
      <p:sp>
        <p:nvSpPr>
          <p:cNvPr id="3" name="Объект 2"/>
          <p:cNvSpPr>
            <a:spLocks noGrp="1"/>
          </p:cNvSpPr>
          <p:nvPr>
            <p:ph sz="half" idx="1"/>
          </p:nvPr>
        </p:nvSpPr>
        <p:spPr>
          <a:xfrm>
            <a:off x="457200" y="692696"/>
            <a:ext cx="3322712" cy="5433467"/>
          </a:xfrm>
        </p:spPr>
        <p:txBody>
          <a:bodyPr/>
          <a:lstStyle/>
          <a:p>
            <a:pPr marL="0" indent="0">
              <a:buNone/>
            </a:pPr>
            <a:endParaRPr lang="ru-RU" dirty="0"/>
          </a:p>
        </p:txBody>
      </p:sp>
      <p:sp>
        <p:nvSpPr>
          <p:cNvPr id="4" name="Объект 3"/>
          <p:cNvSpPr>
            <a:spLocks noGrp="1"/>
          </p:cNvSpPr>
          <p:nvPr>
            <p:ph sz="half" idx="2"/>
          </p:nvPr>
        </p:nvSpPr>
        <p:spPr>
          <a:xfrm>
            <a:off x="3923928" y="692696"/>
            <a:ext cx="4762872" cy="5433467"/>
          </a:xfrm>
        </p:spPr>
        <p:txBody>
          <a:bodyPr>
            <a:normAutofit/>
          </a:bodyPr>
          <a:lstStyle/>
          <a:p>
            <a:pPr marL="0" indent="0">
              <a:buNone/>
            </a:pPr>
            <a:r>
              <a:rPr lang="ru-RU" sz="1600" dirty="0"/>
              <a:t>Система </a:t>
            </a:r>
            <a:r>
              <a:rPr lang="ru-RU" sz="1600" dirty="0">
                <a:hlinkClick r:id="rId2"/>
              </a:rPr>
              <a:t>Евгения Сандова</a:t>
            </a:r>
            <a:r>
              <a:rPr lang="ru-RU" sz="1600" dirty="0"/>
              <a:t> при регулярных тренировках обеспечивает всестороннее и гармоничное развитие человека.</a:t>
            </a:r>
            <a:br>
              <a:rPr lang="ru-RU" sz="1600" dirty="0"/>
            </a:br>
            <a:r>
              <a:rPr lang="ru-RU" sz="1600" dirty="0" smtClean="0"/>
              <a:t>Главная </a:t>
            </a:r>
            <a:r>
              <a:rPr lang="ru-RU" sz="1600" dirty="0"/>
              <a:t>составляющая системы – комплекс упражнений с легкими гантелями (от 2 до 9 кг), который развивает мускулатуру и улучшает работу внутренних органов.</a:t>
            </a:r>
            <a:br>
              <a:rPr lang="ru-RU" sz="1600" dirty="0"/>
            </a:br>
            <a:r>
              <a:rPr lang="ru-RU" sz="1600" dirty="0"/>
              <a:t>Вторая составляющая – ежедневные напряжения </a:t>
            </a:r>
            <a:r>
              <a:rPr lang="ru-RU" sz="1600" dirty="0">
                <a:hlinkClick r:id="rId3"/>
              </a:rPr>
              <a:t>мышц и сухожилий</a:t>
            </a:r>
            <a:r>
              <a:rPr lang="ru-RU" sz="1600" dirty="0"/>
              <a:t>. Такие напряжения укрепляют сухожилия и делают мускулатуру плотной</a:t>
            </a:r>
            <a:r>
              <a:rPr lang="ru-RU" sz="1600" dirty="0" smtClean="0"/>
              <a:t>.</a:t>
            </a:r>
          </a:p>
          <a:p>
            <a:pPr marL="0" indent="0">
              <a:buNone/>
            </a:pPr>
            <a:r>
              <a:rPr lang="ru-RU" sz="1600" dirty="0"/>
              <a:t>В системе Сандова большое значение имеет </a:t>
            </a:r>
            <a:r>
              <a:rPr lang="ru-RU" sz="1600" b="1" dirty="0"/>
              <a:t>концентрация внимания на работающей группе мышц</a:t>
            </a:r>
            <a:r>
              <a:rPr lang="ru-RU" sz="1600" dirty="0"/>
              <a:t>, поэтому в его книгах были подробно описаны основные группы мышц с фотографиями, и в каждом упражнении указаны мышцы на которых следует концентрировать внимание</a:t>
            </a:r>
            <a:r>
              <a:rPr lang="ru-RU" sz="1600" dirty="0" smtClean="0"/>
              <a:t>.</a:t>
            </a:r>
          </a:p>
          <a:p>
            <a:pPr marL="0" indent="0">
              <a:buNone/>
            </a:pPr>
            <a:r>
              <a:rPr lang="ru-RU" sz="1600" dirty="0"/>
              <a:t>«Мускулы развиваются мозгом, который может сделать столько же и даже больше чем гантели» - </a:t>
            </a:r>
            <a:r>
              <a:rPr lang="ru-RU" sz="1600" i="1" dirty="0"/>
              <a:t>Евгений </a:t>
            </a:r>
            <a:r>
              <a:rPr lang="ru-RU" sz="1600" i="1" dirty="0" err="1"/>
              <a:t>Сандов</a:t>
            </a:r>
            <a:r>
              <a:rPr lang="ru-RU" sz="1600" dirty="0"/>
              <a:t>.</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764702"/>
            <a:ext cx="3240361" cy="5328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457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a:bodyPr>
          <a:lstStyle/>
          <a:p>
            <a:r>
              <a:rPr lang="ru-RU" sz="1600" dirty="0" smtClean="0"/>
              <a:t>Принципы атлетической тренировки</a:t>
            </a:r>
            <a:endParaRPr lang="ru-RU" sz="1600" dirty="0"/>
          </a:p>
        </p:txBody>
      </p:sp>
      <p:sp>
        <p:nvSpPr>
          <p:cNvPr id="3" name="Объект 2"/>
          <p:cNvSpPr>
            <a:spLocks noGrp="1"/>
          </p:cNvSpPr>
          <p:nvPr>
            <p:ph sz="half" idx="1"/>
          </p:nvPr>
        </p:nvSpPr>
        <p:spPr>
          <a:xfrm>
            <a:off x="457200" y="1196752"/>
            <a:ext cx="4038600" cy="4929411"/>
          </a:xfrm>
        </p:spPr>
        <p:txBody>
          <a:bodyPr>
            <a:noAutofit/>
          </a:bodyPr>
          <a:lstStyle/>
          <a:p>
            <a:pPr marL="0" lvl="0" indent="0">
              <a:buNone/>
            </a:pPr>
            <a:r>
              <a:rPr lang="ru-RU" sz="1200" dirty="0"/>
              <a:t>Принцип изоляции отдельных групп мышц.</a:t>
            </a:r>
          </a:p>
          <a:p>
            <a:pPr marL="0" lvl="0" indent="0">
              <a:buNone/>
            </a:pPr>
            <a:r>
              <a:rPr lang="ru-RU" sz="1200" dirty="0"/>
              <a:t>Принцип дополнительных движений (несмотря на усталость мышц повторить 2 – 3 раза упражнение).</a:t>
            </a:r>
          </a:p>
          <a:p>
            <a:pPr marL="0" lvl="0" indent="0">
              <a:buNone/>
            </a:pPr>
            <a:r>
              <a:rPr lang="ru-RU" sz="1200" dirty="0"/>
              <a:t>Принцип приоритета тренировок (начинать </a:t>
            </a:r>
            <a:r>
              <a:rPr lang="ru-RU" sz="1200" dirty="0" smtClean="0"/>
              <a:t>со слабых групп </a:t>
            </a:r>
            <a:r>
              <a:rPr lang="ru-RU" sz="1200" dirty="0"/>
              <a:t>мышц).</a:t>
            </a:r>
          </a:p>
          <a:p>
            <a:pPr marL="0" lvl="0" indent="0">
              <a:buNone/>
            </a:pPr>
            <a:r>
              <a:rPr lang="ru-RU" sz="1200" dirty="0"/>
              <a:t>Принцип разнообразия тренировки.</a:t>
            </a:r>
          </a:p>
          <a:p>
            <a:pPr marL="0" lvl="0" indent="0">
              <a:buNone/>
            </a:pPr>
            <a:r>
              <a:rPr lang="ru-RU" sz="1200" dirty="0"/>
              <a:t>Принцип повышения нагрузки ( по мере тренировки движения становятся более </a:t>
            </a:r>
            <a:r>
              <a:rPr lang="ru-RU" sz="1200" dirty="0" smtClean="0"/>
              <a:t>экономичными).</a:t>
            </a:r>
            <a:endParaRPr lang="ru-RU" sz="1200" dirty="0"/>
          </a:p>
          <a:p>
            <a:pPr marL="0" lvl="0" indent="0">
              <a:buNone/>
            </a:pPr>
            <a:r>
              <a:rPr lang="ru-RU" sz="1200" dirty="0"/>
              <a:t> Принцип </a:t>
            </a:r>
            <a:r>
              <a:rPr lang="ru-RU" sz="1200" dirty="0" err="1"/>
              <a:t>суперсерий</a:t>
            </a:r>
            <a:r>
              <a:rPr lang="ru-RU" sz="1200" dirty="0"/>
              <a:t> (упражнения развивающие противоположные группы мышц).</a:t>
            </a:r>
          </a:p>
          <a:p>
            <a:pPr marL="0" lvl="0" indent="0">
              <a:buNone/>
            </a:pPr>
            <a:r>
              <a:rPr lang="ru-RU" sz="1200" dirty="0"/>
              <a:t>Принцип тройных серий (серии из трех различных упражнений, развивающих мышцы одной и той же группы).</a:t>
            </a:r>
          </a:p>
          <a:p>
            <a:pPr marL="0" lvl="0" indent="0">
              <a:buNone/>
            </a:pPr>
            <a:r>
              <a:rPr lang="ru-RU" sz="1200" dirty="0"/>
              <a:t>Принцип предварительной нагрузки (выполнить махи руками, а затем лечь на скамью и начинать поднимать штангу).</a:t>
            </a:r>
          </a:p>
          <a:p>
            <a:pPr marL="0" lvl="0" indent="0">
              <a:buNone/>
            </a:pPr>
            <a:r>
              <a:rPr lang="ru-RU" sz="1200" dirty="0"/>
              <a:t>Принцип взаимопомощи (после 5 – 6 раз с партнером).</a:t>
            </a:r>
          </a:p>
          <a:p>
            <a:pPr marL="0" lvl="0" indent="0">
              <a:buNone/>
            </a:pPr>
            <a:r>
              <a:rPr lang="ru-RU" sz="1200" dirty="0"/>
              <a:t>Принцип уменьшения нагрузки (после выполнения упражнения 8 раз, партнер уменьшает вес нагрузки на 5 – 10 кг, упражнения на растяжение, встряхивание, снова 8 раз, вновь — и 6 раз, вновь — и 6 раз). </a:t>
            </a:r>
          </a:p>
          <a:p>
            <a:pPr marL="0" indent="0">
              <a:buNone/>
            </a:pPr>
            <a:r>
              <a:rPr lang="ru-RU" sz="1200" dirty="0" smtClean="0"/>
              <a:t>Принцип </a:t>
            </a:r>
            <a:r>
              <a:rPr lang="ru-RU" sz="1200" dirty="0"/>
              <a:t>изотонической изометрической комбинированной тренировки </a:t>
            </a:r>
          </a:p>
        </p:txBody>
      </p:sp>
      <p:sp>
        <p:nvSpPr>
          <p:cNvPr id="4" name="Объект 3"/>
          <p:cNvSpPr>
            <a:spLocks noGrp="1"/>
          </p:cNvSpPr>
          <p:nvPr>
            <p:ph sz="half" idx="2"/>
          </p:nvPr>
        </p:nvSpPr>
        <p:spPr/>
        <p:txBody>
          <a:bodyPr/>
          <a:lstStyle/>
          <a:p>
            <a:pPr marL="0" indent="0">
              <a:buNone/>
            </a:pPr>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980728"/>
            <a:ext cx="3841903" cy="51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108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a:bodyPr>
          <a:lstStyle/>
          <a:p>
            <a:r>
              <a:rPr lang="ru-RU" sz="2000" dirty="0"/>
              <a:t>Анохин А.К. Волевая гимнастика. </a:t>
            </a:r>
            <a:r>
              <a:rPr lang="ru-RU" sz="2000" dirty="0" err="1"/>
              <a:t>Психо</a:t>
            </a:r>
            <a:r>
              <a:rPr lang="ru-RU" sz="2000" dirty="0"/>
              <a:t>-физиологические движения</a:t>
            </a:r>
            <a:br>
              <a:rPr lang="ru-RU" sz="2000" dirty="0"/>
            </a:br>
            <a:endParaRPr lang="ru-RU" sz="2000" dirty="0"/>
          </a:p>
        </p:txBody>
      </p:sp>
      <p:sp>
        <p:nvSpPr>
          <p:cNvPr id="3" name="Объект 2"/>
          <p:cNvSpPr>
            <a:spLocks noGrp="1"/>
          </p:cNvSpPr>
          <p:nvPr>
            <p:ph sz="half" idx="1"/>
          </p:nvPr>
        </p:nvSpPr>
        <p:spPr>
          <a:xfrm>
            <a:off x="457200" y="1052736"/>
            <a:ext cx="4038600" cy="5073427"/>
          </a:xfrm>
        </p:spPr>
        <p:txBody>
          <a:bodyPr>
            <a:normAutofit/>
          </a:bodyPr>
          <a:lstStyle/>
          <a:p>
            <a:pPr marL="0" indent="0" algn="just">
              <a:buNone/>
            </a:pPr>
            <a:r>
              <a:rPr lang="ru-RU" sz="1800" dirty="0"/>
              <a:t>«Чудесная гимнастика» или «Волевая гимнастика» доктора Анохина появилась в начале XX века. Говоря о ней, Анохин убеждал своих собеседников: «Через 12 недель, если вы точно соблюдали все правила, вы не узнаете себя. Ваше самочувствие будет прекрасным, вы почувствуете силу, ловкость в движениях, крепость и легкость мышц». Основной принцип волевой гимнастики заключается в том, что выполнение известных гимнастических упражнений без предметов сопровождают волевым напряжением участвующих в движении мышц.</a:t>
            </a:r>
          </a:p>
        </p:txBody>
      </p:sp>
      <p:sp>
        <p:nvSpPr>
          <p:cNvPr id="4" name="Объект 3"/>
          <p:cNvSpPr>
            <a:spLocks noGrp="1"/>
          </p:cNvSpPr>
          <p:nvPr>
            <p:ph sz="half" idx="2"/>
          </p:nvPr>
        </p:nvSpPr>
        <p:spPr/>
        <p:txBody>
          <a:bodyPr/>
          <a:lstStyle/>
          <a:p>
            <a:pPr marL="0" indent="0">
              <a:buNone/>
            </a:pP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980728"/>
            <a:ext cx="4115941" cy="540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832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0"/>
            <a:ext cx="59055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437509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308</Words>
  <Application>Microsoft Office PowerPoint</Application>
  <PresentationFormat>Экран (4:3)</PresentationFormat>
  <Paragraphs>24</Paragraphs>
  <Slides>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Calibri</vt:lpstr>
      <vt:lpstr>Verdana</vt:lpstr>
      <vt:lpstr>Тема Office</vt:lpstr>
      <vt:lpstr>Атлетическая гимнастика</vt:lpstr>
      <vt:lpstr>Системы атлетической гимнастики</vt:lpstr>
      <vt:lpstr>Система Евгения Сандова </vt:lpstr>
      <vt:lpstr>Принципы атлетической тренировки</vt:lpstr>
      <vt:lpstr>Анохин А.К. Волевая гимнастика. Психо-физиологические движения </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6</cp:revision>
  <dcterms:created xsi:type="dcterms:W3CDTF">2017-09-05T20:01:58Z</dcterms:created>
  <dcterms:modified xsi:type="dcterms:W3CDTF">2021-04-10T08:49:11Z</dcterms:modified>
</cp:coreProperties>
</file>