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Lst>
  <p:notesMasterIdLst>
    <p:notesMasterId r:id="rId47"/>
  </p:notesMasterIdLst>
  <p:handoutMasterIdLst>
    <p:handoutMasterId r:id="rId48"/>
  </p:handoutMasterIdLst>
  <p:sldIdLst>
    <p:sldId id="279" r:id="rId6"/>
    <p:sldId id="287" r:id="rId7"/>
    <p:sldId id="271" r:id="rId8"/>
    <p:sldId id="270" r:id="rId9"/>
    <p:sldId id="298" r:id="rId10"/>
    <p:sldId id="293" r:id="rId11"/>
    <p:sldId id="294" r:id="rId12"/>
    <p:sldId id="297" r:id="rId13"/>
    <p:sldId id="288" r:id="rId14"/>
    <p:sldId id="296" r:id="rId15"/>
    <p:sldId id="299" r:id="rId16"/>
    <p:sldId id="289" r:id="rId17"/>
    <p:sldId id="300" r:id="rId18"/>
    <p:sldId id="301" r:id="rId19"/>
    <p:sldId id="302" r:id="rId20"/>
    <p:sldId id="290" r:id="rId21"/>
    <p:sldId id="291" r:id="rId22"/>
    <p:sldId id="292" r:id="rId23"/>
    <p:sldId id="304" r:id="rId24"/>
    <p:sldId id="309" r:id="rId25"/>
    <p:sldId id="326" r:id="rId26"/>
    <p:sldId id="303" r:id="rId27"/>
    <p:sldId id="305" r:id="rId28"/>
    <p:sldId id="306" r:id="rId29"/>
    <p:sldId id="307" r:id="rId30"/>
    <p:sldId id="308" r:id="rId31"/>
    <p:sldId id="310" r:id="rId32"/>
    <p:sldId id="311" r:id="rId33"/>
    <p:sldId id="312" r:id="rId34"/>
    <p:sldId id="314" r:id="rId35"/>
    <p:sldId id="315" r:id="rId36"/>
    <p:sldId id="316" r:id="rId37"/>
    <p:sldId id="317" r:id="rId38"/>
    <p:sldId id="318" r:id="rId39"/>
    <p:sldId id="319" r:id="rId40"/>
    <p:sldId id="320" r:id="rId41"/>
    <p:sldId id="321" r:id="rId42"/>
    <p:sldId id="322" r:id="rId43"/>
    <p:sldId id="323" r:id="rId44"/>
    <p:sldId id="324" r:id="rId45"/>
    <p:sldId id="325" r:id="rId4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808"/>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82" autoAdjust="0"/>
    <p:restoredTop sz="94280" autoAdjust="0"/>
  </p:normalViewPr>
  <p:slideViewPr>
    <p:cSldViewPr>
      <p:cViewPr varScale="1">
        <p:scale>
          <a:sx n="70" d="100"/>
          <a:sy n="70" d="100"/>
        </p:scale>
        <p:origin x="72" y="48"/>
      </p:cViewPr>
      <p:guideLst>
        <p:guide orient="horz" pos="2160"/>
        <p:guide pos="3839"/>
      </p:guideLst>
    </p:cSldViewPr>
  </p:slideViewPr>
  <p:notesTextViewPr>
    <p:cViewPr>
      <p:scale>
        <a:sx n="1" d="1"/>
        <a:sy n="1" d="1"/>
      </p:scale>
      <p:origin x="0" y="0"/>
    </p:cViewPr>
  </p:notesTextViewPr>
  <p:notesViewPr>
    <p:cSldViewPr showGuides="1">
      <p:cViewPr varScale="1">
        <p:scale>
          <a:sx n="56" d="100"/>
          <a:sy n="56" d="100"/>
        </p:scale>
        <p:origin x="307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smtClean="0"/>
              <a:t>Report</a:t>
            </a:r>
            <a:endParaRPr lang="en-US" dirty="0"/>
          </a:p>
        </c:rich>
      </c:tx>
      <c:layout>
        <c:manualLayout>
          <c:xMode val="edge"/>
          <c:yMode val="edge"/>
          <c:x val="0.39131801458521542"/>
          <c:y val="2.8129138215676846E-2"/>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Report</c:v>
                </c:pt>
              </c:strCache>
            </c:strRef>
          </c:tx>
          <c:dPt>
            <c:idx val="0"/>
            <c:bubble3D val="0"/>
            <c:spPr>
              <a:solidFill>
                <a:schemeClr val="accent3">
                  <a:tint val="58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6EFC-4ECB-A740-A4D936919DAC}"/>
              </c:ext>
            </c:extLst>
          </c:dPt>
          <c:dPt>
            <c:idx val="1"/>
            <c:bubble3D val="0"/>
            <c:spPr>
              <a:solidFill>
                <a:schemeClr val="accent3">
                  <a:tint val="86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6EFC-4ECB-A740-A4D936919DAC}"/>
              </c:ext>
            </c:extLst>
          </c:dPt>
          <c:dPt>
            <c:idx val="2"/>
            <c:bubble3D val="0"/>
            <c:spPr>
              <a:solidFill>
                <a:schemeClr val="accent3">
                  <a:shade val="86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6EFC-4ECB-A740-A4D936919DAC}"/>
              </c:ext>
            </c:extLst>
          </c:dPt>
          <c:dPt>
            <c:idx val="3"/>
            <c:bubble3D val="0"/>
            <c:spPr>
              <a:solidFill>
                <a:schemeClr val="accent3">
                  <a:shade val="58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6EFC-4ECB-A740-A4D936919DAC}"/>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tint val="58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6EFC-4ECB-A740-A4D936919DAC}"/>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tint val="86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6EFC-4ECB-A740-A4D936919DAC}"/>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hade val="86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5-6EFC-4ECB-A740-A4D936919DAC}"/>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hade val="58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7-6EFC-4ECB-A740-A4D936919DAC}"/>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TRUE</c:v>
                </c:pt>
                <c:pt idx="1">
                  <c:v>Error</c:v>
                </c:pt>
                <c:pt idx="2">
                  <c:v>Error Data</c:v>
                </c:pt>
              </c:strCache>
            </c:strRef>
          </c:cat>
          <c:val>
            <c:numRef>
              <c:f>Sheet1!$B$2:$B$5</c:f>
              <c:numCache>
                <c:formatCode>General</c:formatCode>
                <c:ptCount val="4"/>
                <c:pt idx="0">
                  <c:v>1</c:v>
                </c:pt>
                <c:pt idx="1">
                  <c:v>2</c:v>
                </c:pt>
                <c:pt idx="2">
                  <c:v>10</c:v>
                </c:pt>
              </c:numCache>
            </c:numRef>
          </c:val>
          <c:extLst>
            <c:ext xmlns:c16="http://schemas.microsoft.com/office/drawing/2014/chart" uri="{C3380CC4-5D6E-409C-BE32-E72D297353CC}">
              <c16:uniqueId val="{00000008-6EFC-4ECB-A740-A4D936919DAC}"/>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9/16/2017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9/16/2017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11EC53-F507-411E-9ADC-FBCFECE09D3D}" type="slidenum">
              <a:rPr lang="en-US" smtClean="0"/>
              <a:t>12</a:t>
            </a:fld>
            <a:endParaRPr lang="en-US"/>
          </a:p>
        </p:txBody>
      </p:sp>
    </p:spTree>
    <p:extLst>
      <p:ext uri="{BB962C8B-B14F-4D97-AF65-F5344CB8AC3E}">
        <p14:creationId xmlns:p14="http://schemas.microsoft.com/office/powerpoint/2010/main" val="4063507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smtClean="0"/>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smtClean="0"/>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9/16/2017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9/16/2017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en-US"/>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F2FCFF-70EC-4D96-BACE-91E0CA03CC77}" type="datetimeFigureOut">
              <a:rPr lang="en-US" smtClean="0"/>
              <a:t>9/16/2017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59028-03A8-4218-8E0A-1472EA36210E}" type="slidenum">
              <a:rPr lang="en-US" smtClean="0"/>
              <a:t>‹#›</a:t>
            </a:fld>
            <a:endParaRPr lang="en-US"/>
          </a:p>
        </p:txBody>
      </p:sp>
    </p:spTree>
    <p:extLst>
      <p:ext uri="{BB962C8B-B14F-4D97-AF65-F5344CB8AC3E}">
        <p14:creationId xmlns:p14="http://schemas.microsoft.com/office/powerpoint/2010/main" val="9504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9/16/2017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399600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en-US"/>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9B9059-F1D6-41D0-95CF-D21CAA096B3A}" type="datetimeFigureOut">
              <a:rPr lang="en-US" smtClean="0"/>
              <a:t>9/16/2017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52939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7982" y="1825625"/>
            <a:ext cx="5180251"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592" y="1825625"/>
            <a:ext cx="5180251"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9B9059-F1D6-41D0-95CF-D21CAA096B3A}" type="datetimeFigureOut">
              <a:rPr lang="en-US" smtClean="0"/>
              <a:t>9/16/2017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91682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9B9059-F1D6-41D0-95CF-D21CAA096B3A}" type="datetimeFigureOut">
              <a:rPr lang="en-US" smtClean="0"/>
              <a:t>9/16/2017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352136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9B9059-F1D6-41D0-95CF-D21CAA096B3A}" type="datetimeFigureOut">
              <a:rPr lang="en-US" smtClean="0"/>
              <a:t>9/16/2017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161099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2FCFF-70EC-4D96-BACE-91E0CA03CC77}" type="datetimeFigureOut">
              <a:rPr lang="en-US" smtClean="0"/>
              <a:t>9/16/2017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D59028-03A8-4218-8E0A-1472EA36210E}" type="slidenum">
              <a:rPr lang="en-US" smtClean="0"/>
              <a:t>‹#›</a:t>
            </a:fld>
            <a:endParaRPr lang="en-US"/>
          </a:p>
        </p:txBody>
      </p:sp>
    </p:spTree>
    <p:extLst>
      <p:ext uri="{BB962C8B-B14F-4D97-AF65-F5344CB8AC3E}">
        <p14:creationId xmlns:p14="http://schemas.microsoft.com/office/powerpoint/2010/main" val="4057190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9/16/2017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en-US"/>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F2FCFF-70EC-4D96-BACE-91E0CA03CC77}" type="datetimeFigureOut">
              <a:rPr lang="en-US" smtClean="0"/>
              <a:t>9/16/2017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59028-03A8-4218-8E0A-1472EA36210E}" type="slidenum">
              <a:rPr lang="en-US" smtClean="0"/>
              <a:t>‹#›</a:t>
            </a:fld>
            <a:endParaRPr lang="en-US"/>
          </a:p>
        </p:txBody>
      </p:sp>
    </p:spTree>
    <p:extLst>
      <p:ext uri="{BB962C8B-B14F-4D97-AF65-F5344CB8AC3E}">
        <p14:creationId xmlns:p14="http://schemas.microsoft.com/office/powerpoint/2010/main" val="427312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en-US"/>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F2FCFF-70EC-4D96-BACE-91E0CA03CC77}" type="datetimeFigureOut">
              <a:rPr lang="en-US" smtClean="0"/>
              <a:t>9/16/2017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59028-03A8-4218-8E0A-1472EA36210E}" type="slidenum">
              <a:rPr lang="en-US" smtClean="0"/>
              <a:t>‹#›</a:t>
            </a:fld>
            <a:endParaRPr lang="en-US"/>
          </a:p>
        </p:txBody>
      </p:sp>
    </p:spTree>
    <p:extLst>
      <p:ext uri="{BB962C8B-B14F-4D97-AF65-F5344CB8AC3E}">
        <p14:creationId xmlns:p14="http://schemas.microsoft.com/office/powerpoint/2010/main" val="130008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9/16/2017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393730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9/16/2017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4239846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smtClean="0"/>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9/16/2017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9/16/2017</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9/16/2017</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9/16/2017</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smtClean="0"/>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smtClean="0"/>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smtClean="0"/>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9/16/2017</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B9059-F1D6-41D0-95CF-D21CAA096B3A}" type="datetimeFigureOut">
              <a:rPr lang="en-US" smtClean="0"/>
              <a:pPr/>
              <a:t>9/16/2017</a:t>
            </a:fld>
            <a:endParaRPr 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D5434-F838-4DD4-A17B-1CB1A1850DF4}" type="slidenum">
              <a:rPr lang="en-US" smtClean="0"/>
              <a:pPr/>
              <a:t>‹#›</a:t>
            </a:fld>
            <a:endParaRPr lang="en-US"/>
          </a:p>
        </p:txBody>
      </p:sp>
    </p:spTree>
    <p:extLst>
      <p:ext uri="{BB962C8B-B14F-4D97-AF65-F5344CB8AC3E}">
        <p14:creationId xmlns:p14="http://schemas.microsoft.com/office/powerpoint/2010/main" val="35206697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github.com/dr-hesaabi/sharif-api"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github.com/dr-hesaabi/sharif-data"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github.com/dr-hesaabi/sharif-operators"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jp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jp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jp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jp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jp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jp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jp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jp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jp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jp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jp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jp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9.jp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jp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1.jp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2.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github.com/dr-hesaabi/sharif-documentation"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3.jp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chart" Target="../charts/char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github.com/dr-hesaabi/sharif-androi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grpSp>
        <p:nvGrpSpPr>
          <p:cNvPr id="22" name="Group 21"/>
          <p:cNvGrpSpPr/>
          <p:nvPr/>
        </p:nvGrpSpPr>
        <p:grpSpPr>
          <a:xfrm>
            <a:off x="3505521" y="4191000"/>
            <a:ext cx="4661867" cy="363818"/>
            <a:chOff x="2965729" y="4296115"/>
            <a:chExt cx="6215823" cy="485091"/>
          </a:xfrm>
        </p:grpSpPr>
        <p:sp>
          <p:nvSpPr>
            <p:cNvPr id="23" name="TextBox 22"/>
            <p:cNvSpPr txBox="1"/>
            <p:nvPr/>
          </p:nvSpPr>
          <p:spPr>
            <a:xfrm>
              <a:off x="4721481" y="4296115"/>
              <a:ext cx="2749044" cy="485091"/>
            </a:xfrm>
            <a:prstGeom prst="rect">
              <a:avLst/>
            </a:prstGeom>
            <a:noFill/>
          </p:spPr>
          <p:txBody>
            <a:bodyPr wrap="none" rtlCol="0">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sz="1350" b="1" i="0" u="none" strike="noStrike" kern="0" cap="none" spc="450" normalizeH="0" baseline="0" noProof="0" dirty="0" err="1" smtClean="0">
                  <a:ln>
                    <a:noFill/>
                  </a:ln>
                  <a:solidFill>
                    <a:srgbClr val="D32E2E"/>
                  </a:solidFill>
                  <a:effectLst/>
                  <a:uLnTx/>
                  <a:uFillTx/>
                  <a:latin typeface="Century Gothic"/>
                </a:rPr>
                <a:t>AndyCatorBar</a:t>
              </a:r>
              <a:endParaRPr kumimoji="0" lang="en-US" sz="1350" b="1" i="0" u="none" strike="noStrike" kern="0" cap="none" spc="450" normalizeH="0" baseline="0" noProof="0" dirty="0" smtClean="0">
                <a:ln>
                  <a:noFill/>
                </a:ln>
                <a:solidFill>
                  <a:srgbClr val="D32E2E"/>
                </a:solidFill>
                <a:effectLst/>
                <a:uLnTx/>
                <a:uFillTx/>
                <a:latin typeface="Century Gothic"/>
              </a:endParaRPr>
            </a:p>
          </p:txBody>
        </p:sp>
        <p:cxnSp>
          <p:nvCxnSpPr>
            <p:cNvPr id="24" name="Straight Connector 23"/>
            <p:cNvCxnSpPr/>
            <p:nvPr/>
          </p:nvCxnSpPr>
          <p:spPr>
            <a:xfrm>
              <a:off x="2965729" y="4570818"/>
              <a:ext cx="263609" cy="0"/>
            </a:xfrm>
            <a:prstGeom prst="line">
              <a:avLst/>
            </a:prstGeom>
            <a:noFill/>
            <a:ln w="25400" cap="flat" cmpd="sng" algn="ctr">
              <a:solidFill>
                <a:srgbClr val="D32E2E"/>
              </a:solidFill>
              <a:prstDash val="solid"/>
              <a:miter lim="800000"/>
            </a:ln>
            <a:effectLst/>
          </p:spPr>
        </p:cxnSp>
        <p:cxnSp>
          <p:nvCxnSpPr>
            <p:cNvPr id="25" name="Straight Connector 24"/>
            <p:cNvCxnSpPr/>
            <p:nvPr/>
          </p:nvCxnSpPr>
          <p:spPr>
            <a:xfrm>
              <a:off x="8917943" y="4570818"/>
              <a:ext cx="263609" cy="0"/>
            </a:xfrm>
            <a:prstGeom prst="line">
              <a:avLst/>
            </a:prstGeom>
            <a:noFill/>
            <a:ln w="25400" cap="flat" cmpd="sng" algn="ctr">
              <a:solidFill>
                <a:srgbClr val="D32E2E"/>
              </a:solidFill>
              <a:prstDash val="solid"/>
              <a:miter lim="800000"/>
            </a:ln>
            <a:effectLst/>
          </p:spPr>
        </p:cxnSp>
      </p:grpSp>
      <p:grpSp>
        <p:nvGrpSpPr>
          <p:cNvPr id="26" name="Group 25"/>
          <p:cNvGrpSpPr/>
          <p:nvPr/>
        </p:nvGrpSpPr>
        <p:grpSpPr>
          <a:xfrm>
            <a:off x="4350555" y="923144"/>
            <a:ext cx="2971800" cy="2971799"/>
            <a:chOff x="2657475" y="1044575"/>
            <a:chExt cx="4900613" cy="4900613"/>
          </a:xfrm>
          <a:solidFill>
            <a:sysClr val="window" lastClr="FFFFFF"/>
          </a:solidFill>
        </p:grpSpPr>
        <p:sp>
          <p:nvSpPr>
            <p:cNvPr id="27"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28"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0412" y="1143000"/>
            <a:ext cx="2532086" cy="2532086"/>
          </a:xfrm>
          <a:prstGeom prst="rect">
            <a:avLst/>
          </a:prstGeom>
        </p:spPr>
      </p:pic>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533400"/>
            <a:ext cx="10058400" cy="56578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1669766" y="183572"/>
            <a:ext cx="8229600" cy="307777"/>
          </a:xfrm>
          <a:prstGeom prst="rect">
            <a:avLst/>
          </a:prstGeom>
        </p:spPr>
        <p:txBody>
          <a:bodyPr wrap="square">
            <a:spAutoFit/>
          </a:bodyPr>
          <a:lstStyle/>
          <a:p>
            <a:r>
              <a:rPr lang="en-US" sz="1400" dirty="0"/>
              <a:t>https://github.com/Dr-Hesaabi/Sharif-Android</a:t>
            </a:r>
          </a:p>
        </p:txBody>
      </p:sp>
      <p:grpSp>
        <p:nvGrpSpPr>
          <p:cNvPr id="6" name="Group 5"/>
          <p:cNvGrpSpPr/>
          <p:nvPr/>
        </p:nvGrpSpPr>
        <p:grpSpPr>
          <a:xfrm>
            <a:off x="308258" y="227525"/>
            <a:ext cx="1361508" cy="1330443"/>
            <a:chOff x="2657475" y="1044575"/>
            <a:chExt cx="4900613" cy="4900613"/>
          </a:xfrm>
          <a:solidFill>
            <a:sysClr val="window" lastClr="FFFFFF"/>
          </a:solidFill>
        </p:grpSpPr>
        <p:sp>
          <p:nvSpPr>
            <p:cNvPr id="7" name="Freeform 6"/>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8" name="Freeform 7"/>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60613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2212" y="1371600"/>
            <a:ext cx="3859318" cy="1066800"/>
          </a:xfrm>
        </p:spPr>
        <p:txBody>
          <a:bodyPr/>
          <a:lstStyle/>
          <a:p>
            <a:pPr algn="r" rtl="1"/>
            <a:r>
              <a:rPr lang="fa-IR" sz="4400" b="1" dirty="0" smtClean="0">
                <a:latin typeface="Behdad" panose="02000503000000000000" pitchFamily="2" charset="-78"/>
                <a:cs typeface="Behdad" panose="02000503000000000000" pitchFamily="2" charset="-78"/>
              </a:rPr>
              <a:t>رابط کاربری </a:t>
            </a:r>
            <a:endParaRPr lang="en-US" sz="4400" b="1" dirty="0">
              <a:latin typeface="Behdad" panose="02000503000000000000" pitchFamily="2" charset="-78"/>
              <a:cs typeface="Behdad" panose="02000503000000000000" pitchFamily="2" charset="-78"/>
            </a:endParaRPr>
          </a:p>
        </p:txBody>
      </p:sp>
      <p:grpSp>
        <p:nvGrpSpPr>
          <p:cNvPr id="5" name="Group 4"/>
          <p:cNvGrpSpPr/>
          <p:nvPr/>
        </p:nvGrpSpPr>
        <p:grpSpPr>
          <a:xfrm>
            <a:off x="308258" y="227525"/>
            <a:ext cx="1361508" cy="1330443"/>
            <a:chOff x="2657475" y="1044575"/>
            <a:chExt cx="4900613" cy="4900613"/>
          </a:xfrm>
          <a:solidFill>
            <a:sysClr val="window" lastClr="FFFFFF"/>
          </a:solidFill>
        </p:grpSpPr>
        <p:sp>
          <p:nvSpPr>
            <p:cNvPr id="6"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7"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316024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0412" y="1143000"/>
            <a:ext cx="10608561" cy="646331"/>
          </a:xfrm>
          <a:prstGeom prst="rect">
            <a:avLst/>
          </a:prstGeom>
          <a:noFill/>
        </p:spPr>
        <p:txBody>
          <a:bodyPr wrap="square" lIns="91440" tIns="45720" rIns="91440" bIns="45720">
            <a:spAutoFit/>
          </a:bodyPr>
          <a:lstStyle/>
          <a:p>
            <a:pPr algn="ctr"/>
            <a:r>
              <a:rPr lang="fa-IR" sz="360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hlinkClick r:id="rId3"/>
              </a:rPr>
              <a:t> برای دسترسی به مستندات وب سرویس کلیک کنید</a:t>
            </a:r>
            <a:endParaRPr lang="en-US" sz="360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
        <p:nvSpPr>
          <p:cNvPr id="3" name="TextBox 2"/>
          <p:cNvSpPr txBox="1"/>
          <p:nvPr/>
        </p:nvSpPr>
        <p:spPr>
          <a:xfrm>
            <a:off x="303212" y="2514600"/>
            <a:ext cx="11201400" cy="1862048"/>
          </a:xfrm>
          <a:prstGeom prst="rect">
            <a:avLst/>
          </a:prstGeom>
          <a:noFill/>
        </p:spPr>
        <p:txBody>
          <a:bodyPr wrap="square" rtlCol="0">
            <a:spAutoFit/>
          </a:bodyPr>
          <a:lstStyle/>
          <a:p>
            <a:pPr algn="r" rtl="1">
              <a:lnSpc>
                <a:spcPct val="200000"/>
              </a:lnSpc>
            </a:pPr>
            <a:r>
              <a:rPr lang="fa-IR" sz="2000" dirty="0" smtClean="0">
                <a:latin typeface="Behdad" panose="02000503000000000000" pitchFamily="2" charset="-78"/>
                <a:cs typeface="Behdad" panose="02000503000000000000" pitchFamily="2" charset="-78"/>
              </a:rPr>
              <a:t>در صورت کلیک بر روی لینک بالا وارد صفحه وب سرویس تولید شده را مشاهده میکنید که در اصل بک اند کاررا ، در اختیار دارد . این ای پی آی تولید شده توسط تیم توانایی ایجاد ارتباط بین اپلیکیشن  و دیتابیس را در اختیار دارد . </a:t>
            </a:r>
            <a:endParaRPr lang="en-US" sz="2000" dirty="0">
              <a:latin typeface="Behdad" panose="02000503000000000000" pitchFamily="2" charset="-78"/>
              <a:cs typeface="Behdad" panose="02000503000000000000" pitchFamily="2" charset="-78"/>
            </a:endParaRPr>
          </a:p>
        </p:txBody>
      </p:sp>
      <p:grpSp>
        <p:nvGrpSpPr>
          <p:cNvPr id="6" name="Group 5"/>
          <p:cNvGrpSpPr/>
          <p:nvPr/>
        </p:nvGrpSpPr>
        <p:grpSpPr>
          <a:xfrm>
            <a:off x="308258" y="227525"/>
            <a:ext cx="1361508" cy="1330443"/>
            <a:chOff x="2657475" y="1044575"/>
            <a:chExt cx="4900613" cy="4900613"/>
          </a:xfrm>
          <a:solidFill>
            <a:sysClr val="window" lastClr="FFFFFF"/>
          </a:solidFill>
        </p:grpSpPr>
        <p:sp>
          <p:nvSpPr>
            <p:cNvPr id="7" name="Freeform 6"/>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8" name="Freeform 7"/>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314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533400"/>
            <a:ext cx="10058400" cy="56578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a:xfrm>
            <a:off x="1527543" y="145412"/>
            <a:ext cx="8229600" cy="307777"/>
          </a:xfrm>
          <a:prstGeom prst="rect">
            <a:avLst/>
          </a:prstGeom>
        </p:spPr>
        <p:txBody>
          <a:bodyPr wrap="square">
            <a:spAutoFit/>
          </a:bodyPr>
          <a:lstStyle/>
          <a:p>
            <a:r>
              <a:rPr lang="en-US" sz="1400" dirty="0"/>
              <a:t>https://github.com/dr-hesaabi/sharif-api</a:t>
            </a:r>
          </a:p>
        </p:txBody>
      </p:sp>
      <p:grpSp>
        <p:nvGrpSpPr>
          <p:cNvPr id="7" name="Group 6"/>
          <p:cNvGrpSpPr/>
          <p:nvPr/>
        </p:nvGrpSpPr>
        <p:grpSpPr>
          <a:xfrm>
            <a:off x="136373" y="141401"/>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987" y="251337"/>
            <a:ext cx="1096280" cy="1096280"/>
          </a:xfrm>
          <a:prstGeom prst="rect">
            <a:avLst/>
          </a:prstGeom>
        </p:spPr>
      </p:pic>
    </p:spTree>
    <p:extLst>
      <p:ext uri="{BB962C8B-B14F-4D97-AF65-F5344CB8AC3E}">
        <p14:creationId xmlns:p14="http://schemas.microsoft.com/office/powerpoint/2010/main" val="329746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0012" y="1371600"/>
            <a:ext cx="2438400" cy="3785652"/>
          </a:xfrm>
          <a:prstGeom prst="rect">
            <a:avLst/>
          </a:prstGeom>
          <a:noFill/>
        </p:spPr>
        <p:txBody>
          <a:bodyPr wrap="square" rtlCol="0">
            <a:spAutoFit/>
          </a:bodyPr>
          <a:lstStyle/>
          <a:p>
            <a:pPr algn="r" rtl="1">
              <a:lnSpc>
                <a:spcPct val="200000"/>
              </a:lnSpc>
            </a:pPr>
            <a:r>
              <a:rPr lang="fa-IR" sz="2000" dirty="0" smtClean="0">
                <a:latin typeface="Behdad" panose="02000503000000000000" pitchFamily="2" charset="-78"/>
                <a:cs typeface="Behdad" panose="02000503000000000000" pitchFamily="2" charset="-78"/>
              </a:rPr>
              <a:t>در لینک صفحه قبل که به گیت هاب متصل است میتوان کلاس ایجاد شده برای انجام فعالیت های مختلف را مشاهده کنید </a:t>
            </a:r>
            <a:endParaRPr lang="en-US" sz="2000" dirty="0">
              <a:latin typeface="Behdad" panose="02000503000000000000" pitchFamily="2" charset="-78"/>
              <a:cs typeface="Behdad" panose="02000503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1600200"/>
            <a:ext cx="7662197" cy="39624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pSp>
        <p:nvGrpSpPr>
          <p:cNvPr id="5" name="Group 4"/>
          <p:cNvGrpSpPr/>
          <p:nvPr/>
        </p:nvGrpSpPr>
        <p:grpSpPr>
          <a:xfrm>
            <a:off x="155858" y="37146"/>
            <a:ext cx="1361508" cy="1330443"/>
            <a:chOff x="2657475" y="1044575"/>
            <a:chExt cx="4900613" cy="4900613"/>
          </a:xfrm>
          <a:solidFill>
            <a:sysClr val="window" lastClr="FFFFFF"/>
          </a:solidFill>
        </p:grpSpPr>
        <p:sp>
          <p:nvSpPr>
            <p:cNvPr id="6"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7"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472" y="147082"/>
            <a:ext cx="1096280" cy="1096280"/>
          </a:xfrm>
          <a:prstGeom prst="rect">
            <a:avLst/>
          </a:prstGeom>
        </p:spPr>
      </p:pic>
    </p:spTree>
    <p:extLst>
      <p:ext uri="{BB962C8B-B14F-4D97-AF65-F5344CB8AC3E}">
        <p14:creationId xmlns:p14="http://schemas.microsoft.com/office/powerpoint/2010/main" val="234334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156693"/>
            <a:ext cx="5379541" cy="62230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7923212" y="1143000"/>
            <a:ext cx="3581400" cy="2554545"/>
          </a:xfrm>
          <a:prstGeom prst="rect">
            <a:avLst/>
          </a:prstGeom>
          <a:noFill/>
        </p:spPr>
        <p:txBody>
          <a:bodyPr wrap="square" rtlCol="0">
            <a:spAutoFit/>
          </a:bodyPr>
          <a:lstStyle/>
          <a:p>
            <a:pPr algn="r" rtl="1">
              <a:lnSpc>
                <a:spcPct val="200000"/>
              </a:lnSpc>
            </a:pPr>
            <a:r>
              <a:rPr lang="fa-IR" sz="2000" dirty="0" smtClean="0">
                <a:latin typeface="Behdad" panose="02000503000000000000" pitchFamily="2" charset="-78"/>
                <a:cs typeface="Behdad" panose="02000503000000000000" pitchFamily="2" charset="-78"/>
              </a:rPr>
              <a:t>در پوشه ای پی آی </a:t>
            </a:r>
          </a:p>
          <a:p>
            <a:pPr algn="r" rtl="1">
              <a:lnSpc>
                <a:spcPct val="200000"/>
              </a:lnSpc>
            </a:pPr>
            <a:r>
              <a:rPr lang="fa-IR" sz="2000" dirty="0" smtClean="0">
                <a:latin typeface="Behdad" panose="02000503000000000000" pitchFamily="2" charset="-78"/>
                <a:cs typeface="Behdad" panose="02000503000000000000" pitchFamily="2" charset="-78"/>
              </a:rPr>
              <a:t>فایل هایی مانند کلاس ها ، مدل ها ، ویژگی ها را میتوان مشاهده کرد</a:t>
            </a:r>
          </a:p>
          <a:p>
            <a:pPr algn="r" rtl="1">
              <a:lnSpc>
                <a:spcPct val="200000"/>
              </a:lnSpc>
            </a:pPr>
            <a:r>
              <a:rPr lang="fa-IR" sz="2000" dirty="0" smtClean="0">
                <a:latin typeface="Behdad" panose="02000503000000000000" pitchFamily="2" charset="-78"/>
                <a:cs typeface="Behdad" panose="02000503000000000000" pitchFamily="2" charset="-78"/>
              </a:rPr>
              <a:t> </a:t>
            </a:r>
            <a:endParaRPr lang="en-US" sz="2000" dirty="0">
              <a:latin typeface="Behdad" panose="02000503000000000000" pitchFamily="2" charset="-78"/>
              <a:cs typeface="Behdad" panose="02000503000000000000" pitchFamily="2" charset="-78"/>
            </a:endParaRPr>
          </a:p>
        </p:txBody>
      </p:sp>
      <p:grpSp>
        <p:nvGrpSpPr>
          <p:cNvPr id="8" name="Group 7"/>
          <p:cNvGrpSpPr/>
          <p:nvPr/>
        </p:nvGrpSpPr>
        <p:grpSpPr>
          <a:xfrm>
            <a:off x="170598" y="46757"/>
            <a:ext cx="1361508" cy="1330443"/>
            <a:chOff x="2657475" y="1044575"/>
            <a:chExt cx="4900613" cy="4900613"/>
          </a:xfrm>
          <a:solidFill>
            <a:sysClr val="window" lastClr="FFFFFF"/>
          </a:solidFill>
        </p:grpSpPr>
        <p:sp>
          <p:nvSpPr>
            <p:cNvPr id="9" name="Freeform 8"/>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0" name="Freeform 9"/>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212" y="156693"/>
            <a:ext cx="1096280" cy="1096280"/>
          </a:xfrm>
          <a:prstGeom prst="rect">
            <a:avLst/>
          </a:prstGeom>
        </p:spPr>
      </p:pic>
    </p:spTree>
    <p:extLst>
      <p:ext uri="{BB962C8B-B14F-4D97-AF65-F5344CB8AC3E}">
        <p14:creationId xmlns:p14="http://schemas.microsoft.com/office/powerpoint/2010/main" val="2288139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3812" y="307277"/>
            <a:ext cx="9389361" cy="646331"/>
          </a:xfrm>
          <a:prstGeom prst="rect">
            <a:avLst/>
          </a:prstGeom>
          <a:noFill/>
        </p:spPr>
        <p:txBody>
          <a:bodyPr wrap="square" lIns="91440" tIns="45720" rIns="91440" bIns="45720">
            <a:spAutoFit/>
          </a:bodyPr>
          <a:lstStyle/>
          <a:p>
            <a:pPr algn="ctr"/>
            <a:r>
              <a:rPr lang="fa-IR" sz="360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hlinkClick r:id="rId2"/>
              </a:rPr>
              <a:t> برای دسترسی به مستندات داده ها کنید</a:t>
            </a:r>
            <a:endParaRPr lang="en-US" sz="360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
        <p:nvSpPr>
          <p:cNvPr id="3" name="TextBox 2"/>
          <p:cNvSpPr txBox="1"/>
          <p:nvPr/>
        </p:nvSpPr>
        <p:spPr>
          <a:xfrm>
            <a:off x="1141412" y="1066800"/>
            <a:ext cx="8929688" cy="630942"/>
          </a:xfrm>
          <a:prstGeom prst="rect">
            <a:avLst/>
          </a:prstGeom>
          <a:noFill/>
        </p:spPr>
        <p:txBody>
          <a:bodyPr wrap="square" rtlCol="0">
            <a:spAutoFit/>
          </a:bodyPr>
          <a:lstStyle/>
          <a:p>
            <a:pPr algn="r" rtl="1">
              <a:lnSpc>
                <a:spcPct val="200000"/>
              </a:lnSpc>
            </a:pPr>
            <a:r>
              <a:rPr lang="fa-IR" sz="2000" dirty="0" smtClean="0">
                <a:latin typeface="Behdad" panose="02000503000000000000" pitchFamily="2" charset="-78"/>
                <a:cs typeface="Behdad" panose="02000503000000000000" pitchFamily="2" charset="-78"/>
              </a:rPr>
              <a:t>لینک بالا حاوی اسکریپتی است که با آن میتوان پایگاه دادع طراحی شده را تولید کرد </a:t>
            </a:r>
            <a:endParaRPr lang="en-US" sz="2000" dirty="0">
              <a:latin typeface="Behdad" panose="02000503000000000000" pitchFamily="2" charset="-78"/>
              <a:cs typeface="Behdad" panose="02000503000000000000" pitchFamily="2" charset="-78"/>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5812" y="2105026"/>
            <a:ext cx="7772400" cy="43719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pSp>
        <p:nvGrpSpPr>
          <p:cNvPr id="5" name="Group 4"/>
          <p:cNvGrpSpPr/>
          <p:nvPr/>
        </p:nvGrpSpPr>
        <p:grpSpPr>
          <a:xfrm>
            <a:off x="308258" y="227525"/>
            <a:ext cx="1361508" cy="1330443"/>
            <a:chOff x="2657475" y="1044575"/>
            <a:chExt cx="4900613" cy="4900613"/>
          </a:xfrm>
          <a:solidFill>
            <a:sysClr val="window" lastClr="FFFFFF"/>
          </a:solidFill>
        </p:grpSpPr>
        <p:sp>
          <p:nvSpPr>
            <p:cNvPr id="6"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7"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19645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3711" y="609600"/>
            <a:ext cx="11141961" cy="646331"/>
          </a:xfrm>
          <a:prstGeom prst="rect">
            <a:avLst/>
          </a:prstGeom>
          <a:noFill/>
        </p:spPr>
        <p:txBody>
          <a:bodyPr wrap="square" lIns="91440" tIns="45720" rIns="91440" bIns="45720">
            <a:spAutoFit/>
          </a:bodyPr>
          <a:lstStyle/>
          <a:p>
            <a:pPr algn="ctr"/>
            <a:r>
              <a:rPr lang="fa-IR" sz="360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hlinkClick r:id="rId2"/>
              </a:rPr>
              <a:t> برای دسترسی به خدمات اپراتور های سیستم کلیک کنید</a:t>
            </a:r>
            <a:endParaRPr lang="en-US" sz="360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
        <p:nvSpPr>
          <p:cNvPr id="3" name="TextBox 2"/>
          <p:cNvSpPr txBox="1"/>
          <p:nvPr/>
        </p:nvSpPr>
        <p:spPr>
          <a:xfrm>
            <a:off x="520197" y="1600200"/>
            <a:ext cx="10439400" cy="1015663"/>
          </a:xfrm>
          <a:prstGeom prst="rect">
            <a:avLst/>
          </a:prstGeom>
          <a:noFill/>
        </p:spPr>
        <p:txBody>
          <a:bodyPr wrap="square" rtlCol="0">
            <a:spAutoFit/>
          </a:bodyPr>
          <a:lstStyle/>
          <a:p>
            <a:pPr algn="r" rtl="1">
              <a:lnSpc>
                <a:spcPct val="200000"/>
              </a:lnSpc>
            </a:pPr>
            <a:r>
              <a:rPr lang="fa-IR" sz="1600" dirty="0" smtClean="0">
                <a:latin typeface="Behdad" panose="02000503000000000000" pitchFamily="2" charset="-78"/>
                <a:cs typeface="Behdad" panose="02000503000000000000" pitchFamily="2" charset="-78"/>
              </a:rPr>
              <a:t>در این لینک شما وبسایت طراحی شده برای خدمات اپراتور های سیستم را میتوانید مشاهده کنید و به بررسی کدها بپردازید</a:t>
            </a:r>
          </a:p>
          <a:p>
            <a:pPr algn="r" rtl="1">
              <a:lnSpc>
                <a:spcPct val="200000"/>
              </a:lnSpc>
            </a:pPr>
            <a:r>
              <a:rPr lang="fa-IR" sz="1600" dirty="0" smtClean="0">
                <a:latin typeface="Behdad" panose="02000503000000000000" pitchFamily="2" charset="-78"/>
                <a:cs typeface="Behdad" panose="02000503000000000000" pitchFamily="2" charset="-78"/>
              </a:rPr>
              <a:t>همچنین میتوان بخش  کدهای کیو آر کدی که توسط سیستم جنریت میشود را مشاهده کنید</a:t>
            </a:r>
            <a:endParaRPr lang="en-US" sz="1600" dirty="0">
              <a:latin typeface="Behdad" panose="02000503000000000000" pitchFamily="2" charset="-78"/>
              <a:cs typeface="Behdad" panose="02000503000000000000" pitchFamily="2" charset="-78"/>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8812" y="3352800"/>
            <a:ext cx="5731761" cy="32241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6" name="Group 5"/>
          <p:cNvGrpSpPr/>
          <p:nvPr/>
        </p:nvGrpSpPr>
        <p:grpSpPr>
          <a:xfrm>
            <a:off x="10444" y="15107"/>
            <a:ext cx="1030146" cy="1006642"/>
            <a:chOff x="2657475" y="1044575"/>
            <a:chExt cx="4900613" cy="4900613"/>
          </a:xfrm>
          <a:solidFill>
            <a:sysClr val="window" lastClr="FFFFFF"/>
          </a:solidFill>
        </p:grpSpPr>
        <p:sp>
          <p:nvSpPr>
            <p:cNvPr id="7" name="Freeform 6"/>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8" name="Freeform 7"/>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462" y="103693"/>
            <a:ext cx="829469" cy="829469"/>
          </a:xfrm>
          <a:prstGeom prst="rect">
            <a:avLst/>
          </a:prstGeom>
        </p:spPr>
      </p:pic>
    </p:spTree>
    <p:extLst>
      <p:ext uri="{BB962C8B-B14F-4D97-AF65-F5344CB8AC3E}">
        <p14:creationId xmlns:p14="http://schemas.microsoft.com/office/powerpoint/2010/main" val="2150883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12812" y="381000"/>
            <a:ext cx="9982200" cy="954107"/>
          </a:xfrm>
          <a:prstGeom prst="rect">
            <a:avLst/>
          </a:prstGeom>
          <a:noFill/>
        </p:spPr>
        <p:txBody>
          <a:bodyPr wrap="square" rtlCol="0">
            <a:spAutoFit/>
          </a:bodyPr>
          <a:lstStyle/>
          <a:p>
            <a:pPr algn="ctr" rtl="1">
              <a:lnSpc>
                <a:spcPct val="200000"/>
              </a:lnSpc>
            </a:pPr>
            <a:r>
              <a:rPr lang="fa-IR" sz="3200" b="1" dirty="0" smtClean="0">
                <a:latin typeface="Behdad" panose="02000503000000000000" pitchFamily="2" charset="-78"/>
                <a:cs typeface="Behdad" panose="02000503000000000000" pitchFamily="2" charset="-78"/>
              </a:rPr>
              <a:t>قابلیت های ویژه </a:t>
            </a:r>
            <a:endParaRPr lang="en-US" sz="3200" b="1" dirty="0">
              <a:latin typeface="Behdad" panose="02000503000000000000" pitchFamily="2" charset="-78"/>
              <a:cs typeface="Behdad" panose="02000503000000000000" pitchFamily="2" charset="-78"/>
            </a:endParaRPr>
          </a:p>
        </p:txBody>
      </p:sp>
      <p:sp>
        <p:nvSpPr>
          <p:cNvPr id="8" name="TextBox 7"/>
          <p:cNvSpPr txBox="1"/>
          <p:nvPr/>
        </p:nvSpPr>
        <p:spPr>
          <a:xfrm>
            <a:off x="836612" y="1792069"/>
            <a:ext cx="10515600" cy="1569660"/>
          </a:xfrm>
          <a:prstGeom prst="rect">
            <a:avLst/>
          </a:prstGeom>
          <a:noFill/>
        </p:spPr>
        <p:txBody>
          <a:bodyPr wrap="square" rtlCol="0">
            <a:spAutoFit/>
          </a:bodyPr>
          <a:lstStyle/>
          <a:p>
            <a:pPr algn="r" rtl="1">
              <a:lnSpc>
                <a:spcPct val="200000"/>
              </a:lnSpc>
            </a:pPr>
            <a:r>
              <a:rPr lang="fa-IR" sz="1600" dirty="0" smtClean="0">
                <a:latin typeface="Behdad" panose="02000503000000000000" pitchFamily="2" charset="-78"/>
                <a:cs typeface="Behdad" panose="02000503000000000000" pitchFamily="2" charset="-78"/>
              </a:rPr>
              <a:t>با استفاده از</a:t>
            </a:r>
            <a:r>
              <a:rPr lang="en-US" sz="1600" dirty="0" smtClean="0">
                <a:latin typeface="Behdad" panose="02000503000000000000" pitchFamily="2" charset="-78"/>
                <a:cs typeface="Behdad" panose="02000503000000000000" pitchFamily="2" charset="-78"/>
              </a:rPr>
              <a:t>  </a:t>
            </a:r>
            <a:r>
              <a:rPr lang="fa-IR" sz="1600" dirty="0" smtClean="0">
                <a:latin typeface="Behdad" panose="02000503000000000000" pitchFamily="2" charset="-78"/>
                <a:cs typeface="Behdad" panose="02000503000000000000" pitchFamily="2" charset="-78"/>
              </a:rPr>
              <a:t> </a:t>
            </a:r>
            <a:r>
              <a:rPr lang="en-US" sz="1600" dirty="0" smtClean="0">
                <a:latin typeface="Behdad" panose="02000503000000000000" pitchFamily="2" charset="-78"/>
                <a:cs typeface="Behdad" panose="02000503000000000000" pitchFamily="2" charset="-78"/>
              </a:rPr>
              <a:t> </a:t>
            </a:r>
            <a:r>
              <a:rPr lang="en-US" sz="1600" dirty="0" smtClean="0">
                <a:latin typeface="Adobe Fangsong Std R" panose="02020400000000000000" pitchFamily="18" charset="-128"/>
                <a:ea typeface="Adobe Fangsong Std R" panose="02020400000000000000" pitchFamily="18" charset="-128"/>
                <a:cs typeface="Behdad" panose="02000503000000000000" pitchFamily="2" charset="-78"/>
              </a:rPr>
              <a:t>QR Code </a:t>
            </a:r>
            <a:r>
              <a:rPr lang="fa-IR" sz="1600" dirty="0">
                <a:latin typeface="Adobe Fangsong Std R" panose="02020400000000000000" pitchFamily="18" charset="-128"/>
                <a:ea typeface="Adobe Fangsong Std R" panose="02020400000000000000" pitchFamily="18" charset="-128"/>
                <a:cs typeface="Behdad" panose="02000503000000000000" pitchFamily="2" charset="-78"/>
              </a:rPr>
              <a:t> </a:t>
            </a:r>
            <a:r>
              <a:rPr lang="fa-IR" sz="1600" dirty="0" smtClean="0">
                <a:latin typeface="Adobe Fangsong Std R" panose="02020400000000000000" pitchFamily="18" charset="-128"/>
                <a:ea typeface="Adobe Fangsong Std R" panose="02020400000000000000" pitchFamily="18" charset="-128"/>
                <a:cs typeface="Behdad" panose="02000503000000000000" pitchFamily="2" charset="-78"/>
              </a:rPr>
              <a:t> </a:t>
            </a:r>
            <a:r>
              <a:rPr lang="fa-IR" sz="1600" dirty="0" smtClean="0">
                <a:latin typeface="Behdad" panose="02000503000000000000" pitchFamily="2" charset="-78"/>
                <a:cs typeface="Behdad" panose="02000503000000000000" pitchFamily="2" charset="-78"/>
              </a:rPr>
              <a:t>که توسط </a:t>
            </a:r>
            <a:r>
              <a:rPr lang="en-US" sz="1600" dirty="0" err="1" smtClean="0">
                <a:latin typeface="Adobe Fangsong Std R" panose="02020400000000000000" pitchFamily="18" charset="-128"/>
                <a:ea typeface="Adobe Fangsong Std R" panose="02020400000000000000" pitchFamily="18" charset="-128"/>
                <a:cs typeface="Behdad" panose="02000503000000000000" pitchFamily="2" charset="-78"/>
              </a:rPr>
              <a:t>Api</a:t>
            </a:r>
            <a:r>
              <a:rPr lang="en-US" sz="1600" dirty="0" smtClean="0">
                <a:latin typeface="Behdad" panose="02000503000000000000" pitchFamily="2" charset="-78"/>
                <a:cs typeface="Behdad" panose="02000503000000000000" pitchFamily="2" charset="-78"/>
              </a:rPr>
              <a:t> </a:t>
            </a:r>
            <a:r>
              <a:rPr lang="fa-IR" sz="1600" dirty="0" smtClean="0">
                <a:latin typeface="Behdad" panose="02000503000000000000" pitchFamily="2" charset="-78"/>
                <a:cs typeface="Behdad" panose="02000503000000000000" pitchFamily="2" charset="-78"/>
              </a:rPr>
              <a:t>   تولید شده تیم  ،  ساخته  می شود و طبق فرآیندی خروجی چاپ شده آن را بر روی محصولات می چسباند  ،  به فروشنده و خریدار اجازه آن را میدهد که با اسکن محصول توسط اپلیکیشن موبایل  (با  پردازش تصویر ) با احراز هویت  ، کد را تایید  یا  رد کند  .</a:t>
            </a:r>
            <a:endParaRPr lang="en-US" sz="1600" dirty="0">
              <a:latin typeface="Behdad" panose="02000503000000000000" pitchFamily="2" charset="-78"/>
              <a:cs typeface="Behdad" panose="02000503000000000000" pitchFamily="2" charset="-78"/>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2" y="3200400"/>
            <a:ext cx="2590800" cy="2590800"/>
          </a:xfrm>
          <a:prstGeom prst="rect">
            <a:avLst/>
          </a:prstGeom>
        </p:spPr>
      </p:pic>
      <p:pic>
        <p:nvPicPr>
          <p:cNvPr id="10" name="Picture 9"/>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7770812" y="3657600"/>
            <a:ext cx="1470978" cy="2616364"/>
          </a:xfrm>
          <a:prstGeom prst="rect">
            <a:avLst/>
          </a:prstGeom>
        </p:spPr>
      </p:pic>
      <p:grpSp>
        <p:nvGrpSpPr>
          <p:cNvPr id="12" name="Group 11"/>
          <p:cNvGrpSpPr/>
          <p:nvPr/>
        </p:nvGrpSpPr>
        <p:grpSpPr>
          <a:xfrm>
            <a:off x="308258" y="227525"/>
            <a:ext cx="1361508" cy="1330443"/>
            <a:chOff x="2657475" y="1044575"/>
            <a:chExt cx="4900613" cy="4900613"/>
          </a:xfrm>
          <a:solidFill>
            <a:sysClr val="window" lastClr="FFFFFF"/>
          </a:solidFill>
        </p:grpSpPr>
        <p:sp>
          <p:nvSpPr>
            <p:cNvPr id="13" name="Freeform 12"/>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4" name="Freeform 13"/>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58966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5919" y="2014686"/>
            <a:ext cx="9751060" cy="2147926"/>
          </a:xfrm>
        </p:spPr>
        <p:txBody>
          <a:bodyPr/>
          <a:lstStyle/>
          <a:p>
            <a:r>
              <a:rPr lang="en-US" dirty="0" err="1" smtClean="0"/>
              <a:t>WireFrame</a:t>
            </a:r>
            <a:endParaRPr lang="en-US" dirty="0"/>
          </a:p>
        </p:txBody>
      </p:sp>
      <p:sp>
        <p:nvSpPr>
          <p:cNvPr id="3" name="Subtitle 2"/>
          <p:cNvSpPr>
            <a:spLocks noGrp="1"/>
          </p:cNvSpPr>
          <p:nvPr>
            <p:ph type="subTitle" idx="1"/>
          </p:nvPr>
        </p:nvSpPr>
        <p:spPr/>
        <p:txBody>
          <a:bodyPr/>
          <a:lstStyle/>
          <a:p>
            <a:r>
              <a:rPr lang="en-US" dirty="0" smtClean="0"/>
              <a:t>ACB Project</a:t>
            </a:r>
            <a:endParaRPr lang="en-US" dirty="0"/>
          </a:p>
        </p:txBody>
      </p:sp>
      <p:grpSp>
        <p:nvGrpSpPr>
          <p:cNvPr id="4" name="Group 3"/>
          <p:cNvGrpSpPr/>
          <p:nvPr/>
        </p:nvGrpSpPr>
        <p:grpSpPr>
          <a:xfrm>
            <a:off x="1086269" y="2302286"/>
            <a:ext cx="1361508" cy="1330443"/>
            <a:chOff x="2657475" y="1044575"/>
            <a:chExt cx="4900613" cy="4900613"/>
          </a:xfrm>
          <a:solidFill>
            <a:sysClr val="window" lastClr="FFFFFF"/>
          </a:solidFill>
        </p:grpSpPr>
        <p:sp>
          <p:nvSpPr>
            <p:cNvPr id="5" name="Freeform 4"/>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6" name="Freeform 5"/>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8883" y="2412222"/>
            <a:ext cx="1096280" cy="1096280"/>
          </a:xfrm>
          <a:prstGeom prst="rect">
            <a:avLst/>
          </a:prstGeom>
        </p:spPr>
      </p:pic>
      <p:grpSp>
        <p:nvGrpSpPr>
          <p:cNvPr id="8" name="Group 7"/>
          <p:cNvGrpSpPr/>
          <p:nvPr/>
        </p:nvGrpSpPr>
        <p:grpSpPr>
          <a:xfrm>
            <a:off x="9924198" y="2320216"/>
            <a:ext cx="1361508" cy="1330443"/>
            <a:chOff x="2657475" y="1044575"/>
            <a:chExt cx="4900613" cy="4900613"/>
          </a:xfrm>
          <a:solidFill>
            <a:sysClr val="window" lastClr="FFFFFF"/>
          </a:solidFill>
        </p:grpSpPr>
        <p:sp>
          <p:nvSpPr>
            <p:cNvPr id="9" name="Freeform 8"/>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0" name="Freeform 9"/>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6812" y="2430152"/>
            <a:ext cx="1096280" cy="1096280"/>
          </a:xfrm>
          <a:prstGeom prst="rect">
            <a:avLst/>
          </a:prstGeom>
        </p:spPr>
      </p:pic>
    </p:spTree>
    <p:extLst>
      <p:ext uri="{BB962C8B-B14F-4D97-AF65-F5344CB8AC3E}">
        <p14:creationId xmlns:p14="http://schemas.microsoft.com/office/powerpoint/2010/main" val="340218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4161" y="560252"/>
            <a:ext cx="10360501" cy="1219200"/>
          </a:xfrm>
        </p:spPr>
        <p:txBody>
          <a:bodyPr>
            <a:normAutofit/>
          </a:bodyPr>
          <a:lstStyle/>
          <a:p>
            <a:pPr algn="ctr"/>
            <a:r>
              <a:rPr lang="fa-IR" sz="6600" dirty="0">
                <a:latin typeface="Behdad" panose="02000503000000000000" pitchFamily="2" charset="-78"/>
                <a:cs typeface="Behdad" panose="02000503000000000000" pitchFamily="2" charset="-78"/>
              </a:rPr>
              <a:t>توصیف </a:t>
            </a:r>
            <a:r>
              <a:rPr lang="fa-IR" sz="6600" dirty="0" smtClean="0">
                <a:latin typeface="Behdad" panose="02000503000000000000" pitchFamily="2" charset="-78"/>
                <a:cs typeface="Behdad" panose="02000503000000000000" pitchFamily="2" charset="-78"/>
              </a:rPr>
              <a:t>ایده</a:t>
            </a:r>
            <a:endParaRPr lang="en-US" sz="6600" dirty="0">
              <a:latin typeface="Behdad" panose="02000503000000000000" pitchFamily="2" charset="-78"/>
              <a:cs typeface="Behdad" panose="02000503000000000000" pitchFamily="2" charset="-78"/>
            </a:endParaRPr>
          </a:p>
        </p:txBody>
      </p:sp>
      <p:sp>
        <p:nvSpPr>
          <p:cNvPr id="14" name="Content Placeholder 13"/>
          <p:cNvSpPr>
            <a:spLocks noGrp="1"/>
          </p:cNvSpPr>
          <p:nvPr>
            <p:ph idx="1"/>
          </p:nvPr>
        </p:nvSpPr>
        <p:spPr>
          <a:xfrm>
            <a:off x="914161" y="2667000"/>
            <a:ext cx="10360501" cy="3124201"/>
          </a:xfrm>
        </p:spPr>
        <p:txBody>
          <a:bodyPr>
            <a:noAutofit/>
          </a:bodyPr>
          <a:lstStyle/>
          <a:p>
            <a:pPr marL="0" indent="0" algn="r" rtl="1">
              <a:lnSpc>
                <a:spcPct val="150000"/>
              </a:lnSpc>
              <a:buNone/>
            </a:pPr>
            <a:r>
              <a:rPr lang="fa-IR" sz="1600" dirty="0">
                <a:latin typeface="Behdad" panose="02000503000000000000" pitchFamily="2" charset="-78"/>
                <a:cs typeface="Behdad" panose="02000503000000000000" pitchFamily="2" charset="-78"/>
              </a:rPr>
              <a:t>این سامانه با تولید  بارکدهایی که قابلیت پرینت بر روی محصولات فیزیکی دارند به صاحبان فروشگاه ها اجازه میدهد تا از اطلاعات بدست آمده از رهگیری محصول در فرآیند تولید ، توزیع و فروش ، خرید های انبار خود را هدفمند انجام داده و سود آوری خود ر ا افزایش دهند . همچنین این نرم افزار قابلیت اطلاع رسانی و تبلیغ محصولات را با سهولت بیشتر دارا خواهد بود . </a:t>
            </a:r>
          </a:p>
          <a:p>
            <a:pPr marL="0" indent="0" algn="r" rtl="1">
              <a:lnSpc>
                <a:spcPct val="150000"/>
              </a:lnSpc>
              <a:buNone/>
            </a:pPr>
            <a:endParaRPr lang="fa-IR" sz="1600" dirty="0">
              <a:latin typeface="Behdad" panose="02000503000000000000" pitchFamily="2" charset="-78"/>
              <a:cs typeface="Behdad" panose="02000503000000000000" pitchFamily="2" charset="-78"/>
            </a:endParaRPr>
          </a:p>
          <a:p>
            <a:pPr marL="0" indent="0" algn="r" rtl="1">
              <a:lnSpc>
                <a:spcPct val="150000"/>
              </a:lnSpc>
              <a:buNone/>
            </a:pPr>
            <a:r>
              <a:rPr lang="fa-IR" sz="1600" dirty="0">
                <a:latin typeface="Behdad" panose="02000503000000000000" pitchFamily="2" charset="-78"/>
                <a:cs typeface="Behdad" panose="02000503000000000000" pitchFamily="2" charset="-78"/>
              </a:rPr>
              <a:t>بدیهی است کاربر میتواند در ازای استفاده از این سامانه محصولی مطمئن با تخفیف دریافت کند . </a:t>
            </a:r>
            <a:endParaRPr lang="en-US" sz="1600" dirty="0">
              <a:latin typeface="Behdad" panose="02000503000000000000" pitchFamily="2" charset="-78"/>
              <a:cs typeface="Behdad" panose="02000503000000000000" pitchFamily="2" charset="-78"/>
            </a:endParaRPr>
          </a:p>
        </p:txBody>
      </p:sp>
      <p:sp>
        <p:nvSpPr>
          <p:cNvPr id="2" name="Rectangle 1"/>
          <p:cNvSpPr/>
          <p:nvPr/>
        </p:nvSpPr>
        <p:spPr>
          <a:xfrm>
            <a:off x="911462" y="4495800"/>
            <a:ext cx="10363200" cy="1538883"/>
          </a:xfrm>
          <a:prstGeom prst="rect">
            <a:avLst/>
          </a:prstGeom>
        </p:spPr>
        <p:txBody>
          <a:bodyPr wrap="square">
            <a:spAutoFit/>
          </a:bodyPr>
          <a:lstStyle/>
          <a:p>
            <a:pPr algn="r" rtl="1">
              <a:lnSpc>
                <a:spcPct val="150000"/>
              </a:lnSpc>
            </a:pPr>
            <a:endParaRPr lang="fa-IR" sz="1600" dirty="0">
              <a:latin typeface="Behdad" panose="02000503000000000000" pitchFamily="2" charset="-78"/>
              <a:cs typeface="Behdad" panose="02000503000000000000" pitchFamily="2" charset="-78"/>
            </a:endParaRPr>
          </a:p>
          <a:p>
            <a:pPr algn="r" rtl="1">
              <a:lnSpc>
                <a:spcPct val="150000"/>
              </a:lnSpc>
            </a:pPr>
            <a:endParaRPr lang="fa-IR" sz="1600" dirty="0">
              <a:latin typeface="Behdad" panose="02000503000000000000" pitchFamily="2" charset="-78"/>
              <a:cs typeface="Behdad" panose="02000503000000000000" pitchFamily="2" charset="-78"/>
            </a:endParaRPr>
          </a:p>
          <a:p>
            <a:pPr algn="r" rtl="1">
              <a:lnSpc>
                <a:spcPct val="150000"/>
              </a:lnSpc>
            </a:pPr>
            <a:r>
              <a:rPr lang="fa-IR" sz="1600" dirty="0">
                <a:latin typeface="Behdad" panose="02000503000000000000" pitchFamily="2" charset="-78"/>
                <a:cs typeface="Behdad" panose="02000503000000000000" pitchFamily="2" charset="-78"/>
              </a:rPr>
              <a:t>داده هایی که کاربر به سامانه بر میگرداند میتواند پس از پالایش با استفاده از هوش تجاری ، بازار  فرویش محصولات را بهینه سازی کند و این فرآیند در نهایت پس از افزایش میزان داده ها ، مرجعی برای خرید و توزیع هوشمندانه تر هر فروشگاه باشد .</a:t>
            </a:r>
          </a:p>
        </p:txBody>
      </p:sp>
      <p:grpSp>
        <p:nvGrpSpPr>
          <p:cNvPr id="5" name="Group 4"/>
          <p:cNvGrpSpPr/>
          <p:nvPr/>
        </p:nvGrpSpPr>
        <p:grpSpPr>
          <a:xfrm>
            <a:off x="308258" y="227525"/>
            <a:ext cx="1361508" cy="1330443"/>
            <a:chOff x="2657475" y="1044575"/>
            <a:chExt cx="4900613" cy="4900613"/>
          </a:xfrm>
          <a:solidFill>
            <a:sysClr val="window" lastClr="FFFFFF"/>
          </a:solidFill>
        </p:grpSpPr>
        <p:sp>
          <p:nvSpPr>
            <p:cNvPr id="6"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7"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wipe(down)">
                                      <p:cBhvr>
                                        <p:cTn id="14" dur="500"/>
                                        <p:tgtEl>
                                          <p:spTgt spid="1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Effect transition="in" filter="wipe(down)">
                                      <p:cBhvr>
                                        <p:cTn id="19" dur="500"/>
                                        <p:tgtEl>
                                          <p:spTgt spid="1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wipe(down)">
                                      <p:cBhvr>
                                        <p:cTn id="2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Start page</a:t>
            </a:r>
            <a:endParaRPr lang="en-US" dirty="0"/>
          </a:p>
        </p:txBody>
      </p:sp>
      <p:sp>
        <p:nvSpPr>
          <p:cNvPr id="4" name="Text Placeholder 3"/>
          <p:cNvSpPr>
            <a:spLocks noGrp="1"/>
          </p:cNvSpPr>
          <p:nvPr>
            <p:ph type="body" sz="half" idx="2"/>
          </p:nvPr>
        </p:nvSpPr>
        <p:spPr/>
        <p:txBody>
          <a:bodyPr>
            <a:normAutofit/>
          </a:bodyPr>
          <a:lstStyle/>
          <a:p>
            <a:pPr algn="r" rtl="1">
              <a:lnSpc>
                <a:spcPct val="200000"/>
              </a:lnSpc>
            </a:pPr>
            <a:r>
              <a:rPr lang="fa-IR" sz="1600" dirty="0" smtClean="0">
                <a:latin typeface="Behdad" panose="02000503000000000000" pitchFamily="2" charset="-78"/>
                <a:cs typeface="Behdad" panose="02000503000000000000" pitchFamily="2" charset="-78"/>
              </a:rPr>
              <a:t>این صفحه حاوی انیمیشن لودی میباشد که</a:t>
            </a:r>
            <a:r>
              <a:rPr lang="en-US" sz="1600" dirty="0" smtClean="0">
                <a:latin typeface="Behdad" panose="02000503000000000000" pitchFamily="2" charset="-78"/>
                <a:cs typeface="Behdad" panose="02000503000000000000" pitchFamily="2" charset="-78"/>
              </a:rPr>
              <a:t> </a:t>
            </a:r>
            <a:r>
              <a:rPr lang="fa-IR" sz="1600" dirty="0" smtClean="0">
                <a:latin typeface="Behdad" panose="02000503000000000000" pitchFamily="2" charset="-78"/>
                <a:cs typeface="Behdad" panose="02000503000000000000" pitchFamily="2" charset="-78"/>
              </a:rPr>
              <a:t>پس از کلیک بر روی آیکون برنامه و درآغاز برنامه اجرا میشود . </a:t>
            </a:r>
          </a:p>
          <a:p>
            <a:pPr algn="r" rtl="1">
              <a:lnSpc>
                <a:spcPct val="200000"/>
              </a:lnSpc>
            </a:pPr>
            <a:r>
              <a:rPr lang="fa-IR" sz="1600" dirty="0" smtClean="0">
                <a:latin typeface="Behdad" panose="02000503000000000000" pitchFamily="2" charset="-78"/>
                <a:cs typeface="Behdad" panose="02000503000000000000" pitchFamily="2" charset="-78"/>
              </a:rPr>
              <a:t>این انیمیشن شکل گرفته از لوگو است که با نرم افزار انیمیت  ادوب ساخته شده . </a:t>
            </a:r>
            <a:endParaRPr lang="en-US" sz="1600" dirty="0">
              <a:latin typeface="Behdad" panose="02000503000000000000" pitchFamily="2" charset="-78"/>
              <a:cs typeface="Behdad" panose="02000503000000000000" pitchFamily="2" charset="-78"/>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12" y="1018053"/>
            <a:ext cx="4121856" cy="535734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12" name="Group 11"/>
          <p:cNvGrpSpPr/>
          <p:nvPr/>
        </p:nvGrpSpPr>
        <p:grpSpPr>
          <a:xfrm>
            <a:off x="313231" y="227525"/>
            <a:ext cx="1361508" cy="1330443"/>
            <a:chOff x="2657475" y="1044575"/>
            <a:chExt cx="4900613" cy="4900613"/>
          </a:xfrm>
          <a:solidFill>
            <a:sysClr val="window" lastClr="FFFFFF"/>
          </a:solidFill>
        </p:grpSpPr>
        <p:sp>
          <p:nvSpPr>
            <p:cNvPr id="13" name="Freeform 12"/>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4" name="Freeform 13"/>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845" y="337461"/>
            <a:ext cx="1096280" cy="1096280"/>
          </a:xfrm>
          <a:prstGeom prst="rect">
            <a:avLst/>
          </a:prstGeom>
        </p:spPr>
      </p:pic>
    </p:spTree>
    <p:extLst>
      <p:ext uri="{BB962C8B-B14F-4D97-AF65-F5344CB8AC3E}">
        <p14:creationId xmlns:p14="http://schemas.microsoft.com/office/powerpoint/2010/main" val="142519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9412" y="228600"/>
            <a:ext cx="3386138" cy="6019800"/>
          </a:xfrm>
          <a:prstGeom prst="roundRect">
            <a:avLst>
              <a:gd name="adj" fmla="val 8594"/>
            </a:avLst>
          </a:prstGeom>
          <a:solidFill>
            <a:srgbClr val="FFFFFF">
              <a:shade val="85000"/>
            </a:srgbClr>
          </a:solidFill>
          <a:ln>
            <a:solidFill>
              <a:schemeClr val="bg2">
                <a:lumMod val="75000"/>
              </a:schemeClr>
            </a:solidFill>
          </a:ln>
          <a:effectLst>
            <a:reflection blurRad="12700" stA="38000" endPos="28000" dist="5000" dir="5400000" sy="-100000" algn="bl" rotWithShape="0"/>
          </a:effec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9012" y="990600"/>
            <a:ext cx="1028700" cy="1828800"/>
          </a:xfrm>
          <a:prstGeom prst="roundRect">
            <a:avLst>
              <a:gd name="adj" fmla="val 8594"/>
            </a:avLst>
          </a:prstGeom>
          <a:solidFill>
            <a:srgbClr val="FFFFFF">
              <a:shade val="85000"/>
            </a:srgbClr>
          </a:solidFill>
          <a:ln>
            <a:solidFill>
              <a:schemeClr val="bg1">
                <a:lumMod val="85000"/>
                <a:lumOff val="15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229606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Login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695" y="1035932"/>
            <a:ext cx="4114800" cy="534817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6" name="Group 5"/>
          <p:cNvGrpSpPr/>
          <p:nvPr/>
        </p:nvGrpSpPr>
        <p:grpSpPr>
          <a:xfrm>
            <a:off x="308258" y="227525"/>
            <a:ext cx="1361508" cy="1330443"/>
            <a:chOff x="2657475" y="1044575"/>
            <a:chExt cx="4900613" cy="4900613"/>
          </a:xfrm>
          <a:solidFill>
            <a:sysClr val="window" lastClr="FFFFFF"/>
          </a:solidFill>
        </p:grpSpPr>
        <p:sp>
          <p:nvSpPr>
            <p:cNvPr id="7" name="Freeform 6"/>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8" name="Freeform 7"/>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
        <p:nvSpPr>
          <p:cNvPr id="13" name="Text Placeholder 3"/>
          <p:cNvSpPr>
            <a:spLocks noGrp="1"/>
          </p:cNvSpPr>
          <p:nvPr>
            <p:ph type="body" sz="half" idx="2"/>
          </p:nvPr>
        </p:nvSpPr>
        <p:spPr>
          <a:xfrm>
            <a:off x="7821163" y="2108200"/>
            <a:ext cx="3961368" cy="4267200"/>
          </a:xfrm>
        </p:spPr>
        <p:txBody>
          <a:bodyPr>
            <a:normAutofit/>
          </a:bodyPr>
          <a:lstStyle/>
          <a:p>
            <a:pPr algn="r" rtl="1">
              <a:lnSpc>
                <a:spcPct val="200000"/>
              </a:lnSpc>
            </a:pPr>
            <a:r>
              <a:rPr lang="fa-IR" sz="1600" dirty="0" smtClean="0">
                <a:latin typeface="Behdad" panose="02000503000000000000" pitchFamily="2" charset="-78"/>
                <a:cs typeface="Behdad" panose="02000503000000000000" pitchFamily="2" charset="-78"/>
              </a:rPr>
              <a:t>صفحه لاگین حاوی فیلدی در صفحه ورود میباشد که جهت وارد کردن شماره کاربر میباشد . </a:t>
            </a:r>
            <a:endParaRPr lang="en-US" sz="1600" dirty="0">
              <a:latin typeface="Behdad" panose="02000503000000000000" pitchFamily="2" charset="-78"/>
              <a:cs typeface="Behdad" panose="02000503000000000000" pitchFamily="2" charset="-78"/>
            </a:endParaRPr>
          </a:p>
        </p:txBody>
      </p:sp>
    </p:spTree>
    <p:extLst>
      <p:ext uri="{BB962C8B-B14F-4D97-AF65-F5344CB8AC3E}">
        <p14:creationId xmlns:p14="http://schemas.microsoft.com/office/powerpoint/2010/main" val="84717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953" y="990600"/>
            <a:ext cx="4108541" cy="540758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82761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982617"/>
            <a:ext cx="4189606" cy="54102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9" name="Group 8"/>
          <p:cNvGrpSpPr/>
          <p:nvPr/>
        </p:nvGrpSpPr>
        <p:grpSpPr>
          <a:xfrm>
            <a:off x="308258" y="227525"/>
            <a:ext cx="1361508" cy="1330443"/>
            <a:chOff x="2657475" y="1044575"/>
            <a:chExt cx="4900613" cy="4900613"/>
          </a:xfrm>
          <a:solidFill>
            <a:sysClr val="window" lastClr="FFFFFF"/>
          </a:solidFill>
        </p:grpSpPr>
        <p:sp>
          <p:nvSpPr>
            <p:cNvPr id="10" name="Freeform 9"/>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1" name="Freeform 10"/>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88037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990600"/>
            <a:ext cx="4121856" cy="52578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384366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990600"/>
            <a:ext cx="4038600" cy="557197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16" name="Group 15"/>
          <p:cNvGrpSpPr/>
          <p:nvPr/>
        </p:nvGrpSpPr>
        <p:grpSpPr>
          <a:xfrm>
            <a:off x="308258" y="227525"/>
            <a:ext cx="1361508" cy="1330443"/>
            <a:chOff x="2657475" y="1044575"/>
            <a:chExt cx="4900613" cy="4900613"/>
          </a:xfrm>
          <a:solidFill>
            <a:sysClr val="window" lastClr="FFFFFF"/>
          </a:solidFill>
        </p:grpSpPr>
        <p:sp>
          <p:nvSpPr>
            <p:cNvPr id="17" name="Freeform 16"/>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8" name="Freeform 17"/>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3492623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755" y="1117600"/>
            <a:ext cx="4022534" cy="5257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pSp>
        <p:nvGrpSpPr>
          <p:cNvPr id="11" name="Group 10"/>
          <p:cNvGrpSpPr/>
          <p:nvPr/>
        </p:nvGrpSpPr>
        <p:grpSpPr>
          <a:xfrm>
            <a:off x="308258" y="227525"/>
            <a:ext cx="1361508" cy="1330443"/>
            <a:chOff x="2657475" y="1044575"/>
            <a:chExt cx="4900613" cy="4900613"/>
          </a:xfrm>
          <a:solidFill>
            <a:sysClr val="window" lastClr="FFFFFF"/>
          </a:solidFill>
        </p:grpSpPr>
        <p:sp>
          <p:nvSpPr>
            <p:cNvPr id="12" name="Freeform 11"/>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3" name="Freeform 12"/>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537447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1066800"/>
            <a:ext cx="4155878" cy="540047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11" name="Group 10"/>
          <p:cNvGrpSpPr/>
          <p:nvPr/>
        </p:nvGrpSpPr>
        <p:grpSpPr>
          <a:xfrm>
            <a:off x="308258" y="227525"/>
            <a:ext cx="1361508" cy="1330443"/>
            <a:chOff x="2657475" y="1044575"/>
            <a:chExt cx="4900613" cy="4900613"/>
          </a:xfrm>
          <a:solidFill>
            <a:sysClr val="window" lastClr="FFFFFF"/>
          </a:solidFill>
        </p:grpSpPr>
        <p:sp>
          <p:nvSpPr>
            <p:cNvPr id="12" name="Freeform 11"/>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3" name="Freeform 12"/>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28550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12" y="1066800"/>
            <a:ext cx="3733800" cy="499160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16" name="Group 15"/>
          <p:cNvGrpSpPr/>
          <p:nvPr/>
        </p:nvGrpSpPr>
        <p:grpSpPr>
          <a:xfrm>
            <a:off x="308258" y="227525"/>
            <a:ext cx="1361508" cy="1330443"/>
            <a:chOff x="2657475" y="1044575"/>
            <a:chExt cx="4900613" cy="4900613"/>
          </a:xfrm>
          <a:solidFill>
            <a:sysClr val="window" lastClr="FFFFFF"/>
          </a:solidFill>
        </p:grpSpPr>
        <p:sp>
          <p:nvSpPr>
            <p:cNvPr id="17" name="Freeform 16"/>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8" name="Freeform 17"/>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10204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058722" y="914400"/>
            <a:ext cx="5578771" cy="685124"/>
          </a:xfrm>
          <a:prstGeom prst="rect">
            <a:avLst/>
          </a:prstGeom>
        </p:spPr>
        <p:txBody>
          <a:bodyPr wrap="none">
            <a:spAutoFit/>
          </a:bodyPr>
          <a:lstStyle/>
          <a:p>
            <a:pPr algn="r" rtl="1">
              <a:lnSpc>
                <a:spcPct val="107000"/>
              </a:lnSpc>
              <a:spcAft>
                <a:spcPts val="800"/>
              </a:spcAft>
            </a:pPr>
            <a:r>
              <a:rPr lang="fa-IR" sz="3600" b="1" dirty="0" smtClean="0">
                <a:latin typeface="Behdad" panose="02000503000000000000" pitchFamily="2" charset="-78"/>
                <a:ea typeface="Calibri" panose="020F0502020204030204" pitchFamily="34" charset="0"/>
                <a:cs typeface="Behdad" panose="02000503000000000000" pitchFamily="2" charset="-78"/>
              </a:rPr>
              <a:t>ویژگی های عملکردی اصلی اپ</a:t>
            </a:r>
            <a:endParaRPr lang="en-US" sz="1400" b="1" dirty="0">
              <a:effectLst/>
              <a:latin typeface="Behdad" panose="02000503000000000000" pitchFamily="2" charset="-78"/>
              <a:ea typeface="Calibri" panose="020F0502020204030204" pitchFamily="34" charset="0"/>
              <a:cs typeface="Behdad" panose="02000503000000000000" pitchFamily="2" charset="-78"/>
            </a:endParaRPr>
          </a:p>
        </p:txBody>
      </p:sp>
      <p:sp>
        <p:nvSpPr>
          <p:cNvPr id="20" name="Rectangle 19"/>
          <p:cNvSpPr/>
          <p:nvPr/>
        </p:nvSpPr>
        <p:spPr>
          <a:xfrm>
            <a:off x="3960812" y="1981200"/>
            <a:ext cx="6550025" cy="4345420"/>
          </a:xfrm>
          <a:prstGeom prst="rect">
            <a:avLst/>
          </a:prstGeom>
        </p:spPr>
        <p:txBody>
          <a:bodyPr wrap="square">
            <a:spAutoFit/>
          </a:bodyPr>
          <a:lstStyle/>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بهینه سازی تجربه </a:t>
            </a:r>
            <a:r>
              <a:rPr lang="fa-IR" sz="1400" dirty="0" smtClean="0">
                <a:latin typeface="Behdad" panose="02000503000000000000" pitchFamily="2" charset="-78"/>
                <a:ea typeface="Calibri" panose="020F0502020204030204" pitchFamily="34" charset="0"/>
                <a:cs typeface="Behdad" panose="02000503000000000000" pitchFamily="2" charset="-78"/>
              </a:rPr>
              <a:t>کاربر  </a:t>
            </a:r>
            <a:r>
              <a:rPr lang="en-US" sz="1400" dirty="0" smtClean="0">
                <a:latin typeface="Behdad" panose="02000503000000000000" pitchFamily="2" charset="-78"/>
                <a:ea typeface="Calibri" panose="020F0502020204030204" pitchFamily="34" charset="0"/>
                <a:cs typeface="Behdad" panose="02000503000000000000" pitchFamily="2" charset="-78"/>
              </a:rPr>
              <a:t>    </a:t>
            </a:r>
            <a:r>
              <a:rPr lang="en-US" sz="1400" dirty="0" smtClean="0">
                <a:latin typeface="Kozuka Mincho Pro B" panose="02020800000000000000" pitchFamily="18" charset="-128"/>
                <a:ea typeface="Kozuka Mincho Pro B" panose="02020800000000000000" pitchFamily="18" charset="-128"/>
                <a:cs typeface="Behdad" panose="02000503000000000000" pitchFamily="2" charset="-78"/>
              </a:rPr>
              <a:t>(UX</a:t>
            </a:r>
            <a:r>
              <a:rPr lang="en-US" sz="1400" dirty="0" smtClean="0">
                <a:latin typeface="Behdad" panose="02000503000000000000" pitchFamily="2" charset="-78"/>
                <a:ea typeface="Calibri" panose="020F0502020204030204" pitchFamily="34" charset="0"/>
                <a:cs typeface="Behdad" panose="02000503000000000000" pitchFamily="2" charset="-78"/>
              </a:rPr>
              <a:t>)  </a:t>
            </a:r>
            <a:r>
              <a:rPr lang="fa-IR" sz="1400" dirty="0" smtClean="0">
                <a:latin typeface="Behdad" panose="02000503000000000000" pitchFamily="2" charset="-78"/>
                <a:ea typeface="Calibri" panose="020F0502020204030204" pitchFamily="34" charset="0"/>
                <a:cs typeface="Behdad" panose="02000503000000000000" pitchFamily="2" charset="-78"/>
              </a:rPr>
              <a:t>با </a:t>
            </a:r>
            <a:r>
              <a:rPr lang="fa-IR" sz="1400" dirty="0">
                <a:latin typeface="Behdad" panose="02000503000000000000" pitchFamily="2" charset="-78"/>
                <a:ea typeface="Calibri" panose="020F0502020204030204" pitchFamily="34" charset="0"/>
                <a:cs typeface="Behdad" panose="02000503000000000000" pitchFamily="2" charset="-78"/>
              </a:rPr>
              <a:t>پردازش تصویر بارکد خوان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تولید پنل مخصوص " بازاریاب " ،  " نمایندگان و کارمندان واحد فروش " ، پنل مخصوص " مشتری "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و " اپراتورهای سیستم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کیف پول الکترونیکی و پرداخت آنلاین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مکان یابی ، جستجوی پیشرفته ، نمایش نمودار و گزارش مخصوص صاحبان کسب و کارها و فروشندگان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پیش بینی و پیشنهاد در خصوص ورود ، خرید وزمان فروش هر محصول در زمان های خاص (</a:t>
            </a:r>
            <a:r>
              <a:rPr lang="en-US" sz="1400" dirty="0">
                <a:ea typeface="Calibri" panose="020F0502020204030204" pitchFamily="34" charset="0"/>
                <a:cs typeface="Behdad" panose="02000503000000000000" pitchFamily="2" charset="-78"/>
              </a:rPr>
              <a:t>Time Series</a:t>
            </a:r>
            <a:r>
              <a:rPr lang="en-US" sz="1400" dirty="0">
                <a:latin typeface="Behdad" panose="02000503000000000000" pitchFamily="2" charset="-78"/>
                <a:ea typeface="Calibri" panose="020F0502020204030204" pitchFamily="34" charset="0"/>
                <a:cs typeface="Behdad" panose="02000503000000000000" pitchFamily="2" charset="-78"/>
              </a:rPr>
              <a:t> </a:t>
            </a:r>
            <a:r>
              <a:rPr lang="fa-IR" sz="1400" dirty="0">
                <a:latin typeface="Behdad" panose="02000503000000000000" pitchFamily="2" charset="-78"/>
                <a:ea typeface="Calibri" panose="020F0502020204030204" pitchFamily="34" charset="0"/>
                <a:cs typeface="Behdad" panose="02000503000000000000" pitchFamily="2" charset="-78"/>
              </a:rPr>
              <a:t> ) و دیگر ابزار </a:t>
            </a:r>
            <a:r>
              <a:rPr lang="fa-IR" sz="1400" dirty="0" smtClean="0">
                <a:latin typeface="Behdad" panose="02000503000000000000" pitchFamily="2" charset="-78"/>
                <a:ea typeface="Calibri" panose="020F0502020204030204" pitchFamily="34" charset="0"/>
                <a:cs typeface="Behdad" panose="02000503000000000000" pitchFamily="2" charset="-78"/>
              </a:rPr>
              <a:t>های</a:t>
            </a:r>
            <a:r>
              <a:rPr lang="en-US" sz="1400" dirty="0" smtClean="0">
                <a:latin typeface="Behdad" panose="02000503000000000000" pitchFamily="2" charset="-78"/>
                <a:ea typeface="Calibri" panose="020F0502020204030204" pitchFamily="34" charset="0"/>
                <a:cs typeface="Behdad" panose="02000503000000000000" pitchFamily="2" charset="-78"/>
              </a:rPr>
              <a:t>    </a:t>
            </a:r>
            <a:r>
              <a:rPr lang="fa-IR" sz="1400" dirty="0" smtClean="0">
                <a:latin typeface="Behdad" panose="02000503000000000000" pitchFamily="2" charset="-78"/>
                <a:ea typeface="Calibri" panose="020F0502020204030204" pitchFamily="34" charset="0"/>
                <a:cs typeface="Behdad" panose="02000503000000000000" pitchFamily="2" charset="-78"/>
              </a:rPr>
              <a:t> </a:t>
            </a:r>
            <a:r>
              <a:rPr lang="en-US" sz="1400" dirty="0">
                <a:ea typeface="Calibri" panose="020F0502020204030204" pitchFamily="34" charset="0"/>
                <a:cs typeface="Behdad" panose="02000503000000000000" pitchFamily="2" charset="-78"/>
              </a:rPr>
              <a:t>AI </a:t>
            </a:r>
            <a:r>
              <a:rPr lang="fa-IR" sz="1400" dirty="0">
                <a:ea typeface="Calibri" panose="020F0502020204030204" pitchFamily="34" charset="0"/>
                <a:cs typeface="Behdad" panose="02000503000000000000" pitchFamily="2" charset="-78"/>
              </a:rPr>
              <a:t> ،  </a:t>
            </a:r>
            <a:r>
              <a:rPr lang="en-US" sz="1400" dirty="0">
                <a:ea typeface="Calibri" panose="020F0502020204030204" pitchFamily="34" charset="0"/>
                <a:cs typeface="Behdad" panose="02000503000000000000" pitchFamily="2" charset="-78"/>
              </a:rPr>
              <a:t>BI </a:t>
            </a:r>
            <a:r>
              <a:rPr lang="fa-IR" sz="1400" dirty="0">
                <a:ea typeface="Calibri" panose="020F0502020204030204" pitchFamily="34" charset="0"/>
                <a:cs typeface="Behdad" panose="02000503000000000000" pitchFamily="2" charset="-78"/>
              </a:rPr>
              <a:t> </a:t>
            </a:r>
            <a:r>
              <a:rPr lang="fa-IR" sz="1400" dirty="0">
                <a:latin typeface="Behdad" panose="02000503000000000000" pitchFamily="2" charset="-78"/>
                <a:ea typeface="Calibri" panose="020F0502020204030204" pitchFamily="34" charset="0"/>
                <a:cs typeface="Behdad" panose="02000503000000000000" pitchFamily="2" charset="-78"/>
              </a:rPr>
              <a:t> </a:t>
            </a:r>
            <a:r>
              <a:rPr lang="en-US" sz="1400" dirty="0" smtClean="0">
                <a:latin typeface="Behdad" panose="02000503000000000000" pitchFamily="2" charset="-78"/>
                <a:ea typeface="Calibri" panose="020F0502020204030204" pitchFamily="34" charset="0"/>
                <a:cs typeface="Behdad" panose="02000503000000000000" pitchFamily="2" charset="-78"/>
              </a:rPr>
              <a:t>    </a:t>
            </a:r>
            <a:r>
              <a:rPr lang="fa-IR" sz="1400" dirty="0" smtClean="0">
                <a:latin typeface="Behdad" panose="02000503000000000000" pitchFamily="2" charset="-78"/>
                <a:ea typeface="Calibri" panose="020F0502020204030204" pitchFamily="34" charset="0"/>
                <a:cs typeface="Behdad" panose="02000503000000000000" pitchFamily="2" charset="-78"/>
              </a:rPr>
              <a:t>مانند </a:t>
            </a:r>
            <a:r>
              <a:rPr lang="fa-IR" sz="1400" dirty="0">
                <a:latin typeface="Behdad" panose="02000503000000000000" pitchFamily="2" charset="-78"/>
                <a:ea typeface="Calibri" panose="020F0502020204030204" pitchFamily="34" charset="0"/>
                <a:cs typeface="Behdad" panose="02000503000000000000" pitchFamily="2" charset="-78"/>
              </a:rPr>
              <a:t>شبکه عصبی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 </a:t>
            </a:r>
            <a:endParaRPr lang="en-US" sz="1400" dirty="0">
              <a:effectLst/>
              <a:latin typeface="Behdad" panose="02000503000000000000" pitchFamily="2" charset="-78"/>
              <a:ea typeface="Calibri" panose="020F0502020204030204" pitchFamily="34" charset="0"/>
              <a:cs typeface="Behdad" panose="02000503000000000000" pitchFamily="2" charset="-78"/>
            </a:endParaRPr>
          </a:p>
        </p:txBody>
      </p:sp>
      <p:grpSp>
        <p:nvGrpSpPr>
          <p:cNvPr id="5" name="Group 4"/>
          <p:cNvGrpSpPr/>
          <p:nvPr/>
        </p:nvGrpSpPr>
        <p:grpSpPr>
          <a:xfrm>
            <a:off x="308258" y="227525"/>
            <a:ext cx="1361508" cy="1330443"/>
            <a:chOff x="2657475" y="1044575"/>
            <a:chExt cx="4900613" cy="4900613"/>
          </a:xfrm>
          <a:solidFill>
            <a:sysClr val="window" lastClr="FFFFFF"/>
          </a:solidFill>
        </p:grpSpPr>
        <p:sp>
          <p:nvSpPr>
            <p:cNvPr id="6"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7"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39695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12" y="990600"/>
            <a:ext cx="3992123" cy="52396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22" name="Group 21"/>
          <p:cNvGrpSpPr/>
          <p:nvPr/>
        </p:nvGrpSpPr>
        <p:grpSpPr>
          <a:xfrm>
            <a:off x="308258" y="227525"/>
            <a:ext cx="1361508" cy="1330443"/>
            <a:chOff x="2657475" y="1044575"/>
            <a:chExt cx="4900613" cy="4900613"/>
          </a:xfrm>
          <a:solidFill>
            <a:sysClr val="window" lastClr="FFFFFF"/>
          </a:solidFill>
        </p:grpSpPr>
        <p:sp>
          <p:nvSpPr>
            <p:cNvPr id="23" name="Freeform 22"/>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24" name="Freeform 23"/>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42340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12" y="990600"/>
            <a:ext cx="3992124" cy="52396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314588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55" y="990600"/>
            <a:ext cx="3995708" cy="51816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8" name="Group 7"/>
          <p:cNvGrpSpPr/>
          <p:nvPr/>
        </p:nvGrpSpPr>
        <p:grpSpPr>
          <a:xfrm>
            <a:off x="308258" y="227525"/>
            <a:ext cx="1361508" cy="1330443"/>
            <a:chOff x="2657475" y="1044575"/>
            <a:chExt cx="4900613" cy="4900613"/>
          </a:xfrm>
          <a:solidFill>
            <a:sysClr val="window" lastClr="FFFFFF"/>
          </a:solidFill>
        </p:grpSpPr>
        <p:sp>
          <p:nvSpPr>
            <p:cNvPr id="9" name="Freeform 8"/>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0" name="Freeform 9"/>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26783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2" y="990600"/>
            <a:ext cx="4074553" cy="51562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468439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395" y="990600"/>
            <a:ext cx="3947318" cy="509861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53168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394" y="885601"/>
            <a:ext cx="3870481" cy="522207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69303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032" y="914517"/>
            <a:ext cx="3919432" cy="52396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93640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381" y="892746"/>
            <a:ext cx="3964332" cy="505758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78142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256" y="907986"/>
            <a:ext cx="3914233" cy="50546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164465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280" y="990600"/>
            <a:ext cx="3930209" cy="50546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32606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
        <p:nvSpPr>
          <p:cNvPr id="2" name="Rectangle 1"/>
          <p:cNvSpPr/>
          <p:nvPr/>
        </p:nvSpPr>
        <p:spPr>
          <a:xfrm>
            <a:off x="836612" y="1387721"/>
            <a:ext cx="11445173" cy="584775"/>
          </a:xfrm>
          <a:prstGeom prst="rect">
            <a:avLst/>
          </a:prstGeom>
          <a:noFill/>
        </p:spPr>
        <p:txBody>
          <a:bodyPr wrap="square" lIns="91440" tIns="45720" rIns="91440" bIns="45720">
            <a:spAutoFit/>
          </a:bodyPr>
          <a:lstStyle/>
          <a:p>
            <a:pPr algn="ctr"/>
            <a:r>
              <a:rPr lang="fa-IR" sz="3200" dirty="0" smtClean="0">
                <a:ln w="0"/>
                <a:solidFill>
                  <a:srgbClr val="FFFF00"/>
                </a:solidFill>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hlinkClick r:id="rId3"/>
              </a:rPr>
              <a:t> برای دسترسی به مستندات برنامه و گزارش های تست کلیک کنید</a:t>
            </a:r>
            <a:endParaRPr lang="en-US" sz="3200" dirty="0">
              <a:ln w="0"/>
              <a:solidFill>
                <a:srgbClr val="FFFF00"/>
              </a:solidFill>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
        <p:nvSpPr>
          <p:cNvPr id="3" name="TextBox 2"/>
          <p:cNvSpPr txBox="1"/>
          <p:nvPr/>
        </p:nvSpPr>
        <p:spPr>
          <a:xfrm>
            <a:off x="1141412" y="2484341"/>
            <a:ext cx="10591800" cy="784830"/>
          </a:xfrm>
          <a:prstGeom prst="rect">
            <a:avLst/>
          </a:prstGeom>
          <a:noFill/>
        </p:spPr>
        <p:txBody>
          <a:bodyPr wrap="square" rtlCol="0">
            <a:spAutoFit/>
          </a:bodyPr>
          <a:lstStyle/>
          <a:p>
            <a:pPr algn="r" rtl="1">
              <a:lnSpc>
                <a:spcPct val="200000"/>
              </a:lnSpc>
            </a:pPr>
            <a:r>
              <a:rPr lang="fa-IR" sz="1200" dirty="0" smtClean="0">
                <a:latin typeface="Behdad" panose="02000503000000000000" pitchFamily="2" charset="-78"/>
                <a:cs typeface="Behdad" panose="02000503000000000000" pitchFamily="2" charset="-78"/>
              </a:rPr>
              <a:t>در صورت کلیک بر روی لینک بالا وارد صفحه داکیومنتیشن تیم دکتر حسابی در مسابقات مارتون شریف میشود که در این صفحه میتوانید اطلاعات مربوط به پرپوزال ، شماتیک و  دیاگرام دیتابیس ، وایرفریم های  </a:t>
            </a:r>
            <a:r>
              <a:rPr lang="en-US" sz="1200" dirty="0" smtClean="0">
                <a:latin typeface="Behdad" panose="02000503000000000000" pitchFamily="2" charset="-78"/>
                <a:cs typeface="Behdad" panose="02000503000000000000" pitchFamily="2" charset="-78"/>
              </a:rPr>
              <a:t> </a:t>
            </a:r>
            <a:r>
              <a:rPr lang="fa-IR" sz="1200" dirty="0" smtClean="0">
                <a:latin typeface="Behdad" panose="02000503000000000000" pitchFamily="2" charset="-78"/>
                <a:cs typeface="Behdad" panose="02000503000000000000" pitchFamily="2" charset="-78"/>
              </a:rPr>
              <a:t>ایجاد شده برای پروژه و ...  دستیابی پیدا کنید . </a:t>
            </a:r>
            <a:endParaRPr lang="en-US" sz="1200" dirty="0">
              <a:latin typeface="Behdad" panose="02000503000000000000" pitchFamily="2" charset="-78"/>
              <a:cs typeface="Behdad" panose="02000503000000000000" pitchFamily="2" charset="-78"/>
            </a:endParaRP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b="66961"/>
          <a:stretch/>
        </p:blipFill>
        <p:spPr>
          <a:xfrm>
            <a:off x="2817812" y="3962400"/>
            <a:ext cx="6718040" cy="201139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Rectangle 4"/>
          <p:cNvSpPr/>
          <p:nvPr/>
        </p:nvSpPr>
        <p:spPr>
          <a:xfrm>
            <a:off x="2835542" y="6123939"/>
            <a:ext cx="1782411" cy="276999"/>
          </a:xfrm>
          <a:prstGeom prst="rect">
            <a:avLst/>
          </a:prstGeom>
        </p:spPr>
        <p:txBody>
          <a:bodyPr wrap="none">
            <a:spAutoFit/>
          </a:bodyPr>
          <a:lstStyle/>
          <a:p>
            <a:r>
              <a:rPr lang="en-US" sz="1200" b="1" dirty="0"/>
              <a:t>Database Schema.docx</a:t>
            </a:r>
            <a:endParaRPr lang="en-US" sz="700" dirty="0"/>
          </a:p>
        </p:txBody>
      </p:sp>
      <p:sp>
        <p:nvSpPr>
          <p:cNvPr id="6" name="Rectangle 5"/>
          <p:cNvSpPr/>
          <p:nvPr/>
        </p:nvSpPr>
        <p:spPr>
          <a:xfrm>
            <a:off x="7542212" y="6150870"/>
            <a:ext cx="1784463" cy="253916"/>
          </a:xfrm>
          <a:prstGeom prst="rect">
            <a:avLst/>
          </a:prstGeom>
        </p:spPr>
        <p:txBody>
          <a:bodyPr wrap="none">
            <a:spAutoFit/>
          </a:bodyPr>
          <a:lstStyle/>
          <a:p>
            <a:r>
              <a:rPr lang="fa-IR" sz="105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rPr>
              <a:t>نمونه ای از فایل طرح دیتابیس</a:t>
            </a:r>
            <a:endParaRPr lang="en-US" sz="105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Tree>
    <p:extLst>
      <p:ext uri="{BB962C8B-B14F-4D97-AF65-F5344CB8AC3E}">
        <p14:creationId xmlns:p14="http://schemas.microsoft.com/office/powerpoint/2010/main" val="164018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954" y="990600"/>
            <a:ext cx="3764921" cy="498928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332737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15" y="1066800"/>
            <a:ext cx="3724275" cy="46482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39215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533400"/>
            <a:ext cx="10058400" cy="56578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a:xfrm>
            <a:off x="1537152" y="136734"/>
            <a:ext cx="8229600" cy="307777"/>
          </a:xfrm>
          <a:prstGeom prst="rect">
            <a:avLst/>
          </a:prstGeom>
        </p:spPr>
        <p:txBody>
          <a:bodyPr wrap="square">
            <a:spAutoFit/>
          </a:bodyPr>
          <a:lstStyle/>
          <a:p>
            <a:r>
              <a:rPr lang="en-US" sz="1400" dirty="0"/>
              <a:t>https://github.com/Dr-Hesaabi/Sharif-Documentation</a:t>
            </a:r>
          </a:p>
        </p:txBody>
      </p:sp>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3324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24101" y="3486955"/>
            <a:ext cx="2937535" cy="307777"/>
          </a:xfrm>
          <a:prstGeom prst="rect">
            <a:avLst/>
          </a:prstGeom>
        </p:spPr>
        <p:txBody>
          <a:bodyPr wrap="none">
            <a:spAutoFit/>
          </a:bodyPr>
          <a:lstStyle/>
          <a:p>
            <a:r>
              <a:rPr lang="en-US" sz="1400" b="1" dirty="0"/>
              <a:t>Entity </a:t>
            </a:r>
            <a:r>
              <a:rPr lang="en-US" sz="1400" b="1" dirty="0" err="1"/>
              <a:t>Rleationship</a:t>
            </a:r>
            <a:r>
              <a:rPr lang="en-US" sz="1400" b="1" dirty="0"/>
              <a:t> </a:t>
            </a:r>
            <a:r>
              <a:rPr lang="en-US" sz="1400" b="1" dirty="0" err="1"/>
              <a:t>Diagram.vsdx</a:t>
            </a:r>
            <a:endParaRPr lang="en-US" sz="800" dirty="0"/>
          </a:p>
        </p:txBody>
      </p:sp>
      <p:sp>
        <p:nvSpPr>
          <p:cNvPr id="6" name="Rectangle 5"/>
          <p:cNvSpPr/>
          <p:nvPr/>
        </p:nvSpPr>
        <p:spPr>
          <a:xfrm>
            <a:off x="8564330" y="454223"/>
            <a:ext cx="1257075" cy="307777"/>
          </a:xfrm>
          <a:prstGeom prst="rect">
            <a:avLst/>
          </a:prstGeom>
        </p:spPr>
        <p:txBody>
          <a:bodyPr wrap="none">
            <a:spAutoFit/>
          </a:bodyPr>
          <a:lstStyle/>
          <a:p>
            <a:r>
              <a:rPr lang="fa-IR" sz="140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rPr>
              <a:t>نمودار رابطه ها</a:t>
            </a:r>
            <a:endParaRPr lang="en-US" sz="140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3612" y="762000"/>
            <a:ext cx="3758516"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989012" y="1109366"/>
            <a:ext cx="5715000" cy="1331134"/>
          </a:xfrm>
          <a:prstGeom prst="rect">
            <a:avLst/>
          </a:prstGeom>
          <a:noFill/>
        </p:spPr>
        <p:txBody>
          <a:bodyPr wrap="square" rtlCol="0">
            <a:spAutoFit/>
          </a:bodyPr>
          <a:lstStyle/>
          <a:p>
            <a:pPr algn="r" rtl="1">
              <a:lnSpc>
                <a:spcPct val="200000"/>
              </a:lnSpc>
            </a:pPr>
            <a:r>
              <a:rPr lang="fa-IR" sz="1400" dirty="0" smtClean="0">
                <a:latin typeface="Behdad" panose="02000503000000000000" pitchFamily="2" charset="-78"/>
                <a:cs typeface="Behdad" panose="02000503000000000000" pitchFamily="2" charset="-78"/>
              </a:rPr>
              <a:t>نمودار روابط دیتابیس که توسط تیم </a:t>
            </a:r>
            <a:r>
              <a:rPr lang="fa-IR" sz="1400" dirty="0">
                <a:latin typeface="Behdad" panose="02000503000000000000" pitchFamily="2" charset="-78"/>
                <a:cs typeface="Behdad" panose="02000503000000000000" pitchFamily="2" charset="-78"/>
              </a:rPr>
              <a:t>دکتر حسابی </a:t>
            </a:r>
            <a:r>
              <a:rPr lang="fa-IR" sz="1400" dirty="0" smtClean="0">
                <a:latin typeface="Behdad" panose="02000503000000000000" pitchFamily="2" charset="-78"/>
                <a:cs typeface="Behdad" panose="02000503000000000000" pitchFamily="2" charset="-78"/>
              </a:rPr>
              <a:t>با </a:t>
            </a:r>
            <a:r>
              <a:rPr lang="fa-IR" sz="1400" dirty="0">
                <a:latin typeface="Behdad" panose="02000503000000000000" pitchFamily="2" charset="-78"/>
                <a:cs typeface="Behdad" panose="02000503000000000000" pitchFamily="2" charset="-78"/>
              </a:rPr>
              <a:t>نرم افزار ویزیو برای ایجاد روابط درست و طرح ریزی کلی </a:t>
            </a:r>
            <a:r>
              <a:rPr lang="fa-IR" sz="1400" dirty="0" smtClean="0">
                <a:latin typeface="Behdad" panose="02000503000000000000" pitchFamily="2" charset="-78"/>
                <a:cs typeface="Behdad" panose="02000503000000000000" pitchFamily="2" charset="-78"/>
              </a:rPr>
              <a:t>، طراحی شده  است . با لینک صفحه پیش میتوانید به فایل اصلی آن دستیابی پیداکنید  . </a:t>
            </a:r>
            <a:endParaRPr lang="en-US" sz="1600" dirty="0">
              <a:latin typeface="Behdad" panose="02000503000000000000" pitchFamily="2" charset="-78"/>
              <a:cs typeface="Behdad" panose="02000503000000000000" pitchFamily="2" charset="-78"/>
            </a:endParaRPr>
          </a:p>
        </p:txBody>
      </p:sp>
      <p:pic>
        <p:nvPicPr>
          <p:cNvPr id="9" name="Picture 8"/>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990644" y="4150845"/>
            <a:ext cx="2209800" cy="17865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Rectangle 10"/>
          <p:cNvSpPr/>
          <p:nvPr/>
        </p:nvSpPr>
        <p:spPr>
          <a:xfrm>
            <a:off x="1467872" y="5954940"/>
            <a:ext cx="1255344" cy="307777"/>
          </a:xfrm>
          <a:prstGeom prst="rect">
            <a:avLst/>
          </a:prstGeom>
        </p:spPr>
        <p:txBody>
          <a:bodyPr wrap="none">
            <a:spAutoFit/>
          </a:bodyPr>
          <a:lstStyle/>
          <a:p>
            <a:r>
              <a:rPr lang="en-US" sz="1400" dirty="0"/>
              <a:t>Porposal.docx</a:t>
            </a:r>
          </a:p>
        </p:txBody>
      </p:sp>
      <p:sp>
        <p:nvSpPr>
          <p:cNvPr id="12" name="Rectangle 11"/>
          <p:cNvSpPr/>
          <p:nvPr/>
        </p:nvSpPr>
        <p:spPr>
          <a:xfrm>
            <a:off x="1592040" y="3874210"/>
            <a:ext cx="1007007" cy="276999"/>
          </a:xfrm>
          <a:prstGeom prst="rect">
            <a:avLst/>
          </a:prstGeom>
        </p:spPr>
        <p:txBody>
          <a:bodyPr wrap="none">
            <a:spAutoFit/>
          </a:bodyPr>
          <a:lstStyle/>
          <a:p>
            <a:r>
              <a:rPr lang="fa-IR" sz="120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rPr>
              <a:t>فایل پروپوزال</a:t>
            </a:r>
            <a:endParaRPr lang="en-US" sz="120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
        <p:nvSpPr>
          <p:cNvPr id="13" name="TextBox 12"/>
          <p:cNvSpPr txBox="1"/>
          <p:nvPr/>
        </p:nvSpPr>
        <p:spPr>
          <a:xfrm>
            <a:off x="3639355" y="4472957"/>
            <a:ext cx="5715000" cy="1384995"/>
          </a:xfrm>
          <a:prstGeom prst="rect">
            <a:avLst/>
          </a:prstGeom>
          <a:noFill/>
        </p:spPr>
        <p:txBody>
          <a:bodyPr wrap="square" rtlCol="0">
            <a:spAutoFit/>
          </a:bodyPr>
          <a:lstStyle/>
          <a:p>
            <a:pPr algn="r" rtl="1">
              <a:lnSpc>
                <a:spcPct val="200000"/>
              </a:lnSpc>
            </a:pPr>
            <a:r>
              <a:rPr lang="fa-IR" sz="1400" dirty="0" smtClean="0">
                <a:latin typeface="Behdad" panose="02000503000000000000" pitchFamily="2" charset="-78"/>
                <a:cs typeface="Behdad" panose="02000503000000000000" pitchFamily="2" charset="-78"/>
              </a:rPr>
              <a:t>فایل پرپوزال تهیه شده توسط تیم دکتر حسابی به شرح ایده پروژه و چگونگی</a:t>
            </a:r>
          </a:p>
          <a:p>
            <a:pPr algn="r" rtl="1">
              <a:lnSpc>
                <a:spcPct val="200000"/>
              </a:lnSpc>
            </a:pPr>
            <a:r>
              <a:rPr lang="fa-IR" sz="1400" dirty="0" smtClean="0">
                <a:latin typeface="Behdad" panose="02000503000000000000" pitchFamily="2" charset="-78"/>
                <a:cs typeface="Behdad" panose="02000503000000000000" pitchFamily="2" charset="-78"/>
              </a:rPr>
              <a:t>ساختار و نحوه کلی فعالیت  پروژه در کسب و کار می پردازد و همچنین ویژگی های عملکردی اصلی اپلیکیشن را بیان میکند و ...</a:t>
            </a:r>
            <a:endParaRPr lang="en-US" sz="1600" dirty="0">
              <a:latin typeface="Behdad" panose="02000503000000000000" pitchFamily="2" charset="-78"/>
              <a:cs typeface="Behdad" panose="02000503000000000000" pitchFamily="2" charset="-78"/>
            </a:endParaRPr>
          </a:p>
        </p:txBody>
      </p:sp>
      <p:grpSp>
        <p:nvGrpSpPr>
          <p:cNvPr id="14" name="Group 13"/>
          <p:cNvGrpSpPr/>
          <p:nvPr/>
        </p:nvGrpSpPr>
        <p:grpSpPr>
          <a:xfrm>
            <a:off x="140871" y="103924"/>
            <a:ext cx="1361508" cy="1330443"/>
            <a:chOff x="2657475" y="1044575"/>
            <a:chExt cx="4900613" cy="4900613"/>
          </a:xfrm>
          <a:solidFill>
            <a:sysClr val="window" lastClr="FFFFFF"/>
          </a:solidFill>
        </p:grpSpPr>
        <p:sp>
          <p:nvSpPr>
            <p:cNvPr id="15" name="Freeform 14"/>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6" name="Freeform 15"/>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3485" y="213860"/>
            <a:ext cx="1096280" cy="1096280"/>
          </a:xfrm>
          <a:prstGeom prst="rect">
            <a:avLst/>
          </a:prstGeom>
        </p:spPr>
      </p:pic>
    </p:spTree>
    <p:extLst>
      <p:ext uri="{BB962C8B-B14F-4D97-AF65-F5344CB8AC3E}">
        <p14:creationId xmlns:p14="http://schemas.microsoft.com/office/powerpoint/2010/main" val="78083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par>
                                <p:cTn id="14" presetID="22" presetClass="entr" presetSubtype="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2811" y="685800"/>
            <a:ext cx="10287000" cy="900246"/>
          </a:xfrm>
          <a:prstGeom prst="rect">
            <a:avLst/>
          </a:prstGeom>
          <a:noFill/>
        </p:spPr>
        <p:txBody>
          <a:bodyPr wrap="square" rtlCol="0">
            <a:spAutoFit/>
          </a:bodyPr>
          <a:lstStyle/>
          <a:p>
            <a:pPr algn="r" rtl="1">
              <a:lnSpc>
                <a:spcPct val="200000"/>
              </a:lnSpc>
            </a:pPr>
            <a:r>
              <a:rPr lang="fa-IR" sz="1400" dirty="0" smtClean="0">
                <a:latin typeface="Behdad" panose="02000503000000000000" pitchFamily="2" charset="-78"/>
                <a:cs typeface="Behdad" panose="02000503000000000000" pitchFamily="2" charset="-78"/>
              </a:rPr>
              <a:t>همچنین میتوان در صفحه داکیومنتیشن فایل تعبیه شده از گزارش تست های انجام شده   </a:t>
            </a:r>
            <a:r>
              <a:rPr lang="en-US" sz="1400" dirty="0" smtClean="0">
                <a:latin typeface="Kozuka Mincho Pro B" panose="02020800000000000000" pitchFamily="18" charset="-128"/>
                <a:ea typeface="Kozuka Mincho Pro B" panose="02020800000000000000" pitchFamily="18" charset="-128"/>
                <a:cs typeface="+mj-cs"/>
              </a:rPr>
              <a:t>API</a:t>
            </a:r>
            <a:r>
              <a:rPr lang="fa-IR" sz="1400" dirty="0" smtClean="0">
                <a:latin typeface="Behdad" panose="02000503000000000000" pitchFamily="2" charset="-78"/>
                <a:cs typeface="Behdad" panose="02000503000000000000" pitchFamily="2" charset="-78"/>
              </a:rPr>
              <a:t>   که  شامل خطاها </a:t>
            </a:r>
            <a:r>
              <a:rPr lang="en-US" sz="1400" dirty="0" smtClean="0">
                <a:latin typeface="Behdad" panose="02000503000000000000" pitchFamily="2" charset="-78"/>
                <a:cs typeface="Behdad" panose="02000503000000000000" pitchFamily="2" charset="-78"/>
              </a:rPr>
              <a:t> </a:t>
            </a:r>
            <a:r>
              <a:rPr lang="fa-IR" sz="1400" dirty="0" smtClean="0">
                <a:latin typeface="Behdad" panose="02000503000000000000" pitchFamily="2" charset="-78"/>
                <a:cs typeface="Behdad" panose="02000503000000000000" pitchFamily="2" charset="-78"/>
              </a:rPr>
              <a:t>که در طی مدت تست گیری </a:t>
            </a:r>
          </a:p>
          <a:p>
            <a:pPr algn="r" rtl="1">
              <a:lnSpc>
                <a:spcPct val="200000"/>
              </a:lnSpc>
            </a:pPr>
            <a:r>
              <a:rPr lang="fa-IR" sz="1400" dirty="0" smtClean="0">
                <a:latin typeface="Behdad" panose="02000503000000000000" pitchFamily="2" charset="-78"/>
                <a:cs typeface="Behdad" panose="02000503000000000000" pitchFamily="2" charset="-78"/>
              </a:rPr>
              <a:t>از پروژه است تا زمان موفقیت را نیز مشاهده کنید به طور دقیق             </a:t>
            </a:r>
            <a:endParaRPr lang="en-US" sz="1600" dirty="0">
              <a:latin typeface="Behdad" panose="02000503000000000000" pitchFamily="2" charset="-78"/>
              <a:cs typeface="Behdad" panose="02000503000000000000" pitchFamily="2"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841" y="2209799"/>
            <a:ext cx="3136216" cy="396178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4571" y="2954149"/>
            <a:ext cx="3788157" cy="264825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61412" y="2655565"/>
            <a:ext cx="2657947" cy="3070249"/>
          </a:xfrm>
          <a:prstGeom prst="rect">
            <a:avLst/>
          </a:prstGeom>
          <a:ln>
            <a:noFill/>
          </a:ln>
          <a:effectLst>
            <a:outerShdw blurRad="190500" algn="tl" rotWithShape="0">
              <a:srgbClr val="000000">
                <a:alpha val="70000"/>
              </a:srgbClr>
            </a:outerShdw>
          </a:effectLst>
        </p:spPr>
      </p:pic>
      <p:grpSp>
        <p:nvGrpSpPr>
          <p:cNvPr id="8" name="Group 7"/>
          <p:cNvGrpSpPr/>
          <p:nvPr/>
        </p:nvGrpSpPr>
        <p:grpSpPr>
          <a:xfrm>
            <a:off x="6433" y="26485"/>
            <a:ext cx="1361508" cy="1330443"/>
            <a:chOff x="2657475" y="1044575"/>
            <a:chExt cx="4900613" cy="4900613"/>
          </a:xfrm>
          <a:solidFill>
            <a:sysClr val="window" lastClr="FFFFFF"/>
          </a:solidFill>
        </p:grpSpPr>
        <p:sp>
          <p:nvSpPr>
            <p:cNvPr id="9" name="Freeform 8"/>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0" name="Freeform 9"/>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047" y="136421"/>
            <a:ext cx="1096280" cy="1096280"/>
          </a:xfrm>
          <a:prstGeom prst="rect">
            <a:avLst/>
          </a:prstGeom>
        </p:spPr>
      </p:pic>
    </p:spTree>
    <p:extLst>
      <p:ext uri="{BB962C8B-B14F-4D97-AF65-F5344CB8AC3E}">
        <p14:creationId xmlns:p14="http://schemas.microsoft.com/office/powerpoint/2010/main" val="413211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436" y="1818540"/>
            <a:ext cx="2247271" cy="197592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324" y="4091613"/>
            <a:ext cx="2258383" cy="145702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2178" y="1767011"/>
            <a:ext cx="2853863" cy="371655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p:cNvSpPr txBox="1"/>
          <p:nvPr/>
        </p:nvSpPr>
        <p:spPr>
          <a:xfrm>
            <a:off x="-3201988" y="914400"/>
            <a:ext cx="9069388" cy="469359"/>
          </a:xfrm>
          <a:prstGeom prst="rect">
            <a:avLst/>
          </a:prstGeom>
          <a:noFill/>
        </p:spPr>
        <p:txBody>
          <a:bodyPr wrap="square" rtlCol="0">
            <a:spAutoFit/>
          </a:bodyPr>
          <a:lstStyle/>
          <a:p>
            <a:pPr algn="r" rtl="1">
              <a:lnSpc>
                <a:spcPct val="200000"/>
              </a:lnSpc>
            </a:pPr>
            <a:r>
              <a:rPr lang="fa-IR" sz="1400" dirty="0" smtClean="0">
                <a:latin typeface="Behdad" panose="02000503000000000000" pitchFamily="2" charset="-78"/>
                <a:cs typeface="Behdad" panose="02000503000000000000" pitchFamily="2" charset="-78"/>
              </a:rPr>
              <a:t>نمونه ای از تست های انجام شده که در پوشه تست ای اپ آی موج</a:t>
            </a:r>
            <a:endParaRPr lang="en-US" sz="1600" dirty="0">
              <a:latin typeface="Behdad" panose="02000503000000000000" pitchFamily="2" charset="-78"/>
              <a:cs typeface="Behdad" panose="02000503000000000000" pitchFamily="2" charset="-78"/>
            </a:endParaRPr>
          </a:p>
        </p:txBody>
      </p:sp>
      <p:graphicFrame>
        <p:nvGraphicFramePr>
          <p:cNvPr id="8" name="Content Placeholder 4"/>
          <p:cNvGraphicFramePr>
            <a:graphicFrameLocks/>
          </p:cNvGraphicFramePr>
          <p:nvPr>
            <p:extLst>
              <p:ext uri="{D42A27DB-BD31-4B8C-83A1-F6EECF244321}">
                <p14:modId xmlns:p14="http://schemas.microsoft.com/office/powerpoint/2010/main" val="3168476838"/>
              </p:ext>
            </p:extLst>
          </p:nvPr>
        </p:nvGraphicFramePr>
        <p:xfrm>
          <a:off x="6780212" y="2444023"/>
          <a:ext cx="5970078" cy="2737577"/>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p:cNvSpPr txBox="1"/>
          <p:nvPr/>
        </p:nvSpPr>
        <p:spPr>
          <a:xfrm>
            <a:off x="4875211" y="1131143"/>
            <a:ext cx="9069388" cy="900246"/>
          </a:xfrm>
          <a:prstGeom prst="rect">
            <a:avLst/>
          </a:prstGeom>
          <a:noFill/>
        </p:spPr>
        <p:txBody>
          <a:bodyPr wrap="square" rtlCol="0">
            <a:spAutoFit/>
          </a:bodyPr>
          <a:lstStyle/>
          <a:p>
            <a:pPr algn="ctr" rtl="1">
              <a:lnSpc>
                <a:spcPct val="200000"/>
              </a:lnSpc>
            </a:pPr>
            <a:r>
              <a:rPr lang="fa-IR" sz="1400" dirty="0" smtClean="0">
                <a:latin typeface="Behdad" panose="02000503000000000000" pitchFamily="2" charset="-78"/>
                <a:cs typeface="Behdad" panose="02000503000000000000" pitchFamily="2" charset="-78"/>
              </a:rPr>
              <a:t>مجموعه گزارش تست ها </a:t>
            </a:r>
          </a:p>
          <a:p>
            <a:pPr algn="ctr" rtl="1">
              <a:lnSpc>
                <a:spcPct val="200000"/>
              </a:lnSpc>
            </a:pPr>
            <a:r>
              <a:rPr lang="fa-IR" sz="1400" dirty="0" smtClean="0">
                <a:latin typeface="Behdad" panose="02000503000000000000" pitchFamily="2" charset="-78"/>
                <a:cs typeface="Behdad" panose="02000503000000000000" pitchFamily="2" charset="-78"/>
              </a:rPr>
              <a:t>(برای دقت بیشتر میتوان به فایل ورد رجوع کرد)</a:t>
            </a:r>
            <a:endParaRPr lang="en-US" sz="1600" dirty="0">
              <a:latin typeface="Behdad" panose="02000503000000000000" pitchFamily="2" charset="-78"/>
              <a:cs typeface="Behdad" panose="02000503000000000000" pitchFamily="2" charset="-78"/>
            </a:endParaRPr>
          </a:p>
        </p:txBody>
      </p:sp>
      <p:grpSp>
        <p:nvGrpSpPr>
          <p:cNvPr id="11" name="Group 10"/>
          <p:cNvGrpSpPr/>
          <p:nvPr/>
        </p:nvGrpSpPr>
        <p:grpSpPr>
          <a:xfrm>
            <a:off x="2423" y="36438"/>
            <a:ext cx="1361508" cy="1330443"/>
            <a:chOff x="2657475" y="1044575"/>
            <a:chExt cx="4900613" cy="4900613"/>
          </a:xfrm>
          <a:solidFill>
            <a:sysClr val="window" lastClr="FFFFFF"/>
          </a:solidFill>
        </p:grpSpPr>
        <p:sp>
          <p:nvSpPr>
            <p:cNvPr id="12" name="Freeform 11"/>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3" name="Freeform 12"/>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5037" y="146374"/>
            <a:ext cx="1096280" cy="1096280"/>
          </a:xfrm>
          <a:prstGeom prst="rect">
            <a:avLst/>
          </a:prstGeom>
        </p:spPr>
      </p:pic>
    </p:spTree>
    <p:extLst>
      <p:ext uri="{BB962C8B-B14F-4D97-AF65-F5344CB8AC3E}">
        <p14:creationId xmlns:p14="http://schemas.microsoft.com/office/powerpoint/2010/main" val="235090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8" grpId="0">
        <p:bldAsOne/>
      </p:bldGraphic>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752600"/>
            <a:ext cx="12038012" cy="646331"/>
          </a:xfrm>
          <a:prstGeom prst="rect">
            <a:avLst/>
          </a:prstGeom>
          <a:noFill/>
        </p:spPr>
        <p:txBody>
          <a:bodyPr wrap="square" lIns="91440" tIns="45720" rIns="91440" bIns="45720">
            <a:spAutoFit/>
          </a:bodyPr>
          <a:lstStyle/>
          <a:p>
            <a:pPr algn="ctr"/>
            <a:r>
              <a:rPr lang="fa-IR" sz="360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hlinkClick r:id="rId2"/>
              </a:rPr>
              <a:t> برای دسترسی به سورس کد واسط اندروید کلیک کنید</a:t>
            </a:r>
            <a:endParaRPr lang="en-US" sz="360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
        <p:nvSpPr>
          <p:cNvPr id="3" name="TextBox 2"/>
          <p:cNvSpPr txBox="1"/>
          <p:nvPr/>
        </p:nvSpPr>
        <p:spPr>
          <a:xfrm>
            <a:off x="531812" y="3200400"/>
            <a:ext cx="10591800" cy="1246495"/>
          </a:xfrm>
          <a:prstGeom prst="rect">
            <a:avLst/>
          </a:prstGeom>
          <a:noFill/>
        </p:spPr>
        <p:txBody>
          <a:bodyPr wrap="square" rtlCol="0">
            <a:spAutoFit/>
          </a:bodyPr>
          <a:lstStyle/>
          <a:p>
            <a:pPr algn="r" rtl="1">
              <a:lnSpc>
                <a:spcPct val="200000"/>
              </a:lnSpc>
            </a:pPr>
            <a:r>
              <a:rPr lang="fa-IR" sz="2000" dirty="0" smtClean="0">
                <a:latin typeface="Behdad" panose="02000503000000000000" pitchFamily="2" charset="-78"/>
                <a:cs typeface="Behdad" panose="02000503000000000000" pitchFamily="2" charset="-78"/>
              </a:rPr>
              <a:t>در صورت کلیک بر روی لینک بالا وارد صفحه کدهای تولید شده اپلیکیشن اندروید که شامل کتابخانه ، کدهای جاوا ،</a:t>
            </a:r>
            <a:r>
              <a:rPr lang="en-US" sz="2000" dirty="0" smtClean="0">
                <a:latin typeface="Behdad" panose="02000503000000000000" pitchFamily="2" charset="-78"/>
                <a:cs typeface="Behdad" panose="02000503000000000000" pitchFamily="2" charset="-78"/>
              </a:rPr>
              <a:t> </a:t>
            </a:r>
            <a:r>
              <a:rPr lang="fa-IR" sz="2000" dirty="0" smtClean="0">
                <a:latin typeface="Behdad" panose="02000503000000000000" pitchFamily="2" charset="-78"/>
                <a:cs typeface="Behdad" panose="02000503000000000000" pitchFamily="2" charset="-78"/>
              </a:rPr>
              <a:t> کدهای رابط کاربری و ... میشود </a:t>
            </a:r>
            <a:endParaRPr lang="en-US" sz="2000" dirty="0">
              <a:latin typeface="Behdad" panose="02000503000000000000" pitchFamily="2" charset="-78"/>
              <a:cs typeface="Behdad" panose="02000503000000000000" pitchFamily="2" charset="-78"/>
            </a:endParaRPr>
          </a:p>
        </p:txBody>
      </p:sp>
      <p:grpSp>
        <p:nvGrpSpPr>
          <p:cNvPr id="4" name="Group 3"/>
          <p:cNvGrpSpPr/>
          <p:nvPr/>
        </p:nvGrpSpPr>
        <p:grpSpPr>
          <a:xfrm>
            <a:off x="308258" y="227525"/>
            <a:ext cx="1361508" cy="1330443"/>
            <a:chOff x="2657475" y="1044575"/>
            <a:chExt cx="4900613" cy="4900613"/>
          </a:xfrm>
          <a:solidFill>
            <a:sysClr val="window" lastClr="FFFFFF"/>
          </a:solidFill>
        </p:grpSpPr>
        <p:sp>
          <p:nvSpPr>
            <p:cNvPr id="6"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7"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69608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3.xml><?xml version="1.0" encoding="utf-8"?>
<ds:datastoreItem xmlns:ds="http://schemas.openxmlformats.org/officeDocument/2006/customXml" ds:itemID="{45076977-ECB7-44C2-A70D-853BB6B41242}">
  <ds:schemaRefs>
    <ds:schemaRef ds:uri="http://purl.org/dc/elements/1.1/"/>
    <ds:schemaRef ds:uri="http://schemas.openxmlformats.org/package/2006/metadata/core-properties"/>
    <ds:schemaRef ds:uri="http://purl.org/dc/dcmitype/"/>
    <ds:schemaRef ds:uri="4873beb7-5857-4685-be1f-d57550cc96cc"/>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711</TotalTime>
  <Words>711</Words>
  <Application>Microsoft Office PowerPoint</Application>
  <PresentationFormat>Custom</PresentationFormat>
  <Paragraphs>64</Paragraphs>
  <Slides>41</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Adobe Fangsong Std R</vt:lpstr>
      <vt:lpstr>Kozuka Mincho Pro B</vt:lpstr>
      <vt:lpstr>Arial</vt:lpstr>
      <vt:lpstr>Behdad</vt:lpstr>
      <vt:lpstr>Calibri</vt:lpstr>
      <vt:lpstr>Calibri Light</vt:lpstr>
      <vt:lpstr>Cambria</vt:lpstr>
      <vt:lpstr>Century Gothic</vt:lpstr>
      <vt:lpstr>Red Radial 16x9</vt:lpstr>
      <vt:lpstr>Office Theme</vt:lpstr>
      <vt:lpstr>PowerPoint Presentation</vt:lpstr>
      <vt:lpstr>توصیف ایده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رابط کاربری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WireFrame</vt:lpstr>
      <vt:lpstr>Start page</vt:lpstr>
      <vt:lpstr>PowerPoint Presentation</vt:lpstr>
      <vt:lpstr>Login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Nima Heidari</dc:creator>
  <cp:keywords>AndyCaBar</cp:keywords>
  <cp:lastModifiedBy>Nima Heidari</cp:lastModifiedBy>
  <cp:revision>62</cp:revision>
  <dcterms:created xsi:type="dcterms:W3CDTF">2017-09-14T20:55:25Z</dcterms:created>
  <dcterms:modified xsi:type="dcterms:W3CDTF">2017-09-15T20:47:09Z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