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0" r:id="rId4"/>
    <p:sldId id="257" r:id="rId5"/>
    <p:sldId id="258" r:id="rId6"/>
    <p:sldId id="263" r:id="rId7"/>
    <p:sldId id="265" r:id="rId8"/>
    <p:sldId id="266" r:id="rId9"/>
    <p:sldId id="267" r:id="rId10"/>
    <p:sldId id="268" r:id="rId11"/>
    <p:sldId id="261" r:id="rId12"/>
    <p:sldId id="260" r:id="rId13"/>
    <p:sldId id="259" r:id="rId14"/>
    <p:sldId id="262" r:id="rId15"/>
    <p:sldId id="269"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118665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179620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005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346506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3662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689300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3916352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385821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78180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A092EA-EEC6-4655-A948-849373AF96E1}"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264057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A092EA-EEC6-4655-A948-849373AF96E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11762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A092EA-EEC6-4655-A948-849373AF96E1}"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2016862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092EA-EEC6-4655-A948-849373AF96E1}"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138024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092EA-EEC6-4655-A948-849373AF96E1}"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61736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A092EA-EEC6-4655-A948-849373AF96E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34256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A092EA-EEC6-4655-A948-849373AF96E1}"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9F465-D825-48A7-A08C-5A4B642E0B9C}" type="slidenum">
              <a:rPr lang="en-US" smtClean="0"/>
              <a:t>‹#›</a:t>
            </a:fld>
            <a:endParaRPr lang="en-US"/>
          </a:p>
        </p:txBody>
      </p:sp>
    </p:spTree>
    <p:extLst>
      <p:ext uri="{BB962C8B-B14F-4D97-AF65-F5344CB8AC3E}">
        <p14:creationId xmlns:p14="http://schemas.microsoft.com/office/powerpoint/2010/main" val="422940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092EA-EEC6-4655-A948-849373AF96E1}" type="datetimeFigureOut">
              <a:rPr lang="en-US" smtClean="0"/>
              <a:t>5/5/2024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29F465-D825-48A7-A08C-5A4B642E0B9C}" type="slidenum">
              <a:rPr lang="en-US" smtClean="0"/>
              <a:t>‹#›</a:t>
            </a:fld>
            <a:endParaRPr lang="en-US"/>
          </a:p>
        </p:txBody>
      </p:sp>
    </p:spTree>
    <p:extLst>
      <p:ext uri="{BB962C8B-B14F-4D97-AF65-F5344CB8AC3E}">
        <p14:creationId xmlns:p14="http://schemas.microsoft.com/office/powerpoint/2010/main" val="3885202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EFFE-B9ED-1E97-90AE-1698E930FD67}"/>
              </a:ext>
            </a:extLst>
          </p:cNvPr>
          <p:cNvSpPr>
            <a:spLocks noGrp="1"/>
          </p:cNvSpPr>
          <p:nvPr>
            <p:ph type="ctrTitle"/>
          </p:nvPr>
        </p:nvSpPr>
        <p:spPr>
          <a:xfrm>
            <a:off x="1507067" y="1160865"/>
            <a:ext cx="7862964" cy="1646302"/>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Pollution prediction using LSTM</a:t>
            </a:r>
          </a:p>
        </p:txBody>
      </p:sp>
      <p:sp>
        <p:nvSpPr>
          <p:cNvPr id="3" name="Subtitle 2">
            <a:extLst>
              <a:ext uri="{FF2B5EF4-FFF2-40B4-BE49-F238E27FC236}">
                <a16:creationId xmlns:a16="http://schemas.microsoft.com/office/drawing/2014/main" id="{459D6D0C-F169-21E0-6D5B-F75A4AB5660B}"/>
              </a:ext>
            </a:extLst>
          </p:cNvPr>
          <p:cNvSpPr>
            <a:spLocks noGrp="1"/>
          </p:cNvSpPr>
          <p:nvPr>
            <p:ph type="subTitle" idx="1"/>
          </p:nvPr>
        </p:nvSpPr>
        <p:spPr>
          <a:xfrm>
            <a:off x="1507067" y="3254851"/>
            <a:ext cx="7862964" cy="2015792"/>
          </a:xfrm>
        </p:spPr>
        <p:txBody>
          <a:bodyPr>
            <a:normAutofit/>
          </a:bodyPr>
          <a:lstStyle/>
          <a:p>
            <a:pPr algn="ctr"/>
            <a:r>
              <a:rPr lang="en-US" dirty="0">
                <a:solidFill>
                  <a:schemeClr val="tx1"/>
                </a:solidFill>
                <a:latin typeface="Times New Roman" panose="02020603050405020304" pitchFamily="18" charset="0"/>
                <a:cs typeface="Times New Roman" panose="02020603050405020304" pitchFamily="18" charset="0"/>
              </a:rPr>
              <a:t>Supervisor: Dr. </a:t>
            </a:r>
            <a:r>
              <a:rPr lang="en-US" dirty="0" err="1">
                <a:solidFill>
                  <a:schemeClr val="tx1"/>
                </a:solidFill>
                <a:latin typeface="Times New Roman" panose="02020603050405020304" pitchFamily="18" charset="0"/>
                <a:cs typeface="Times New Roman" panose="02020603050405020304" pitchFamily="18" charset="0"/>
              </a:rPr>
              <a:t>Isam</a:t>
            </a:r>
            <a:r>
              <a:rPr lang="en-US" dirty="0">
                <a:solidFill>
                  <a:schemeClr val="tx1"/>
                </a:solidFill>
                <a:latin typeface="Times New Roman" panose="02020603050405020304" pitchFamily="18" charset="0"/>
                <a:cs typeface="Times New Roman" panose="02020603050405020304" pitchFamily="18" charset="0"/>
              </a:rPr>
              <a:t> Al </a:t>
            </a:r>
            <a:r>
              <a:rPr lang="en-US" dirty="0" err="1">
                <a:solidFill>
                  <a:schemeClr val="tx1"/>
                </a:solidFill>
                <a:latin typeface="Times New Roman" panose="02020603050405020304" pitchFamily="18" charset="0"/>
                <a:cs typeface="Times New Roman" panose="02020603050405020304" pitchFamily="18" charset="0"/>
              </a:rPr>
              <a:t>Jawarneh</a:t>
            </a:r>
            <a:r>
              <a:rPr lang="en-US" dirty="0">
                <a:solidFill>
                  <a:schemeClr val="tx1"/>
                </a:solidFill>
                <a:latin typeface="Times New Roman" panose="02020603050405020304" pitchFamily="18" charset="0"/>
                <a:cs typeface="Times New Roman" panose="02020603050405020304" pitchFamily="18" charset="0"/>
              </a:rPr>
              <a:t> </a:t>
            </a:r>
          </a:p>
          <a:p>
            <a:pPr algn="ctr"/>
            <a:r>
              <a:rPr lang="en-US" dirty="0">
                <a:solidFill>
                  <a:schemeClr val="tx1"/>
                </a:solidFill>
                <a:latin typeface="Times New Roman" panose="02020603050405020304" pitchFamily="18" charset="0"/>
                <a:cs typeface="Times New Roman" panose="02020603050405020304" pitchFamily="18" charset="0"/>
              </a:rPr>
              <a:t>Group’s members:</a:t>
            </a:r>
          </a:p>
          <a:p>
            <a:pPr algn="ct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Madyan</a:t>
            </a:r>
            <a:r>
              <a:rPr lang="en-US" dirty="0">
                <a:solidFill>
                  <a:schemeClr val="tx1"/>
                </a:solidFill>
                <a:latin typeface="Times New Roman" panose="02020603050405020304" pitchFamily="18" charset="0"/>
                <a:cs typeface="Times New Roman" panose="02020603050405020304" pitchFamily="18" charset="0"/>
              </a:rPr>
              <a:t> Omar Ibrahim </a:t>
            </a:r>
            <a:r>
              <a:rPr lang="en-US" dirty="0" err="1">
                <a:solidFill>
                  <a:schemeClr val="tx1"/>
                </a:solidFill>
                <a:latin typeface="Times New Roman" panose="02020603050405020304" pitchFamily="18" charset="0"/>
                <a:cs typeface="Times New Roman" panose="02020603050405020304" pitchFamily="18" charset="0"/>
              </a:rPr>
              <a:t>Bagosher</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Fatemeh Mohammadi </a:t>
            </a:r>
            <a:r>
              <a:rPr lang="en-US" sz="1800" dirty="0" err="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Aghjehmashhad</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093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DF9D-0F5C-64B2-BB73-CA834BC2DB7A}"/>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C02E9671-95DC-89BF-DE0D-6288C663DD24}"/>
              </a:ext>
            </a:extLst>
          </p:cNvPr>
          <p:cNvSpPr>
            <a:spLocks noGrp="1"/>
          </p:cNvSpPr>
          <p:nvPr>
            <p:ph idx="1"/>
          </p:nvPr>
        </p:nvSpPr>
        <p:spPr/>
        <p:txBody>
          <a:bodyPr/>
          <a:lstStyle/>
          <a:p>
            <a:r>
              <a:rPr lang="en-US" dirty="0"/>
              <a:t>The dataset consisted of two separate files that we merged through a geospatial join operation. The files contained 31 features relating to the air conditions in New York and Geo spatial data that contained locations within New York. Upon performing the join operation and dropping some features that did not contain relevant information, we ended up with 10 features.</a:t>
            </a:r>
          </a:p>
          <a:p>
            <a:pPr marL="0" indent="0">
              <a:buNone/>
            </a:pPr>
            <a:r>
              <a:rPr lang="en-US" dirty="0"/>
              <a:t>     Latitude, Longitude, Temperature, Humidity, Neighborhood, Borough,  </a:t>
            </a:r>
          </a:p>
          <a:p>
            <a:pPr marL="0" indent="0">
              <a:buNone/>
            </a:pPr>
            <a:r>
              <a:rPr lang="en-US" dirty="0"/>
              <a:t>     Borough Code, Timestamp, Geohash, Pollution (Particulate Matter 2.5)</a:t>
            </a:r>
          </a:p>
          <a:p>
            <a:r>
              <a:rPr lang="en-US" dirty="0"/>
              <a:t>We only utilized 5 features to train our model: Latitude, Longitude, Temperature, Humidity and the target variable is Particulate matter 2.5.</a:t>
            </a:r>
          </a:p>
        </p:txBody>
      </p:sp>
    </p:spTree>
    <p:extLst>
      <p:ext uri="{BB962C8B-B14F-4D97-AF65-F5344CB8AC3E}">
        <p14:creationId xmlns:p14="http://schemas.microsoft.com/office/powerpoint/2010/main" val="2686975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7DF1-9F53-B727-7D6F-DA91984A1B96}"/>
              </a:ext>
            </a:extLst>
          </p:cNvPr>
          <p:cNvSpPr>
            <a:spLocks noGrp="1"/>
          </p:cNvSpPr>
          <p:nvPr>
            <p:ph type="title"/>
          </p:nvPr>
        </p:nvSpPr>
        <p:spPr/>
        <p:txBody>
          <a:bodyPr/>
          <a:lstStyle/>
          <a:p>
            <a:r>
              <a:rPr lang="en-US" dirty="0"/>
              <a:t>Machine Learning approach</a:t>
            </a:r>
          </a:p>
        </p:txBody>
      </p:sp>
      <p:sp>
        <p:nvSpPr>
          <p:cNvPr id="3" name="Content Placeholder 2">
            <a:extLst>
              <a:ext uri="{FF2B5EF4-FFF2-40B4-BE49-F238E27FC236}">
                <a16:creationId xmlns:a16="http://schemas.microsoft.com/office/drawing/2014/main" id="{E7B858E9-DE79-1A8B-4FEE-1FDF85B22777}"/>
              </a:ext>
            </a:extLst>
          </p:cNvPr>
          <p:cNvSpPr>
            <a:spLocks noGrp="1"/>
          </p:cNvSpPr>
          <p:nvPr>
            <p:ph idx="1"/>
          </p:nvPr>
        </p:nvSpPr>
        <p:spPr/>
        <p:txBody>
          <a:bodyPr/>
          <a:lstStyle/>
          <a:p>
            <a:r>
              <a:rPr lang="en-US" dirty="0"/>
              <a:t>We used a couple of machine learning algorithms to attempt to forecast pollution levels in New York. Although, machine learning, specifically regressive based algorithms performs well at forecasting. Our two models:</a:t>
            </a:r>
          </a:p>
          <a:p>
            <a:pPr>
              <a:buFont typeface="+mj-lt"/>
              <a:buAutoNum type="arabicPeriod"/>
            </a:pPr>
            <a:r>
              <a:rPr lang="en-US" dirty="0"/>
              <a:t>Linear Regression Model</a:t>
            </a:r>
          </a:p>
          <a:p>
            <a:pPr>
              <a:buFont typeface="+mj-lt"/>
              <a:buAutoNum type="arabicPeriod"/>
            </a:pPr>
            <a:r>
              <a:rPr lang="en-US" dirty="0"/>
              <a:t>Support Vector Regression</a:t>
            </a:r>
          </a:p>
          <a:p>
            <a:r>
              <a:rPr lang="en-US" dirty="0"/>
              <a:t>Did not perform as well as the other models and neural networks that we later trained. This is because these algorithms perform well with simpler data that have linear relationships, is not suited for sequential data handling and does not retain information over long sequences.</a:t>
            </a:r>
          </a:p>
        </p:txBody>
      </p:sp>
    </p:spTree>
    <p:extLst>
      <p:ext uri="{BB962C8B-B14F-4D97-AF65-F5344CB8AC3E}">
        <p14:creationId xmlns:p14="http://schemas.microsoft.com/office/powerpoint/2010/main" val="286031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4058-B31C-055C-7724-3C110613FAA0}"/>
              </a:ext>
            </a:extLst>
          </p:cNvPr>
          <p:cNvSpPr>
            <a:spLocks noGrp="1"/>
          </p:cNvSpPr>
          <p:nvPr>
            <p:ph type="title"/>
          </p:nvPr>
        </p:nvSpPr>
        <p:spPr/>
        <p:txBody>
          <a:bodyPr/>
          <a:lstStyle/>
          <a:p>
            <a:r>
              <a:rPr lang="en-US" dirty="0"/>
              <a:t>Multi Layer perceptron (MLP)</a:t>
            </a:r>
          </a:p>
        </p:txBody>
      </p:sp>
      <p:sp>
        <p:nvSpPr>
          <p:cNvPr id="3" name="Content Placeholder 2">
            <a:extLst>
              <a:ext uri="{FF2B5EF4-FFF2-40B4-BE49-F238E27FC236}">
                <a16:creationId xmlns:a16="http://schemas.microsoft.com/office/drawing/2014/main" id="{49874FB7-5E8C-6A81-9142-160D1C4AD82B}"/>
              </a:ext>
            </a:extLst>
          </p:cNvPr>
          <p:cNvSpPr>
            <a:spLocks noGrp="1"/>
          </p:cNvSpPr>
          <p:nvPr>
            <p:ph idx="1"/>
          </p:nvPr>
        </p:nvSpPr>
        <p:spPr>
          <a:xfrm>
            <a:off x="677334" y="2160589"/>
            <a:ext cx="6558353" cy="3880773"/>
          </a:xfrm>
        </p:spPr>
        <p:txBody>
          <a:bodyPr/>
          <a:lstStyle/>
          <a:p>
            <a:r>
              <a:rPr lang="en-US" dirty="0"/>
              <a:t>A Multi-Layer Perceptron (MLP) is a type of artificial neural network that consists of multiple layers of nodes (neurons), including an input layer, one or more hidden layers, and an output layer. Each node in one layer is connected to every node in the subsequent layer, and each connection has an associated weight that is adjusted during the training process. </a:t>
            </a:r>
          </a:p>
          <a:p>
            <a:r>
              <a:rPr lang="en-US" dirty="0"/>
              <a:t>Although, neural networks perform well in capturing complex relationships between various factors influencing air quality. It does not perform as well as other networks in dealing with sequential data and forecasting tasks.</a:t>
            </a:r>
          </a:p>
        </p:txBody>
      </p:sp>
      <p:pic>
        <p:nvPicPr>
          <p:cNvPr id="7" name="Graphic 6">
            <a:extLst>
              <a:ext uri="{FF2B5EF4-FFF2-40B4-BE49-F238E27FC236}">
                <a16:creationId xmlns:a16="http://schemas.microsoft.com/office/drawing/2014/main" id="{5E890873-789D-E004-8CD8-67D0419C5C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3468" y="2160589"/>
            <a:ext cx="4848532" cy="3429000"/>
          </a:xfrm>
          <a:prstGeom prst="rect">
            <a:avLst/>
          </a:prstGeom>
        </p:spPr>
      </p:pic>
    </p:spTree>
    <p:extLst>
      <p:ext uri="{BB962C8B-B14F-4D97-AF65-F5344CB8AC3E}">
        <p14:creationId xmlns:p14="http://schemas.microsoft.com/office/powerpoint/2010/main" val="4224173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61B9-2FC9-6597-76F4-F79DAFB6D01F}"/>
              </a:ext>
            </a:extLst>
          </p:cNvPr>
          <p:cNvSpPr>
            <a:spLocks noGrp="1"/>
          </p:cNvSpPr>
          <p:nvPr>
            <p:ph type="title"/>
          </p:nvPr>
        </p:nvSpPr>
        <p:spPr/>
        <p:txBody>
          <a:bodyPr/>
          <a:lstStyle/>
          <a:p>
            <a:r>
              <a:rPr lang="en-US" dirty="0"/>
              <a:t>RNN Network</a:t>
            </a:r>
          </a:p>
        </p:txBody>
      </p:sp>
      <p:sp>
        <p:nvSpPr>
          <p:cNvPr id="3" name="Content Placeholder 2">
            <a:extLst>
              <a:ext uri="{FF2B5EF4-FFF2-40B4-BE49-F238E27FC236}">
                <a16:creationId xmlns:a16="http://schemas.microsoft.com/office/drawing/2014/main" id="{C0AEF60A-85DE-62B8-F8CF-6F6DB41E4127}"/>
              </a:ext>
            </a:extLst>
          </p:cNvPr>
          <p:cNvSpPr>
            <a:spLocks noGrp="1"/>
          </p:cNvSpPr>
          <p:nvPr>
            <p:ph idx="1"/>
          </p:nvPr>
        </p:nvSpPr>
        <p:spPr>
          <a:xfrm>
            <a:off x="677334" y="1930400"/>
            <a:ext cx="7419744" cy="3880773"/>
          </a:xfrm>
        </p:spPr>
        <p:txBody>
          <a:bodyPr/>
          <a:lstStyle/>
          <a:p>
            <a:r>
              <a:rPr lang="en-US" dirty="0"/>
              <a:t>Recurrent Neural Networks (RNNs) are a type of artificial neural network designed to handle sequential data by capturing temporal dependencies. They have been successfully applied to various sequential prediction tasks, including time series forecasting, natural language processing, and speech recognition.</a:t>
            </a:r>
          </a:p>
          <a:p>
            <a:r>
              <a:rPr lang="en-US" dirty="0"/>
              <a:t>Though, they perform well in dealing with sequential prediction tasks, they suffer from capturing long term dependencies within the data, suffering from an issue known as the ‘vanishing gradient problem’.</a:t>
            </a:r>
          </a:p>
        </p:txBody>
      </p:sp>
      <p:pic>
        <p:nvPicPr>
          <p:cNvPr id="7" name="Picture 6" descr="A group of white dots on a black background&#10;&#10;Description automatically generated">
            <a:extLst>
              <a:ext uri="{FF2B5EF4-FFF2-40B4-BE49-F238E27FC236}">
                <a16:creationId xmlns:a16="http://schemas.microsoft.com/office/drawing/2014/main" id="{0566A77C-F644-4C2E-EB99-76D74159609F}"/>
              </a:ext>
            </a:extLst>
          </p:cNvPr>
          <p:cNvPicPr>
            <a:picLocks noChangeAspect="1"/>
          </p:cNvPicPr>
          <p:nvPr/>
        </p:nvPicPr>
        <p:blipFill rotWithShape="1">
          <a:blip r:embed="rId2">
            <a:extLst>
              <a:ext uri="{28A0092B-C50C-407E-A947-70E740481C1C}">
                <a14:useLocalDpi xmlns:a14="http://schemas.microsoft.com/office/drawing/2010/main" val="0"/>
              </a:ext>
            </a:extLst>
          </a:blip>
          <a:srcRect b="7344"/>
          <a:stretch/>
        </p:blipFill>
        <p:spPr>
          <a:xfrm>
            <a:off x="8664850" y="1930400"/>
            <a:ext cx="3301263" cy="3168650"/>
          </a:xfrm>
          <a:prstGeom prst="rect">
            <a:avLst/>
          </a:prstGeom>
        </p:spPr>
      </p:pic>
    </p:spTree>
    <p:extLst>
      <p:ext uri="{BB962C8B-B14F-4D97-AF65-F5344CB8AC3E}">
        <p14:creationId xmlns:p14="http://schemas.microsoft.com/office/powerpoint/2010/main" val="14146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3175-6DE9-CEFA-7999-AF2378FBF0CF}"/>
              </a:ext>
            </a:extLst>
          </p:cNvPr>
          <p:cNvSpPr>
            <a:spLocks noGrp="1"/>
          </p:cNvSpPr>
          <p:nvPr>
            <p:ph type="title"/>
          </p:nvPr>
        </p:nvSpPr>
        <p:spPr/>
        <p:txBody>
          <a:bodyPr/>
          <a:lstStyle/>
          <a:p>
            <a:r>
              <a:rPr lang="en-US" dirty="0"/>
              <a:t>Prediction using LSTM</a:t>
            </a:r>
          </a:p>
        </p:txBody>
      </p:sp>
      <p:sp>
        <p:nvSpPr>
          <p:cNvPr id="3" name="Content Placeholder 2">
            <a:extLst>
              <a:ext uri="{FF2B5EF4-FFF2-40B4-BE49-F238E27FC236}">
                <a16:creationId xmlns:a16="http://schemas.microsoft.com/office/drawing/2014/main" id="{60121999-9A1A-9CFC-FD16-8B86EE7E5024}"/>
              </a:ext>
            </a:extLst>
          </p:cNvPr>
          <p:cNvSpPr>
            <a:spLocks noGrp="1"/>
          </p:cNvSpPr>
          <p:nvPr>
            <p:ph idx="1"/>
          </p:nvPr>
        </p:nvSpPr>
        <p:spPr>
          <a:xfrm>
            <a:off x="346031" y="1630501"/>
            <a:ext cx="7144422" cy="4617899"/>
          </a:xfrm>
        </p:spPr>
        <p:txBody>
          <a:bodyPr/>
          <a:lstStyle/>
          <a:p>
            <a:r>
              <a:rPr lang="en-US" dirty="0"/>
              <a:t>Our proposed and final model is the LSTM model which solves the ‘vanishing gradient problem’ by capturing long term dependencies and performs well with sequential data and forecasting tasks.</a:t>
            </a:r>
          </a:p>
          <a:p>
            <a:r>
              <a:rPr lang="en-US" dirty="0"/>
              <a:t>The model was constructed with 4 units (Memory Cells) and trained over 50 epochs with a batch size of 32. We used these parameters to counter an overfitting issue that we encountered with previous parameters. On the right are 2 graphs demonstrating the training process, using MAE loss and Adam optimizer. The first one is the overfitted graph and the second one is the improved model’s graph.</a:t>
            </a:r>
          </a:p>
          <a:p>
            <a:r>
              <a:rPr lang="en-US" dirty="0"/>
              <a:t>The model once evaluated, performed well. We managed to obtain an accuracy of 70.63%, a root mean squared error of 0.001 and mean absolute error of 0.00020.</a:t>
            </a:r>
          </a:p>
        </p:txBody>
      </p:sp>
      <p:pic>
        <p:nvPicPr>
          <p:cNvPr id="5" name="Picture 4" descr="A graph with blue and orange lines&#10;&#10;Description automatically generated">
            <a:extLst>
              <a:ext uri="{FF2B5EF4-FFF2-40B4-BE49-F238E27FC236}">
                <a16:creationId xmlns:a16="http://schemas.microsoft.com/office/drawing/2014/main" id="{FD69C841-F146-1664-88FE-3FC85B60E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818" y="3179233"/>
            <a:ext cx="4204151" cy="3122867"/>
          </a:xfrm>
          <a:prstGeom prst="rect">
            <a:avLst/>
          </a:prstGeom>
        </p:spPr>
      </p:pic>
      <p:pic>
        <p:nvPicPr>
          <p:cNvPr id="6" name="Picture 5" descr="A graph with orange and blue lines&#10;&#10;Description automatically generated">
            <a:extLst>
              <a:ext uri="{FF2B5EF4-FFF2-40B4-BE49-F238E27FC236}">
                <a16:creationId xmlns:a16="http://schemas.microsoft.com/office/drawing/2014/main" id="{61129CB2-E9E4-4413-9EE8-E240AED00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1818" y="0"/>
            <a:ext cx="4204151" cy="3122868"/>
          </a:xfrm>
          <a:prstGeom prst="rect">
            <a:avLst/>
          </a:prstGeom>
        </p:spPr>
      </p:pic>
    </p:spTree>
    <p:extLst>
      <p:ext uri="{BB962C8B-B14F-4D97-AF65-F5344CB8AC3E}">
        <p14:creationId xmlns:p14="http://schemas.microsoft.com/office/powerpoint/2010/main" val="280659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470D-CF68-4102-0117-AAAE515E4D88}"/>
              </a:ext>
            </a:extLst>
          </p:cNvPr>
          <p:cNvSpPr>
            <a:spLocks noGrp="1"/>
          </p:cNvSpPr>
          <p:nvPr>
            <p:ph type="title"/>
          </p:nvPr>
        </p:nvSpPr>
        <p:spPr/>
        <p:txBody>
          <a:bodyPr/>
          <a:lstStyle/>
          <a:p>
            <a:r>
              <a:rPr lang="en-US" dirty="0"/>
              <a:t>Benchmarking our models and networks.</a:t>
            </a:r>
          </a:p>
        </p:txBody>
      </p:sp>
      <p:graphicFrame>
        <p:nvGraphicFramePr>
          <p:cNvPr id="4" name="Content Placeholder 3">
            <a:extLst>
              <a:ext uri="{FF2B5EF4-FFF2-40B4-BE49-F238E27FC236}">
                <a16:creationId xmlns:a16="http://schemas.microsoft.com/office/drawing/2014/main" id="{7A1695A4-8CE1-E5A1-B919-79DDB9DB509E}"/>
              </a:ext>
            </a:extLst>
          </p:cNvPr>
          <p:cNvGraphicFramePr>
            <a:graphicFrameLocks noGrp="1"/>
          </p:cNvGraphicFramePr>
          <p:nvPr>
            <p:ph idx="1"/>
            <p:extLst>
              <p:ext uri="{D42A27DB-BD31-4B8C-83A1-F6EECF244321}">
                <p14:modId xmlns:p14="http://schemas.microsoft.com/office/powerpoint/2010/main" val="3762952808"/>
              </p:ext>
            </p:extLst>
          </p:nvPr>
        </p:nvGraphicFramePr>
        <p:xfrm>
          <a:off x="677334" y="2315789"/>
          <a:ext cx="10573230" cy="3101220"/>
        </p:xfrm>
        <a:graphic>
          <a:graphicData uri="http://schemas.openxmlformats.org/drawingml/2006/table">
            <a:tbl>
              <a:tblPr firstRow="1" bandRow="1">
                <a:tableStyleId>{5C22544A-7EE6-4342-B048-85BDC9FD1C3A}</a:tableStyleId>
              </a:tblPr>
              <a:tblGrid>
                <a:gridCol w="1985825">
                  <a:extLst>
                    <a:ext uri="{9D8B030D-6E8A-4147-A177-3AD203B41FA5}">
                      <a16:colId xmlns:a16="http://schemas.microsoft.com/office/drawing/2014/main" val="752689370"/>
                    </a:ext>
                  </a:extLst>
                </a:gridCol>
                <a:gridCol w="1205948">
                  <a:extLst>
                    <a:ext uri="{9D8B030D-6E8A-4147-A177-3AD203B41FA5}">
                      <a16:colId xmlns:a16="http://schemas.microsoft.com/office/drawing/2014/main" val="591716151"/>
                    </a:ext>
                  </a:extLst>
                </a:gridCol>
                <a:gridCol w="1457739">
                  <a:extLst>
                    <a:ext uri="{9D8B030D-6E8A-4147-A177-3AD203B41FA5}">
                      <a16:colId xmlns:a16="http://schemas.microsoft.com/office/drawing/2014/main" val="1979634886"/>
                    </a:ext>
                  </a:extLst>
                </a:gridCol>
                <a:gridCol w="1431235">
                  <a:extLst>
                    <a:ext uri="{9D8B030D-6E8A-4147-A177-3AD203B41FA5}">
                      <a16:colId xmlns:a16="http://schemas.microsoft.com/office/drawing/2014/main" val="1405340365"/>
                    </a:ext>
                  </a:extLst>
                </a:gridCol>
                <a:gridCol w="2888974">
                  <a:extLst>
                    <a:ext uri="{9D8B030D-6E8A-4147-A177-3AD203B41FA5}">
                      <a16:colId xmlns:a16="http://schemas.microsoft.com/office/drawing/2014/main" val="716555723"/>
                    </a:ext>
                  </a:extLst>
                </a:gridCol>
                <a:gridCol w="1603509">
                  <a:extLst>
                    <a:ext uri="{9D8B030D-6E8A-4147-A177-3AD203B41FA5}">
                      <a16:colId xmlns:a16="http://schemas.microsoft.com/office/drawing/2014/main" val="517369201"/>
                    </a:ext>
                  </a:extLst>
                </a:gridCol>
              </a:tblGrid>
              <a:tr h="516870">
                <a:tc>
                  <a:txBody>
                    <a:bodyPr/>
                    <a:lstStyle/>
                    <a:p>
                      <a:r>
                        <a:rPr lang="en-US" dirty="0"/>
                        <a:t>Model</a:t>
                      </a:r>
                    </a:p>
                  </a:txBody>
                  <a:tcPr/>
                </a:tc>
                <a:tc>
                  <a:txBody>
                    <a:bodyPr/>
                    <a:lstStyle/>
                    <a:p>
                      <a:r>
                        <a:rPr lang="en-US" dirty="0"/>
                        <a:t>MAE</a:t>
                      </a:r>
                    </a:p>
                  </a:txBody>
                  <a:tcPr/>
                </a:tc>
                <a:tc>
                  <a:txBody>
                    <a:bodyPr/>
                    <a:lstStyle/>
                    <a:p>
                      <a:r>
                        <a:rPr lang="en-US" dirty="0"/>
                        <a:t>MSE</a:t>
                      </a:r>
                    </a:p>
                  </a:txBody>
                  <a:tcPr/>
                </a:tc>
                <a:tc>
                  <a:txBody>
                    <a:bodyPr/>
                    <a:lstStyle/>
                    <a:p>
                      <a:r>
                        <a:rPr lang="en-US" dirty="0"/>
                        <a:t>RMSE</a:t>
                      </a:r>
                    </a:p>
                  </a:txBody>
                  <a:tcPr/>
                </a:tc>
                <a:tc>
                  <a:txBody>
                    <a:bodyPr/>
                    <a:lstStyle/>
                    <a:p>
                      <a:r>
                        <a:rPr lang="en-US" dirty="0"/>
                        <a:t>Max prediction error</a:t>
                      </a:r>
                    </a:p>
                  </a:txBody>
                  <a:tcPr/>
                </a:tc>
                <a:tc>
                  <a:txBody>
                    <a:bodyPr/>
                    <a:lstStyle/>
                    <a:p>
                      <a:r>
                        <a:rPr lang="en-US" dirty="0"/>
                        <a:t>Accuracy</a:t>
                      </a:r>
                    </a:p>
                  </a:txBody>
                  <a:tcPr/>
                </a:tc>
                <a:extLst>
                  <a:ext uri="{0D108BD9-81ED-4DB2-BD59-A6C34878D82A}">
                    <a16:rowId xmlns:a16="http://schemas.microsoft.com/office/drawing/2014/main" val="3678895097"/>
                  </a:ext>
                </a:extLst>
              </a:tr>
              <a:tr h="516870">
                <a:tc>
                  <a:txBody>
                    <a:bodyPr/>
                    <a:lstStyle/>
                    <a:p>
                      <a:r>
                        <a:rPr lang="en-US" dirty="0"/>
                        <a:t>LSTM</a:t>
                      </a:r>
                    </a:p>
                  </a:txBody>
                  <a:tcPr/>
                </a:tc>
                <a:tc>
                  <a:txBody>
                    <a:bodyPr/>
                    <a:lstStyle/>
                    <a:p>
                      <a:r>
                        <a:rPr lang="en-US" dirty="0"/>
                        <a:t>0.00060</a:t>
                      </a:r>
                    </a:p>
                  </a:txBody>
                  <a:tcPr/>
                </a:tc>
                <a:tc>
                  <a:txBody>
                    <a:bodyPr/>
                    <a:lstStyle/>
                    <a:p>
                      <a:r>
                        <a:rPr lang="en-US" dirty="0"/>
                        <a:t>0.00000</a:t>
                      </a:r>
                    </a:p>
                  </a:txBody>
                  <a:tcPr/>
                </a:tc>
                <a:tc>
                  <a:txBody>
                    <a:bodyPr/>
                    <a:lstStyle/>
                    <a:p>
                      <a:r>
                        <a:rPr lang="en-US" dirty="0"/>
                        <a:t>0.001</a:t>
                      </a:r>
                    </a:p>
                  </a:txBody>
                  <a:tcPr/>
                </a:tc>
                <a:tc>
                  <a:txBody>
                    <a:bodyPr/>
                    <a:lstStyle/>
                    <a:p>
                      <a:r>
                        <a:rPr lang="en-US" dirty="0"/>
                        <a:t>0.088</a:t>
                      </a:r>
                    </a:p>
                  </a:txBody>
                  <a:tcPr/>
                </a:tc>
                <a:tc>
                  <a:txBody>
                    <a:bodyPr/>
                    <a:lstStyle/>
                    <a:p>
                      <a:r>
                        <a:rPr lang="en-US" dirty="0"/>
                        <a:t>70.63</a:t>
                      </a:r>
                    </a:p>
                  </a:txBody>
                  <a:tcPr/>
                </a:tc>
                <a:extLst>
                  <a:ext uri="{0D108BD9-81ED-4DB2-BD59-A6C34878D82A}">
                    <a16:rowId xmlns:a16="http://schemas.microsoft.com/office/drawing/2014/main" val="2503733427"/>
                  </a:ext>
                </a:extLst>
              </a:tr>
              <a:tr h="516870">
                <a:tc>
                  <a:txBody>
                    <a:bodyPr/>
                    <a:lstStyle/>
                    <a:p>
                      <a:r>
                        <a:rPr lang="en-US" dirty="0"/>
                        <a:t>MLP</a:t>
                      </a:r>
                    </a:p>
                  </a:txBody>
                  <a:tcPr/>
                </a:tc>
                <a:tc>
                  <a:txBody>
                    <a:bodyPr/>
                    <a:lstStyle/>
                    <a:p>
                      <a:r>
                        <a:rPr lang="en-US" dirty="0"/>
                        <a:t>0.16276</a:t>
                      </a:r>
                    </a:p>
                  </a:txBody>
                  <a:tcPr/>
                </a:tc>
                <a:tc>
                  <a:txBody>
                    <a:bodyPr/>
                    <a:lstStyle/>
                    <a:p>
                      <a:r>
                        <a:rPr lang="en-US" dirty="0"/>
                        <a:t>0.05552</a:t>
                      </a:r>
                    </a:p>
                  </a:txBody>
                  <a:tcPr/>
                </a:tc>
                <a:tc>
                  <a:txBody>
                    <a:bodyPr/>
                    <a:lstStyle/>
                    <a:p>
                      <a:r>
                        <a:rPr lang="en-US" dirty="0"/>
                        <a:t>0.236</a:t>
                      </a:r>
                    </a:p>
                  </a:txBody>
                  <a:tcPr/>
                </a:tc>
                <a:tc>
                  <a:txBody>
                    <a:bodyPr/>
                    <a:lstStyle/>
                    <a:p>
                      <a:r>
                        <a:rPr lang="en-US" dirty="0"/>
                        <a:t>0.793 </a:t>
                      </a:r>
                    </a:p>
                  </a:txBody>
                  <a:tcPr/>
                </a:tc>
                <a:tc>
                  <a:txBody>
                    <a:bodyPr/>
                    <a:lstStyle/>
                    <a:p>
                      <a:r>
                        <a:rPr lang="en-US" dirty="0"/>
                        <a:t>58.90</a:t>
                      </a:r>
                    </a:p>
                  </a:txBody>
                  <a:tcPr/>
                </a:tc>
                <a:extLst>
                  <a:ext uri="{0D108BD9-81ED-4DB2-BD59-A6C34878D82A}">
                    <a16:rowId xmlns:a16="http://schemas.microsoft.com/office/drawing/2014/main" val="3097881683"/>
                  </a:ext>
                </a:extLst>
              </a:tr>
              <a:tr h="516870">
                <a:tc>
                  <a:txBody>
                    <a:bodyPr/>
                    <a:lstStyle/>
                    <a:p>
                      <a:r>
                        <a:rPr lang="en-US" dirty="0"/>
                        <a:t>RNN</a:t>
                      </a:r>
                    </a:p>
                  </a:txBody>
                  <a:tcPr/>
                </a:tc>
                <a:tc>
                  <a:txBody>
                    <a:bodyPr/>
                    <a:lstStyle/>
                    <a:p>
                      <a:r>
                        <a:rPr lang="en-US" dirty="0"/>
                        <a:t>0.00069</a:t>
                      </a:r>
                    </a:p>
                  </a:txBody>
                  <a:tcPr/>
                </a:tc>
                <a:tc>
                  <a:txBody>
                    <a:bodyPr/>
                    <a:lstStyle/>
                    <a:p>
                      <a:r>
                        <a:rPr lang="en-US" dirty="0"/>
                        <a:t>0.00000</a:t>
                      </a:r>
                    </a:p>
                  </a:txBody>
                  <a:tcPr/>
                </a:tc>
                <a:tc>
                  <a:txBody>
                    <a:bodyPr/>
                    <a:lstStyle/>
                    <a:p>
                      <a:r>
                        <a:rPr lang="en-US" dirty="0"/>
                        <a:t>0.001 </a:t>
                      </a:r>
                    </a:p>
                  </a:txBody>
                  <a:tcPr/>
                </a:tc>
                <a:tc>
                  <a:txBody>
                    <a:bodyPr/>
                    <a:lstStyle/>
                    <a:p>
                      <a:r>
                        <a:rPr lang="en-US" dirty="0"/>
                        <a:t>0.097</a:t>
                      </a:r>
                    </a:p>
                  </a:txBody>
                  <a:tcPr/>
                </a:tc>
                <a:tc>
                  <a:txBody>
                    <a:bodyPr/>
                    <a:lstStyle/>
                    <a:p>
                      <a:r>
                        <a:rPr lang="en-US" dirty="0"/>
                        <a:t>67.37</a:t>
                      </a:r>
                    </a:p>
                  </a:txBody>
                  <a:tcPr/>
                </a:tc>
                <a:extLst>
                  <a:ext uri="{0D108BD9-81ED-4DB2-BD59-A6C34878D82A}">
                    <a16:rowId xmlns:a16="http://schemas.microsoft.com/office/drawing/2014/main" val="3975379440"/>
                  </a:ext>
                </a:extLst>
              </a:tr>
              <a:tr h="516870">
                <a:tc>
                  <a:txBody>
                    <a:bodyPr/>
                    <a:lstStyle/>
                    <a:p>
                      <a:r>
                        <a:rPr lang="en-US" dirty="0"/>
                        <a:t>SVR</a:t>
                      </a:r>
                    </a:p>
                  </a:txBody>
                  <a:tcPr/>
                </a:tc>
                <a:tc>
                  <a:txBody>
                    <a:bodyPr/>
                    <a:lstStyle/>
                    <a:p>
                      <a:r>
                        <a:rPr lang="en-US" dirty="0"/>
                        <a:t>0.00722</a:t>
                      </a:r>
                    </a:p>
                  </a:txBody>
                  <a:tcPr/>
                </a:tc>
                <a:tc>
                  <a:txBody>
                    <a:bodyPr/>
                    <a:lstStyle/>
                    <a:p>
                      <a:r>
                        <a:rPr lang="en-US" dirty="0"/>
                        <a:t>0.00008</a:t>
                      </a:r>
                    </a:p>
                  </a:txBody>
                  <a:tcPr/>
                </a:tc>
                <a:tc>
                  <a:txBody>
                    <a:bodyPr/>
                    <a:lstStyle/>
                    <a:p>
                      <a:r>
                        <a:rPr lang="en-US" dirty="0"/>
                        <a:t>0.009</a:t>
                      </a:r>
                    </a:p>
                  </a:txBody>
                  <a:tcPr/>
                </a:tc>
                <a:tc>
                  <a:txBody>
                    <a:bodyPr/>
                    <a:lstStyle/>
                    <a:p>
                      <a:r>
                        <a:rPr lang="en-US" dirty="0"/>
                        <a:t>0.060</a:t>
                      </a:r>
                    </a:p>
                  </a:txBody>
                  <a:tcPr/>
                </a:tc>
                <a:tc>
                  <a:txBody>
                    <a:bodyPr/>
                    <a:lstStyle/>
                    <a:p>
                      <a:r>
                        <a:rPr lang="en-US" dirty="0"/>
                        <a:t>40.04</a:t>
                      </a:r>
                    </a:p>
                  </a:txBody>
                  <a:tcPr/>
                </a:tc>
                <a:extLst>
                  <a:ext uri="{0D108BD9-81ED-4DB2-BD59-A6C34878D82A}">
                    <a16:rowId xmlns:a16="http://schemas.microsoft.com/office/drawing/2014/main" val="3654718754"/>
                  </a:ext>
                </a:extLst>
              </a:tr>
              <a:tr h="516870">
                <a:tc>
                  <a:txBody>
                    <a:bodyPr/>
                    <a:lstStyle/>
                    <a:p>
                      <a:r>
                        <a:rPr lang="en-US" dirty="0"/>
                        <a:t>LR</a:t>
                      </a:r>
                    </a:p>
                  </a:txBody>
                  <a:tcPr/>
                </a:tc>
                <a:tc>
                  <a:txBody>
                    <a:bodyPr/>
                    <a:lstStyle/>
                    <a:p>
                      <a:r>
                        <a:rPr lang="en-US" dirty="0"/>
                        <a:t>0.00011</a:t>
                      </a:r>
                    </a:p>
                  </a:txBody>
                  <a:tcPr/>
                </a:tc>
                <a:tc>
                  <a:txBody>
                    <a:bodyPr/>
                    <a:lstStyle/>
                    <a:p>
                      <a:r>
                        <a:rPr lang="en-US" dirty="0"/>
                        <a:t>0.00000</a:t>
                      </a:r>
                    </a:p>
                  </a:txBody>
                  <a:tcPr/>
                </a:tc>
                <a:tc>
                  <a:txBody>
                    <a:bodyPr/>
                    <a:lstStyle/>
                    <a:p>
                      <a:r>
                        <a:rPr lang="en-US" dirty="0"/>
                        <a:t>0.004</a:t>
                      </a:r>
                    </a:p>
                  </a:txBody>
                  <a:tcPr/>
                </a:tc>
                <a:tc>
                  <a:txBody>
                    <a:bodyPr/>
                    <a:lstStyle/>
                    <a:p>
                      <a:r>
                        <a:rPr lang="en-US" dirty="0"/>
                        <a:t>0.097</a:t>
                      </a:r>
                    </a:p>
                  </a:txBody>
                  <a:tcPr/>
                </a:tc>
                <a:tc>
                  <a:txBody>
                    <a:bodyPr/>
                    <a:lstStyle/>
                    <a:p>
                      <a:r>
                        <a:rPr lang="en-US" dirty="0"/>
                        <a:t>49.00</a:t>
                      </a:r>
                    </a:p>
                  </a:txBody>
                  <a:tcPr/>
                </a:tc>
                <a:extLst>
                  <a:ext uri="{0D108BD9-81ED-4DB2-BD59-A6C34878D82A}">
                    <a16:rowId xmlns:a16="http://schemas.microsoft.com/office/drawing/2014/main" val="3110015754"/>
                  </a:ext>
                </a:extLst>
              </a:tr>
            </a:tbl>
          </a:graphicData>
        </a:graphic>
      </p:graphicFrame>
    </p:spTree>
    <p:extLst>
      <p:ext uri="{BB962C8B-B14F-4D97-AF65-F5344CB8AC3E}">
        <p14:creationId xmlns:p14="http://schemas.microsoft.com/office/powerpoint/2010/main" val="321102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5EF43-2417-C09A-E3AC-17D419B26DFB}"/>
              </a:ext>
            </a:extLst>
          </p:cNvPr>
          <p:cNvSpPr>
            <a:spLocks noGrp="1"/>
          </p:cNvSpPr>
          <p:nvPr>
            <p:ph idx="1"/>
          </p:nvPr>
        </p:nvSpPr>
        <p:spPr>
          <a:xfrm>
            <a:off x="954736" y="1307834"/>
            <a:ext cx="8596668" cy="3880773"/>
          </a:xfrm>
        </p:spPr>
        <p:txBody>
          <a:bodyPr>
            <a:normAutofit/>
          </a:bodyPr>
          <a:lstStyle/>
          <a:p>
            <a:pPr marL="0" indent="0" algn="ctr">
              <a:buNone/>
            </a:pPr>
            <a:endParaRPr lang="en-US" sz="5400" dirty="0"/>
          </a:p>
          <a:p>
            <a:pPr marL="0" indent="0" algn="ctr">
              <a:buNone/>
            </a:pPr>
            <a:r>
              <a:rPr lang="en-US" sz="5400" dirty="0"/>
              <a:t>Thank you</a:t>
            </a:r>
          </a:p>
        </p:txBody>
      </p:sp>
    </p:spTree>
    <p:extLst>
      <p:ext uri="{BB962C8B-B14F-4D97-AF65-F5344CB8AC3E}">
        <p14:creationId xmlns:p14="http://schemas.microsoft.com/office/powerpoint/2010/main" val="926573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CC83-0FFA-5B22-49E9-04C4822BB6A3}"/>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DBC8A6EE-C11E-4BCE-38C7-4DF1D8DDFBD9}"/>
              </a:ext>
            </a:extLst>
          </p:cNvPr>
          <p:cNvSpPr>
            <a:spLocks noGrp="1"/>
          </p:cNvSpPr>
          <p:nvPr>
            <p:ph idx="1"/>
          </p:nvPr>
        </p:nvSpPr>
        <p:spPr/>
        <p:txBody>
          <a:bodyPr/>
          <a:lstStyle/>
          <a:p>
            <a:r>
              <a:rPr lang="en-US" dirty="0"/>
              <a:t>Some information about the data</a:t>
            </a:r>
          </a:p>
          <a:p>
            <a:r>
              <a:rPr lang="en-US" dirty="0"/>
              <a:t>Correlation Matrix</a:t>
            </a:r>
          </a:p>
          <a:p>
            <a:r>
              <a:rPr lang="en-US" dirty="0"/>
              <a:t>Correlation Coefficients</a:t>
            </a:r>
          </a:p>
          <a:p>
            <a:r>
              <a:rPr lang="en-US" dirty="0"/>
              <a:t>Data preparation</a:t>
            </a:r>
          </a:p>
          <a:p>
            <a:r>
              <a:rPr lang="en-US" dirty="0"/>
              <a:t>Machine Learning approach</a:t>
            </a:r>
          </a:p>
          <a:p>
            <a:r>
              <a:rPr lang="en-US" dirty="0"/>
              <a:t>Prediction using LSTM</a:t>
            </a:r>
          </a:p>
          <a:p>
            <a:endParaRPr lang="en-US" dirty="0"/>
          </a:p>
        </p:txBody>
      </p:sp>
    </p:spTree>
    <p:extLst>
      <p:ext uri="{BB962C8B-B14F-4D97-AF65-F5344CB8AC3E}">
        <p14:creationId xmlns:p14="http://schemas.microsoft.com/office/powerpoint/2010/main" val="104310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687F-C097-50F3-F3AD-820E1C67B7A2}"/>
              </a:ext>
            </a:extLst>
          </p:cNvPr>
          <p:cNvSpPr>
            <a:spLocks noGrp="1"/>
          </p:cNvSpPr>
          <p:nvPr>
            <p:ph type="title"/>
          </p:nvPr>
        </p:nvSpPr>
        <p:spPr/>
        <p:txBody>
          <a:bodyPr/>
          <a:lstStyle/>
          <a:p>
            <a:r>
              <a:rPr lang="en-US" dirty="0"/>
              <a:t>Some Information about the data:</a:t>
            </a:r>
          </a:p>
        </p:txBody>
      </p:sp>
      <p:sp>
        <p:nvSpPr>
          <p:cNvPr id="3" name="Content Placeholder 2">
            <a:extLst>
              <a:ext uri="{FF2B5EF4-FFF2-40B4-BE49-F238E27FC236}">
                <a16:creationId xmlns:a16="http://schemas.microsoft.com/office/drawing/2014/main" id="{9960696F-E5F7-0159-2634-8D4CC7BA304F}"/>
              </a:ext>
            </a:extLst>
          </p:cNvPr>
          <p:cNvSpPr>
            <a:spLocks noGrp="1"/>
          </p:cNvSpPr>
          <p:nvPr>
            <p:ph idx="1"/>
          </p:nvPr>
        </p:nvSpPr>
        <p:spPr/>
        <p:txBody>
          <a:bodyPr/>
          <a:lstStyle/>
          <a:p>
            <a:pPr algn="l"/>
            <a:r>
              <a:rPr lang="en-US" dirty="0">
                <a:latin typeface="Times New Roman" panose="02020603050405020304" pitchFamily="18" charset="0"/>
                <a:cs typeface="Times New Roman" panose="02020603050405020304" pitchFamily="18" charset="0"/>
              </a:rPr>
              <a:t>We used two distinct datasets: one in CSV format detailing pollution levels across New York City, and another as a </a:t>
            </a:r>
            <a:r>
              <a:rPr lang="en-US" dirty="0" err="1">
                <a:latin typeface="Times New Roman" panose="02020603050405020304" pitchFamily="18" charset="0"/>
                <a:cs typeface="Times New Roman" panose="02020603050405020304" pitchFamily="18" charset="0"/>
              </a:rPr>
              <a:t>GeoJSON</a:t>
            </a:r>
            <a:r>
              <a:rPr lang="en-US" dirty="0">
                <a:latin typeface="Times New Roman" panose="02020603050405020304" pitchFamily="18" charset="0"/>
                <a:cs typeface="Times New Roman" panose="02020603050405020304" pitchFamily="18" charset="0"/>
              </a:rPr>
              <a:t> file outlining the city's map.</a:t>
            </a:r>
          </a:p>
          <a:p>
            <a:pPr algn="l"/>
            <a:r>
              <a:rPr lang="en-US" dirty="0">
                <a:latin typeface="Times New Roman" panose="02020603050405020304" pitchFamily="18" charset="0"/>
                <a:cs typeface="Times New Roman" panose="02020603050405020304" pitchFamily="18" charset="0"/>
              </a:rPr>
              <a:t>The number of records: 169,999</a:t>
            </a:r>
          </a:p>
          <a:p>
            <a:r>
              <a:rPr lang="en-US" dirty="0">
                <a:latin typeface="Times New Roman" panose="02020603050405020304" pitchFamily="18" charset="0"/>
                <a:cs typeface="Times New Roman" panose="02020603050405020304" pitchFamily="18" charset="0"/>
              </a:rPr>
              <a:t>The data was covered from 2021-09-10 at 12:29:09 to 2021-12-15 at 14:35:55</a:t>
            </a:r>
          </a:p>
          <a:p>
            <a:pPr marL="0" indent="0">
              <a:buNone/>
            </a:pPr>
            <a:r>
              <a:rPr lang="en-US" dirty="0">
                <a:latin typeface="Times New Roman" panose="02020603050405020304" pitchFamily="18" charset="0"/>
                <a:cs typeface="Times New Roman" panose="02020603050405020304" pitchFamily="18" charset="0"/>
              </a:rPr>
              <a:t>      which makes 96 days and 02:06:46.</a:t>
            </a:r>
          </a:p>
          <a:p>
            <a:pPr algn="l"/>
            <a:r>
              <a:rPr lang="en-US" dirty="0">
                <a:latin typeface="Times New Roman" panose="02020603050405020304" pitchFamily="18" charset="0"/>
                <a:cs typeface="Times New Roman" panose="02020603050405020304" pitchFamily="18" charset="0"/>
              </a:rPr>
              <a:t>The maximum pollution value : 12.74</a:t>
            </a:r>
          </a:p>
          <a:p>
            <a:pPr algn="l"/>
            <a:r>
              <a:rPr lang="en-US" dirty="0">
                <a:latin typeface="Times New Roman" panose="02020603050405020304" pitchFamily="18" charset="0"/>
                <a:cs typeface="Times New Roman" panose="02020603050405020304" pitchFamily="18" charset="0"/>
              </a:rPr>
              <a:t>The minimum pollution value: 1.57</a:t>
            </a:r>
          </a:p>
        </p:txBody>
      </p:sp>
    </p:spTree>
    <p:extLst>
      <p:ext uri="{BB962C8B-B14F-4D97-AF65-F5344CB8AC3E}">
        <p14:creationId xmlns:p14="http://schemas.microsoft.com/office/powerpoint/2010/main" val="237297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C02F-E390-6F69-CAF0-35650F8048CE}"/>
              </a:ext>
            </a:extLst>
          </p:cNvPr>
          <p:cNvSpPr>
            <a:spLocks noGrp="1"/>
          </p:cNvSpPr>
          <p:nvPr>
            <p:ph type="title"/>
          </p:nvPr>
        </p:nvSpPr>
        <p:spPr>
          <a:xfrm>
            <a:off x="247982" y="306083"/>
            <a:ext cx="5735003" cy="6245833"/>
          </a:xfrm>
        </p:spPr>
        <p:txBody>
          <a:bodyPr>
            <a:normAutofit fontScale="90000"/>
          </a:bodyPr>
          <a:lstStyle/>
          <a:p>
            <a:pPr marL="0" marR="0" indent="182880">
              <a:lnSpc>
                <a:spcPct val="95000"/>
              </a:lnSpc>
              <a:spcBef>
                <a:spcPts val="0"/>
              </a:spcBef>
              <a:spcAft>
                <a:spcPts val="600"/>
              </a:spcAft>
              <a:tabLst>
                <a:tab pos="182880" algn="l"/>
              </a:tabLst>
            </a:pPr>
            <a:r>
              <a:rPr lang="en-US" sz="2700" b="1" kern="0" cap="small" dirty="0">
                <a:solidFill>
                  <a:srgbClr val="0070C0"/>
                </a:solidFill>
                <a:latin typeface="Times New Roman" panose="02020603050405020304" pitchFamily="18" charset="0"/>
              </a:rPr>
              <a:t>Correlation Matrix: </a:t>
            </a:r>
            <a:br>
              <a:rPr lang="en-US" sz="2800" b="1" i="1" u="none" strike="noStrike" dirty="0">
                <a:ln>
                  <a:noFill/>
                </a:ln>
                <a:solidFill>
                  <a:srgbClr val="00B0F0"/>
                </a:solidFill>
                <a:effectLst>
                  <a:outerShdw sx="0" sy="0">
                    <a:srgbClr val="000000"/>
                  </a:outerShdw>
                </a:effectLst>
                <a:latin typeface="Times New Roman" panose="02020603050405020304" pitchFamily="18" charset="0"/>
              </a:rPr>
            </a:br>
            <a:r>
              <a:rPr lang="en-US" sz="2800" b="1" i="1" u="none" strike="noStrike" dirty="0">
                <a:ln>
                  <a:noFill/>
                </a:ln>
                <a:solidFill>
                  <a:schemeClr val="tx1"/>
                </a:solidFill>
                <a:effectLst>
                  <a:outerShdw sx="0" sy="0">
                    <a:srgbClr val="000000"/>
                  </a:outerShdw>
                </a:effectLst>
                <a:latin typeface="Times New Roman" panose="02020603050405020304" pitchFamily="18" charset="0"/>
              </a:rPr>
              <a:t>  </a:t>
            </a:r>
            <a:r>
              <a:rPr lang="en-US" sz="2000" u="none" strike="noStrike" dirty="0">
                <a:ln>
                  <a:noFill/>
                </a:ln>
                <a:solidFill>
                  <a:schemeClr val="tx1"/>
                </a:solidFill>
                <a:latin typeface="Times New Roman" panose="02020603050405020304" pitchFamily="18" charset="0"/>
              </a:rPr>
              <a:t>The correlation coefficient measures the strength and direction of the linear relationship between two variables.</a:t>
            </a:r>
            <a:br>
              <a:rPr lang="en-US" sz="2000" u="none" strike="noStrike" dirty="0">
                <a:ln>
                  <a:noFill/>
                </a:ln>
                <a:solidFill>
                  <a:schemeClr val="tx1"/>
                </a:solidFill>
                <a:latin typeface="Times New Roman" panose="02020603050405020304" pitchFamily="18" charset="0"/>
              </a:rPr>
            </a:br>
            <a:r>
              <a:rPr lang="en-US" sz="2000" u="none" strike="noStrike" dirty="0">
                <a:ln>
                  <a:noFill/>
                </a:ln>
                <a:solidFill>
                  <a:schemeClr val="tx1"/>
                </a:solidFill>
                <a:latin typeface="Times New Roman" panose="02020603050405020304" pitchFamily="18" charset="0"/>
              </a:rPr>
              <a:t>We calculated the</a:t>
            </a:r>
            <a:r>
              <a:rPr lang="en-US" sz="2000" b="1" i="1" u="none" strike="noStrike" dirty="0">
                <a:ln>
                  <a:noFill/>
                </a:ln>
                <a:solidFill>
                  <a:schemeClr val="tx1"/>
                </a:solidFill>
                <a:effectLst>
                  <a:outerShdw sx="0" sy="0">
                    <a:srgbClr val="000000"/>
                  </a:outerShdw>
                </a:effectLst>
                <a:latin typeface="Times New Roman" panose="02020603050405020304" pitchFamily="18" charset="0"/>
              </a:rPr>
              <a:t> </a:t>
            </a:r>
            <a:r>
              <a:rPr lang="x-none" sz="2000" spc="-5" dirty="0">
                <a:solidFill>
                  <a:schemeClr val="tx1"/>
                </a:solidFill>
                <a:effectLst/>
                <a:latin typeface="Times New Roman" panose="02020603050405020304" pitchFamily="18" charset="0"/>
                <a:ea typeface="SimSun" panose="02010600030101010101" pitchFamily="2" charset="-122"/>
              </a:rPr>
              <a:t>correlation matrix for </a:t>
            </a:r>
            <a:r>
              <a:rPr lang="en-US" sz="2000" spc="-5" dirty="0">
                <a:solidFill>
                  <a:schemeClr val="tx1"/>
                </a:solidFill>
                <a:latin typeface="Times New Roman" panose="02020603050405020304" pitchFamily="18" charset="0"/>
                <a:ea typeface="SimSun" panose="02010600030101010101" pitchFamily="2" charset="-122"/>
              </a:rPr>
              <a:t>the features of our data such as (pollution, pollution rank</a:t>
            </a:r>
            <a:r>
              <a:rPr lang="en-US" sz="2000" spc="-5" dirty="0">
                <a:solidFill>
                  <a:schemeClr val="tx1"/>
                </a:solidFill>
                <a:effectLst/>
                <a:latin typeface="Times New Roman" panose="02020603050405020304" pitchFamily="18" charset="0"/>
                <a:ea typeface="SimSun" panose="02010600030101010101" pitchFamily="2" charset="-122"/>
              </a:rPr>
              <a:t>, humidity, temperature, longitude and latitude). </a:t>
            </a:r>
            <a:r>
              <a:rPr lang="en-US" sz="2000" spc="-5" dirty="0">
                <a:solidFill>
                  <a:schemeClr val="tx1"/>
                </a:solidFill>
                <a:latin typeface="Times New Roman" panose="02020603050405020304" pitchFamily="18" charset="0"/>
                <a:ea typeface="SimSun" panose="02010600030101010101" pitchFamily="2" charset="-122"/>
              </a:rPr>
              <a:t>In general</a:t>
            </a:r>
            <a:r>
              <a:rPr lang="en-US" sz="2000" spc="-5" dirty="0">
                <a:solidFill>
                  <a:schemeClr val="tx1"/>
                </a:solidFill>
                <a:effectLst/>
                <a:latin typeface="Times New Roman" panose="02020603050405020304" pitchFamily="18" charset="0"/>
                <a:ea typeface="SimSun" panose="02010600030101010101" pitchFamily="2" charset="-122"/>
              </a:rPr>
              <a:t>:</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a:t>
            </a:r>
            <a:r>
              <a:rPr lang="en-US" sz="2000" spc="-5" dirty="0">
                <a:solidFill>
                  <a:schemeClr val="tx1"/>
                </a:solidFill>
                <a:effectLst/>
                <a:highlight>
                  <a:srgbClr val="FF0000"/>
                </a:highlight>
                <a:latin typeface="Times New Roman" panose="02020603050405020304" pitchFamily="18" charset="0"/>
                <a:ea typeface="SimSun" panose="02010600030101010101" pitchFamily="2" charset="-122"/>
              </a:rPr>
              <a:t>Darker red </a:t>
            </a:r>
            <a:r>
              <a:rPr lang="en-US" sz="2000" spc="-5" dirty="0">
                <a:solidFill>
                  <a:schemeClr val="tx1"/>
                </a:solidFill>
                <a:effectLst/>
                <a:latin typeface="Times New Roman" panose="02020603050405020304" pitchFamily="18" charset="0"/>
                <a:ea typeface="SimSun" panose="02010600030101010101" pitchFamily="2" charset="-122"/>
              </a:rPr>
              <a:t>shows stronger positive correlations.</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a:t>
            </a:r>
            <a:r>
              <a:rPr lang="en-US" sz="2000" spc="-5" dirty="0">
                <a:solidFill>
                  <a:schemeClr val="tx1"/>
                </a:solidFill>
                <a:effectLst/>
                <a:highlight>
                  <a:srgbClr val="0000FF"/>
                </a:highlight>
                <a:latin typeface="Times New Roman" panose="02020603050405020304" pitchFamily="18" charset="0"/>
                <a:ea typeface="SimSun" panose="02010600030101010101" pitchFamily="2" charset="-122"/>
              </a:rPr>
              <a:t>Darker blue </a:t>
            </a:r>
            <a:r>
              <a:rPr lang="en-US" sz="2000" spc="-5" dirty="0">
                <a:solidFill>
                  <a:schemeClr val="tx1"/>
                </a:solidFill>
                <a:effectLst/>
                <a:latin typeface="Times New Roman" panose="02020603050405020304" pitchFamily="18" charset="0"/>
                <a:ea typeface="SimSun" panose="02010600030101010101" pitchFamily="2" charset="-122"/>
              </a:rPr>
              <a:t>shows stronger negative correlations.</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a:t>
            </a:r>
            <a:r>
              <a:rPr lang="en-US" sz="2000" spc="-5" dirty="0">
                <a:solidFill>
                  <a:schemeClr val="tx1"/>
                </a:solidFill>
                <a:effectLst/>
                <a:highlight>
                  <a:srgbClr val="FFFF00"/>
                </a:highlight>
                <a:latin typeface="Times New Roman" panose="02020603050405020304" pitchFamily="18" charset="0"/>
                <a:ea typeface="SimSun" panose="02010600030101010101" pitchFamily="2" charset="-122"/>
              </a:rPr>
              <a:t>Lighter colors </a:t>
            </a:r>
            <a:r>
              <a:rPr lang="en-US" sz="2000" spc="-5" dirty="0">
                <a:solidFill>
                  <a:schemeClr val="tx1"/>
                </a:solidFill>
                <a:effectLst/>
                <a:latin typeface="Times New Roman" panose="02020603050405020304" pitchFamily="18" charset="0"/>
                <a:ea typeface="SimSun" panose="02010600030101010101" pitchFamily="2" charset="-122"/>
              </a:rPr>
              <a:t>(closer to white) indicate moderate  </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correlations (closer to zero).</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From the image on the right, among other observations, we can see that:</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1) </a:t>
            </a:r>
            <a:r>
              <a:rPr lang="en-US" sz="2000" b="1" spc="-5" dirty="0">
                <a:solidFill>
                  <a:schemeClr val="tx1"/>
                </a:solidFill>
                <a:latin typeface="Times New Roman" panose="02020603050405020304" pitchFamily="18" charset="0"/>
                <a:ea typeface="SimSun" panose="02010600030101010101" pitchFamily="2" charset="-122"/>
              </a:rPr>
              <a:t>Temperature and Pollution: </a:t>
            </a:r>
            <a:r>
              <a:rPr lang="en-US" sz="2000" spc="-5" dirty="0">
                <a:solidFill>
                  <a:schemeClr val="tx1"/>
                </a:solidFill>
                <a:latin typeface="Times New Roman" panose="02020603050405020304" pitchFamily="18" charset="0"/>
                <a:ea typeface="SimSun" panose="02010600030101010101" pitchFamily="2" charset="-122"/>
              </a:rPr>
              <a:t>Temperature exhibits the strongest positive correlation with pollution among the variables, recorded at 0.49. This suggests that higher temperatures might be associated with increased pollution levels.</a:t>
            </a:r>
            <a:r>
              <a:rPr lang="en-US" sz="2000" spc="-5" dirty="0">
                <a:solidFill>
                  <a:schemeClr val="tx1"/>
                </a:solidFill>
                <a:effectLst/>
                <a:latin typeface="Times New Roman" panose="02020603050405020304" pitchFamily="18" charset="0"/>
                <a:ea typeface="SimSun" panose="02010600030101010101" pitchFamily="2" charset="-122"/>
              </a:rPr>
              <a:t>     </a:t>
            </a:r>
            <a:br>
              <a:rPr lang="en-US" sz="2000" spc="-5" dirty="0">
                <a:solidFill>
                  <a:schemeClr val="tx1"/>
                </a:solidFill>
                <a:effectLst/>
                <a:latin typeface="Times New Roman" panose="02020603050405020304" pitchFamily="18" charset="0"/>
                <a:ea typeface="SimSun" panose="02010600030101010101" pitchFamily="2" charset="-122"/>
              </a:rPr>
            </a:br>
            <a:r>
              <a:rPr lang="en-US" sz="2000" spc="-5" dirty="0">
                <a:solidFill>
                  <a:schemeClr val="tx1"/>
                </a:solidFill>
                <a:effectLst/>
                <a:latin typeface="Times New Roman" panose="02020603050405020304" pitchFamily="18" charset="0"/>
                <a:ea typeface="SimSun" panose="02010600030101010101" pitchFamily="2" charset="-122"/>
              </a:rPr>
              <a:t>     2) </a:t>
            </a:r>
            <a:r>
              <a:rPr lang="en-US" sz="2000" b="1" spc="-5" dirty="0">
                <a:solidFill>
                  <a:schemeClr val="tx1"/>
                </a:solidFill>
                <a:effectLst/>
                <a:latin typeface="Times New Roman" panose="02020603050405020304" pitchFamily="18" charset="0"/>
                <a:ea typeface="SimSun" panose="02010600030101010101" pitchFamily="2" charset="-122"/>
              </a:rPr>
              <a:t>Humidity and Pollution: </a:t>
            </a:r>
            <a:r>
              <a:rPr lang="en-US" sz="2000" spc="-5" dirty="0">
                <a:solidFill>
                  <a:schemeClr val="tx1"/>
                </a:solidFill>
                <a:effectLst/>
                <a:latin typeface="Times New Roman" panose="02020603050405020304" pitchFamily="18" charset="0"/>
                <a:ea typeface="SimSun" panose="02010600030101010101" pitchFamily="2" charset="-122"/>
              </a:rPr>
              <a:t>Humidity shows a negligible positive correlation with pollution, noted as 0.01. This indicates that there is virtually no linear relationship between humidity levels and the overall pollution levels, suggesting that factors other than humidity play a more significant role in influencing pollution.    </a:t>
            </a:r>
            <a:br>
              <a:rPr lang="en-US" sz="2000" b="1" i="1" u="none" strike="noStrike" dirty="0">
                <a:ln>
                  <a:noFill/>
                </a:ln>
                <a:solidFill>
                  <a:schemeClr val="tx1"/>
                </a:solidFill>
                <a:effectLst>
                  <a:outerShdw sx="0" sy="0">
                    <a:srgbClr val="000000"/>
                  </a:outerShdw>
                </a:effectLst>
                <a:latin typeface="Times New Roman" panose="02020603050405020304" pitchFamily="18" charset="0"/>
              </a:rPr>
            </a:br>
            <a:br>
              <a:rPr lang="en-US" sz="2800" b="1" i="1" u="none" strike="noStrike" dirty="0">
                <a:ln>
                  <a:noFill/>
                </a:ln>
                <a:solidFill>
                  <a:schemeClr val="tx1"/>
                </a:solidFill>
                <a:effectLst>
                  <a:outerShdw sx="0" sy="0">
                    <a:srgbClr val="000000"/>
                  </a:outerShdw>
                </a:effectLst>
                <a:latin typeface="Times New Roman" panose="02020603050405020304" pitchFamily="18" charset="0"/>
              </a:rPr>
            </a:br>
            <a:br>
              <a:rPr lang="en-US" sz="2800" b="1" i="1" u="none" strike="noStrike" dirty="0">
                <a:ln>
                  <a:noFill/>
                </a:ln>
                <a:solidFill>
                  <a:schemeClr val="tx1"/>
                </a:solidFill>
                <a:effectLst>
                  <a:outerShdw sx="0" sy="0">
                    <a:srgbClr val="000000"/>
                  </a:outerShdw>
                </a:effectLst>
                <a:latin typeface="Times New Roman" panose="02020603050405020304" pitchFamily="18" charset="0"/>
              </a:rPr>
            </a:br>
            <a:br>
              <a:rPr lang="en-US" sz="1800" b="1" i="1" u="none" strike="noStrike" dirty="0">
                <a:ln>
                  <a:noFill/>
                </a:ln>
                <a:effectLst>
                  <a:outerShdw sx="0" sy="0">
                    <a:srgbClr val="000000"/>
                  </a:outerShdw>
                </a:effectLst>
                <a:latin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57D96562-EC54-7A72-A8FF-3AD79D586EB3}"/>
              </a:ext>
            </a:extLst>
          </p:cNvPr>
          <p:cNvPicPr>
            <a:picLocks noChangeAspect="1"/>
          </p:cNvPicPr>
          <p:nvPr/>
        </p:nvPicPr>
        <p:blipFill>
          <a:blip r:embed="rId2"/>
          <a:stretch>
            <a:fillRect/>
          </a:stretch>
        </p:blipFill>
        <p:spPr>
          <a:xfrm>
            <a:off x="6236414" y="626722"/>
            <a:ext cx="6359702" cy="5373385"/>
          </a:xfrm>
          <a:prstGeom prst="rect">
            <a:avLst/>
          </a:prstGeom>
        </p:spPr>
      </p:pic>
    </p:spTree>
    <p:extLst>
      <p:ext uri="{BB962C8B-B14F-4D97-AF65-F5344CB8AC3E}">
        <p14:creationId xmlns:p14="http://schemas.microsoft.com/office/powerpoint/2010/main" val="218526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EA9-E21A-06E7-BF8B-22781DD9D81E}"/>
              </a:ext>
            </a:extLst>
          </p:cNvPr>
          <p:cNvSpPr>
            <a:spLocks noGrp="1"/>
          </p:cNvSpPr>
          <p:nvPr>
            <p:ph type="title"/>
          </p:nvPr>
        </p:nvSpPr>
        <p:spPr>
          <a:xfrm>
            <a:off x="421242" y="270551"/>
            <a:ext cx="5801474" cy="6171346"/>
          </a:xfrm>
        </p:spPr>
        <p:txBody>
          <a:bodyPr>
            <a:normAutofit fontScale="90000"/>
          </a:bodyPr>
          <a:lstStyle/>
          <a:p>
            <a:r>
              <a:rPr lang="en-US" sz="2400" b="1" kern="0" cap="small" dirty="0">
                <a:solidFill>
                  <a:srgbClr val="0070C0"/>
                </a:solidFill>
                <a:effectLst/>
                <a:latin typeface="Times New Roman" panose="02020603050405020304" pitchFamily="18" charset="0"/>
              </a:rPr>
              <a:t>CORRELATION COEFFICIENTS</a:t>
            </a:r>
            <a:br>
              <a:rPr lang="en-US" sz="2000" b="1" kern="0" cap="small" dirty="0">
                <a:solidFill>
                  <a:schemeClr val="tx1"/>
                </a:solidFill>
                <a:effectLst/>
                <a:latin typeface="Times New Roman" panose="02020603050405020304" pitchFamily="18" charset="0"/>
              </a:rPr>
            </a:br>
            <a:br>
              <a:rPr lang="en-US" sz="1800" b="1" kern="0" cap="small" dirty="0">
                <a:solidFill>
                  <a:schemeClr val="tx1"/>
                </a:solidFill>
                <a:effectLst/>
                <a:latin typeface="Times New Roman" panose="02020603050405020304" pitchFamily="18" charset="0"/>
              </a:rPr>
            </a:br>
            <a:r>
              <a:rPr lang="en-US" sz="2400" b="1" i="1" dirty="0">
                <a:solidFill>
                  <a:schemeClr val="tx1"/>
                </a:solidFill>
                <a:effectLst>
                  <a:outerShdw sx="0" sy="0">
                    <a:srgbClr val="000000"/>
                  </a:outerShdw>
                </a:effectLst>
                <a:highlight>
                  <a:srgbClr val="FFFF00"/>
                </a:highlight>
                <a:latin typeface="Times New Roman" panose="02020603050405020304" pitchFamily="18" charset="0"/>
              </a:rPr>
              <a:t>1) Reverse Kendall's correlation coefficient</a:t>
            </a:r>
            <a:br>
              <a:rPr lang="en-US" sz="1800" b="1" i="1" u="none" strike="noStrike" dirty="0">
                <a:ln>
                  <a:noFill/>
                </a:ln>
                <a:solidFill>
                  <a:schemeClr val="tx1"/>
                </a:solidFill>
                <a:effectLst>
                  <a:outerShdw sx="0" sy="0">
                    <a:srgbClr val="000000"/>
                  </a:outerShdw>
                </a:effectLst>
                <a:highlight>
                  <a:srgbClr val="FFFF00"/>
                </a:highlight>
                <a:latin typeface="Times New Roman" panose="02020603050405020304" pitchFamily="18" charset="0"/>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1800" dirty="0">
                <a:solidFill>
                  <a:schemeClr val="tx1"/>
                </a:solidFill>
                <a:latin typeface="Times New Roman" panose="02020603050405020304" pitchFamily="18" charset="0"/>
                <a:ea typeface="SimSun" panose="02010600030101010101" pitchFamily="2" charset="-122"/>
              </a:rPr>
              <a:t> We use Reverse Kendall's correlation coefficient to find</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the association between the average rank of “pollution”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values and the size of each geographic category.</a:t>
            </a:r>
            <a:br>
              <a:rPr lang="en-US" sz="1800" dirty="0">
                <a:solidFill>
                  <a:schemeClr val="tx1"/>
                </a:solidFill>
                <a:latin typeface="Times New Roman" panose="02020603050405020304" pitchFamily="18" charset="0"/>
                <a:ea typeface="SimSun" panose="02010600030101010101" pitchFamily="2" charset="-122"/>
              </a:rPr>
            </a:br>
            <a:r>
              <a:rPr lang="en-US" sz="1800" b="1" dirty="0">
                <a:solidFill>
                  <a:schemeClr val="tx1"/>
                </a:solidFill>
                <a:latin typeface="Times New Roman" panose="02020603050405020304" pitchFamily="18" charset="0"/>
                <a:ea typeface="SimSun" panose="02010600030101010101" pitchFamily="2" charset="-122"/>
              </a:rPr>
              <a:t>Geohash: Correlation Coefficient: ~0.18</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This value indicates the weakest correlation between pollution levels and the geohash category, suggesting that geohash does not align as closely with factors that influences pollution levels.</a:t>
            </a:r>
            <a:br>
              <a:rPr lang="en-US" sz="1800" dirty="0">
                <a:solidFill>
                  <a:schemeClr val="tx1"/>
                </a:solidFill>
                <a:latin typeface="Times New Roman" panose="02020603050405020304" pitchFamily="18" charset="0"/>
                <a:ea typeface="SimSun" panose="02010600030101010101" pitchFamily="2" charset="-122"/>
              </a:rPr>
            </a:br>
            <a:br>
              <a:rPr lang="en-US" sz="1800" b="1" dirty="0">
                <a:solidFill>
                  <a:schemeClr val="tx1"/>
                </a:solidFill>
                <a:latin typeface="Times New Roman" panose="02020603050405020304" pitchFamily="18" charset="0"/>
                <a:ea typeface="SimSun" panose="02010600030101010101" pitchFamily="2" charset="-122"/>
              </a:rPr>
            </a:br>
            <a:r>
              <a:rPr lang="en-US" sz="1800" b="1" dirty="0">
                <a:solidFill>
                  <a:schemeClr val="tx1"/>
                </a:solidFill>
                <a:latin typeface="Times New Roman" panose="02020603050405020304" pitchFamily="18" charset="0"/>
                <a:ea typeface="SimSun" panose="02010600030101010101" pitchFamily="2" charset="-122"/>
              </a:rPr>
              <a:t>Neighborhood: Correlation Coefficient: ~0.35</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The neighborhood category shows a much higher correlation with pollution levels, indicating a strong relationship. Larger neighborhoods, which likely correlate with higher population density or more intense urban activities, tend to have higher pollution levels.</a:t>
            </a:r>
            <a:br>
              <a:rPr lang="en-US" sz="1800" dirty="0">
                <a:solidFill>
                  <a:schemeClr val="tx1"/>
                </a:solidFill>
                <a:effectLst/>
                <a:latin typeface="Times New Roman" panose="02020603050405020304" pitchFamily="18" charset="0"/>
                <a:ea typeface="SimSun" panose="02010600030101010101" pitchFamily="2" charset="-122"/>
              </a:rPr>
            </a:br>
            <a:r>
              <a:rPr lang="en-US" sz="1800" b="1" dirty="0">
                <a:solidFill>
                  <a:schemeClr val="tx1"/>
                </a:solidFill>
                <a:effectLst/>
                <a:latin typeface="Times New Roman" panose="02020603050405020304" pitchFamily="18" charset="0"/>
                <a:ea typeface="SimSun" panose="02010600030101010101" pitchFamily="2" charset="-122"/>
              </a:rPr>
              <a:t>Borough: Correlation Coefficient: ~0.2</a:t>
            </a:r>
            <a:br>
              <a:rPr lang="en-US" sz="1800" dirty="0">
                <a:solidFill>
                  <a:schemeClr val="tx1"/>
                </a:solidFill>
                <a:effectLst/>
                <a:latin typeface="Times New Roman" panose="02020603050405020304" pitchFamily="18" charset="0"/>
                <a:ea typeface="SimSun" panose="02010600030101010101" pitchFamily="2" charset="-122"/>
              </a:rPr>
            </a:br>
            <a:r>
              <a:rPr lang="en-US" sz="1800" dirty="0">
                <a:solidFill>
                  <a:schemeClr val="tx1"/>
                </a:solidFill>
                <a:effectLst/>
                <a:latin typeface="Times New Roman" panose="02020603050405020304" pitchFamily="18" charset="0"/>
                <a:ea typeface="SimSun" panose="02010600030101010101" pitchFamily="2" charset="-122"/>
              </a:rPr>
              <a:t>Borough are larger geographic categories than neighborhoods. Although, it has variations in pollution levels, but these variations are less distinct than those observed at the neighborhood level.</a:t>
            </a:r>
            <a:endParaRPr lang="en-US" sz="2000" dirty="0">
              <a:solidFill>
                <a:schemeClr val="tx1"/>
              </a:solidFill>
            </a:endParaRPr>
          </a:p>
        </p:txBody>
      </p:sp>
      <p:pic>
        <p:nvPicPr>
          <p:cNvPr id="4" name="Picture 3">
            <a:extLst>
              <a:ext uri="{FF2B5EF4-FFF2-40B4-BE49-F238E27FC236}">
                <a16:creationId xmlns:a16="http://schemas.microsoft.com/office/drawing/2014/main" id="{4716C5FC-BF27-9D29-DFAF-281225DF43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07649" y="1217887"/>
            <a:ext cx="5640512" cy="4422226"/>
          </a:xfrm>
          <a:prstGeom prst="rect">
            <a:avLst/>
          </a:prstGeom>
          <a:noFill/>
          <a:ln>
            <a:noFill/>
          </a:ln>
        </p:spPr>
      </p:pic>
    </p:spTree>
    <p:extLst>
      <p:ext uri="{BB962C8B-B14F-4D97-AF65-F5344CB8AC3E}">
        <p14:creationId xmlns:p14="http://schemas.microsoft.com/office/powerpoint/2010/main" val="176496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EA9-E21A-06E7-BF8B-22781DD9D81E}"/>
              </a:ext>
            </a:extLst>
          </p:cNvPr>
          <p:cNvSpPr>
            <a:spLocks noGrp="1"/>
          </p:cNvSpPr>
          <p:nvPr>
            <p:ph type="title"/>
          </p:nvPr>
        </p:nvSpPr>
        <p:spPr>
          <a:xfrm>
            <a:off x="636998" y="584771"/>
            <a:ext cx="5599415" cy="5688458"/>
          </a:xfrm>
        </p:spPr>
        <p:txBody>
          <a:bodyPr>
            <a:normAutofit fontScale="90000"/>
          </a:bodyPr>
          <a:lstStyle/>
          <a:p>
            <a:r>
              <a:rPr lang="en-US" sz="2400" b="1" i="1" dirty="0">
                <a:solidFill>
                  <a:schemeClr val="tx1"/>
                </a:solidFill>
                <a:effectLst>
                  <a:outerShdw sx="0" sy="0">
                    <a:srgbClr val="000000"/>
                  </a:outerShdw>
                </a:effectLst>
                <a:highlight>
                  <a:srgbClr val="FFFF00"/>
                </a:highlight>
                <a:latin typeface="Times New Roman" panose="02020603050405020304" pitchFamily="18" charset="0"/>
              </a:rPr>
              <a:t>2) Spearman's Rank Correlation Coefficient</a:t>
            </a:r>
            <a:br>
              <a:rPr lang="en-US" sz="2400" b="1" i="1" dirty="0">
                <a:solidFill>
                  <a:schemeClr val="tx1"/>
                </a:solidFill>
                <a:effectLst>
                  <a:outerShdw sx="0" sy="0">
                    <a:srgbClr val="000000"/>
                  </a:outerShdw>
                </a:effectLst>
                <a:highlight>
                  <a:srgbClr val="FFFF00"/>
                </a:highlight>
                <a:latin typeface="Times New Roman" panose="02020603050405020304" pitchFamily="18" charset="0"/>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1800" dirty="0">
                <a:solidFill>
                  <a:schemeClr val="tx1"/>
                </a:solidFill>
                <a:latin typeface="Times New Roman" panose="02020603050405020304" pitchFamily="18" charset="0"/>
                <a:ea typeface="SimSun" panose="02010600030101010101" pitchFamily="2" charset="-122"/>
              </a:rPr>
              <a:t>This measures the strength and direction of association between the rank of geographical categories ( 'geohash’,</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“neighborhood “ and “borough”) and 'pollution’.</a:t>
            </a:r>
            <a:br>
              <a:rPr lang="en-US" sz="1800" dirty="0">
                <a:solidFill>
                  <a:schemeClr val="tx1"/>
                </a:solidFill>
                <a:latin typeface="Times New Roman" panose="02020603050405020304" pitchFamily="18" charset="0"/>
                <a:ea typeface="SimSun" panose="02010600030101010101" pitchFamily="2" charset="-122"/>
              </a:rPr>
            </a:b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It is suitable when the relationship is monotonic but not necessarily linear.</a:t>
            </a:r>
            <a:br>
              <a:rPr lang="en-US" sz="1800" dirty="0">
                <a:solidFill>
                  <a:schemeClr val="tx1"/>
                </a:solidFill>
                <a:latin typeface="Times New Roman" panose="02020603050405020304" pitchFamily="18" charset="0"/>
                <a:ea typeface="SimSun" panose="02010600030101010101" pitchFamily="2" charset="-122"/>
              </a:rPr>
            </a:b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accent5"/>
                </a:solidFill>
                <a:latin typeface="Times New Roman" panose="02020603050405020304" pitchFamily="18" charset="0"/>
                <a:ea typeface="SimSun" panose="02010600030101010101" pitchFamily="2" charset="-122"/>
              </a:rPr>
              <a:t>Test Hypothesis:</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accent3">
                    <a:lumMod val="75000"/>
                  </a:schemeClr>
                </a:solidFill>
                <a:latin typeface="Times New Roman" panose="02020603050405020304" pitchFamily="18" charset="0"/>
                <a:ea typeface="SimSun" panose="02010600030101010101" pitchFamily="2" charset="-122"/>
              </a:rPr>
              <a:t>Null Hypothesis (H0):  There is no monotonic relationship between the geographic location and the pollution levels.</a:t>
            </a:r>
            <a:br>
              <a:rPr lang="en-US" sz="1800" dirty="0">
                <a:solidFill>
                  <a:schemeClr val="accent3">
                    <a:lumMod val="75000"/>
                  </a:schemeClr>
                </a:solidFill>
                <a:latin typeface="Times New Roman" panose="02020603050405020304" pitchFamily="18" charset="0"/>
                <a:ea typeface="SimSun" panose="02010600030101010101" pitchFamily="2" charset="-122"/>
              </a:rPr>
            </a:br>
            <a:r>
              <a:rPr lang="en-US" sz="1800" dirty="0">
                <a:solidFill>
                  <a:schemeClr val="accent3">
                    <a:lumMod val="75000"/>
                  </a:schemeClr>
                </a:solidFill>
                <a:latin typeface="Times New Roman" panose="02020603050405020304" pitchFamily="18" charset="0"/>
                <a:ea typeface="SimSun" panose="02010600030101010101" pitchFamily="2" charset="-122"/>
              </a:rPr>
              <a:t>H1: There is a monotonic relation between the geographic location and the pollution levels.</a:t>
            </a:r>
            <a:br>
              <a:rPr lang="en-US" sz="1800" dirty="0">
                <a:solidFill>
                  <a:schemeClr val="accent3">
                    <a:lumMod val="75000"/>
                  </a:schemeClr>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Our results:</a:t>
            </a:r>
            <a:br>
              <a:rPr lang="en-US" sz="1800" dirty="0">
                <a:solidFill>
                  <a:schemeClr val="accent3">
                    <a:lumMod val="75000"/>
                  </a:schemeClr>
                </a:solidFill>
                <a:latin typeface="Times New Roman" panose="02020603050405020304" pitchFamily="18" charset="0"/>
                <a:ea typeface="SimSun" panose="02010600030101010101" pitchFamily="2" charset="-122"/>
              </a:rPr>
            </a:br>
            <a:r>
              <a:rPr lang="en-US" sz="1800" dirty="0">
                <a:solidFill>
                  <a:srgbClr val="0070C0"/>
                </a:solidFill>
                <a:latin typeface="Times New Roman" panose="02020603050405020304" pitchFamily="18" charset="0"/>
                <a:ea typeface="SimSun" panose="02010600030101010101" pitchFamily="2" charset="-122"/>
              </a:rPr>
              <a:t>P-values:</a:t>
            </a:r>
            <a:br>
              <a:rPr lang="en-US" sz="1800" dirty="0">
                <a:solidFill>
                  <a:srgbClr val="0070C0"/>
                </a:solidFill>
                <a:latin typeface="Times New Roman" panose="02020603050405020304" pitchFamily="18" charset="0"/>
                <a:ea typeface="SimSun" panose="02010600030101010101" pitchFamily="2" charset="-122"/>
              </a:rPr>
            </a:br>
            <a:r>
              <a:rPr lang="en-US" sz="1800" dirty="0">
                <a:solidFill>
                  <a:srgbClr val="0070C0"/>
                </a:solidFill>
                <a:latin typeface="Times New Roman" panose="02020603050405020304" pitchFamily="18" charset="0"/>
                <a:ea typeface="SimSun" panose="02010600030101010101" pitchFamily="2" charset="-122"/>
              </a:rPr>
              <a:t>• Geohash vs Pollution: 4.454497640901313e-166</a:t>
            </a:r>
            <a:br>
              <a:rPr lang="en-US" sz="1800" dirty="0">
                <a:solidFill>
                  <a:srgbClr val="0070C0"/>
                </a:solidFill>
                <a:latin typeface="Times New Roman" panose="02020603050405020304" pitchFamily="18" charset="0"/>
                <a:ea typeface="SimSun" panose="02010600030101010101" pitchFamily="2" charset="-122"/>
              </a:rPr>
            </a:br>
            <a:r>
              <a:rPr lang="en-US" sz="1800" dirty="0">
                <a:solidFill>
                  <a:srgbClr val="0070C0"/>
                </a:solidFill>
                <a:latin typeface="Times New Roman" panose="02020603050405020304" pitchFamily="18" charset="0"/>
                <a:ea typeface="SimSun" panose="02010600030101010101" pitchFamily="2" charset="-122"/>
              </a:rPr>
              <a:t>• Neighborhood vs. Pollution: 1.5984415142310416e-06</a:t>
            </a:r>
            <a:br>
              <a:rPr lang="en-US" sz="1800" dirty="0">
                <a:solidFill>
                  <a:srgbClr val="0070C0"/>
                </a:solidFill>
                <a:latin typeface="Times New Roman" panose="02020603050405020304" pitchFamily="18" charset="0"/>
                <a:ea typeface="SimSun" panose="02010600030101010101" pitchFamily="2" charset="-122"/>
              </a:rPr>
            </a:br>
            <a:r>
              <a:rPr lang="en-US" sz="1800" dirty="0">
                <a:solidFill>
                  <a:srgbClr val="0070C0"/>
                </a:solidFill>
                <a:latin typeface="Times New Roman" panose="02020603050405020304" pitchFamily="18" charset="0"/>
                <a:ea typeface="SimSun" panose="02010600030101010101" pitchFamily="2" charset="-122"/>
              </a:rPr>
              <a:t>• Borough vs. Pollution: 4.068933168365492e-277</a:t>
            </a:r>
            <a:br>
              <a:rPr lang="en-US" sz="1800" dirty="0">
                <a:solidFill>
                  <a:schemeClr val="accent3">
                    <a:lumMod val="75000"/>
                  </a:schemeClr>
                </a:solidFill>
                <a:latin typeface="Times New Roman" panose="02020603050405020304" pitchFamily="18" charset="0"/>
                <a:ea typeface="SimSun" panose="02010600030101010101" pitchFamily="2" charset="-122"/>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1800" dirty="0">
                <a:solidFill>
                  <a:schemeClr val="tx1"/>
                </a:solidFill>
                <a:latin typeface="Times New Roman" panose="02020603050405020304" pitchFamily="18" charset="0"/>
                <a:ea typeface="SimSun" panose="02010600030101010101" pitchFamily="2" charset="-122"/>
              </a:rPr>
              <a:t>Overall there is generally </a:t>
            </a:r>
            <a:r>
              <a:rPr lang="en-US" sz="1800" b="1" u="sng" dirty="0">
                <a:solidFill>
                  <a:schemeClr val="tx1"/>
                </a:solidFill>
                <a:latin typeface="Times New Roman" panose="02020603050405020304" pitchFamily="18" charset="0"/>
                <a:ea typeface="SimSun" panose="02010600030101010101" pitchFamily="2" charset="-122"/>
              </a:rPr>
              <a:t>a weak association</a:t>
            </a:r>
            <a:r>
              <a:rPr lang="en-US" sz="1800" dirty="0">
                <a:solidFill>
                  <a:schemeClr val="tx1"/>
                </a:solidFill>
                <a:latin typeface="Times New Roman" panose="02020603050405020304" pitchFamily="18" charset="0"/>
                <a:ea typeface="SimSun" panose="02010600030101010101" pitchFamily="2" charset="-122"/>
              </a:rPr>
              <a:t> between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the ranks of geographic categorizations (geohash, neighborhood, and borough) and pollution. </a:t>
            </a:r>
            <a:br>
              <a:rPr lang="en-US" sz="1800" dirty="0">
                <a:solidFill>
                  <a:schemeClr val="tx1"/>
                </a:solidFill>
                <a:latin typeface="Times New Roman" panose="02020603050405020304" pitchFamily="18" charset="0"/>
                <a:ea typeface="SimSun" panose="02010600030101010101" pitchFamily="2" charset="-122"/>
              </a:rPr>
            </a:br>
            <a:endParaRPr lang="en-US" dirty="0">
              <a:solidFill>
                <a:srgbClr val="0070C0"/>
              </a:solidFill>
            </a:endParaRPr>
          </a:p>
        </p:txBody>
      </p:sp>
      <p:pic>
        <p:nvPicPr>
          <p:cNvPr id="3" name="Picture 2">
            <a:extLst>
              <a:ext uri="{FF2B5EF4-FFF2-40B4-BE49-F238E27FC236}">
                <a16:creationId xmlns:a16="http://schemas.microsoft.com/office/drawing/2014/main" id="{51788097-BEF1-9BBC-138F-91757DAEE0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8881" y="1053100"/>
            <a:ext cx="5725061" cy="4917898"/>
          </a:xfrm>
          <a:prstGeom prst="rect">
            <a:avLst/>
          </a:prstGeom>
          <a:noFill/>
          <a:ln>
            <a:noFill/>
          </a:ln>
        </p:spPr>
      </p:pic>
    </p:spTree>
    <p:extLst>
      <p:ext uri="{BB962C8B-B14F-4D97-AF65-F5344CB8AC3E}">
        <p14:creationId xmlns:p14="http://schemas.microsoft.com/office/powerpoint/2010/main" val="9275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EA9-E21A-06E7-BF8B-22781DD9D81E}"/>
              </a:ext>
            </a:extLst>
          </p:cNvPr>
          <p:cNvSpPr>
            <a:spLocks noGrp="1"/>
          </p:cNvSpPr>
          <p:nvPr>
            <p:ph type="title"/>
          </p:nvPr>
        </p:nvSpPr>
        <p:spPr>
          <a:xfrm>
            <a:off x="606175" y="609598"/>
            <a:ext cx="9133726" cy="5750105"/>
          </a:xfrm>
        </p:spPr>
        <p:txBody>
          <a:bodyPr>
            <a:normAutofit fontScale="90000"/>
          </a:bodyPr>
          <a:lstStyle/>
          <a:p>
            <a:r>
              <a:rPr lang="en-US" sz="2700" b="1" i="1" dirty="0">
                <a:solidFill>
                  <a:schemeClr val="tx1"/>
                </a:solidFill>
                <a:effectLst>
                  <a:outerShdw sx="0" sy="0">
                    <a:srgbClr val="000000"/>
                  </a:outerShdw>
                </a:effectLst>
                <a:highlight>
                  <a:srgbClr val="FFFF00"/>
                </a:highlight>
                <a:latin typeface="Times New Roman" panose="02020603050405020304" pitchFamily="18" charset="0"/>
              </a:rPr>
              <a:t>3) ANOVA (Analysis of Variance)</a:t>
            </a:r>
            <a:br>
              <a:rPr lang="en-US" sz="1800" b="1" i="1" dirty="0">
                <a:solidFill>
                  <a:schemeClr val="tx1"/>
                </a:solidFill>
                <a:effectLst>
                  <a:outerShdw sx="0" sy="0">
                    <a:srgbClr val="000000"/>
                  </a:outerShdw>
                </a:effectLst>
                <a:highlight>
                  <a:srgbClr val="FFFF00"/>
                </a:highlight>
                <a:latin typeface="Times New Roman" panose="02020603050405020304" pitchFamily="18" charset="0"/>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2000" dirty="0">
                <a:solidFill>
                  <a:schemeClr val="tx1"/>
                </a:solidFill>
                <a:latin typeface="Times New Roman" panose="02020603050405020304" pitchFamily="18" charset="0"/>
                <a:ea typeface="SimSun" panose="02010600030101010101" pitchFamily="2" charset="-122"/>
              </a:rPr>
              <a:t> ANOVA, or Analysis of Variance, is a statistical method used to analyze the differences among means of three or more groups. We are facing with the following Hypothesis:</a:t>
            </a:r>
            <a:br>
              <a:rPr lang="en-US" sz="2000" dirty="0">
                <a:solidFill>
                  <a:schemeClr val="tx1"/>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accent3">
                    <a:lumMod val="75000"/>
                  </a:schemeClr>
                </a:solidFill>
                <a:latin typeface="Times New Roman" panose="02020603050405020304" pitchFamily="18" charset="0"/>
                <a:ea typeface="SimSun" panose="02010600030101010101" pitchFamily="2" charset="-122"/>
              </a:rPr>
              <a:t>H_0: All group means are equal.</a:t>
            </a:r>
            <a:br>
              <a:rPr lang="en-US" sz="2000" dirty="0">
                <a:solidFill>
                  <a:schemeClr val="accent3">
                    <a:lumMod val="75000"/>
                  </a:schemeClr>
                </a:solidFill>
                <a:latin typeface="Times New Roman" panose="02020603050405020304" pitchFamily="18" charset="0"/>
                <a:ea typeface="SimSun" panose="02010600030101010101" pitchFamily="2" charset="-122"/>
              </a:rPr>
            </a:br>
            <a:r>
              <a:rPr lang="en-US" sz="2000" dirty="0">
                <a:solidFill>
                  <a:schemeClr val="accent3">
                    <a:lumMod val="75000"/>
                  </a:schemeClr>
                </a:solidFill>
                <a:latin typeface="Times New Roman" panose="02020603050405020304" pitchFamily="18" charset="0"/>
                <a:ea typeface="SimSun" panose="02010600030101010101" pitchFamily="2" charset="-122"/>
              </a:rPr>
              <a:t>H_1: At least one group mean is different.</a:t>
            </a:r>
            <a:br>
              <a:rPr lang="en-US" sz="2000" dirty="0">
                <a:solidFill>
                  <a:schemeClr val="accent3">
                    <a:lumMod val="75000"/>
                  </a:schemeClr>
                </a:solidFill>
                <a:latin typeface="Times New Roman" panose="02020603050405020304" pitchFamily="18" charset="0"/>
                <a:ea typeface="SimSun" panose="02010600030101010101" pitchFamily="2" charset="-122"/>
              </a:rPr>
            </a:br>
            <a:br>
              <a:rPr lang="en-US" sz="2000" dirty="0">
                <a:solidFill>
                  <a:schemeClr val="accent3">
                    <a:lumMod val="75000"/>
                  </a:schemeClr>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We got the following ANOVA test results for ‘neighborhood’ (respectively, “borough” and 'geohash') and ‘pollution’:</a:t>
            </a:r>
            <a:br>
              <a:rPr lang="en-US" sz="2000" dirty="0">
                <a:solidFill>
                  <a:schemeClr val="tx1"/>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Neighborhood - F-statistic: 194.2967984990712, P-value: 0.0</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Borough - F-statistic: 1571.4452929273557, P-value: 0.0</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Geohash - F-statistic: 3520.2944091142294, P-value: 0.0</a:t>
            </a:r>
            <a:br>
              <a:rPr lang="en-US" sz="2000" dirty="0">
                <a:solidFill>
                  <a:schemeClr val="tx1"/>
                </a:solidFill>
                <a:latin typeface="Times New Roman" panose="02020603050405020304" pitchFamily="18" charset="0"/>
                <a:ea typeface="SimSun" panose="02010600030101010101" pitchFamily="2" charset="-122"/>
              </a:rPr>
            </a:br>
            <a:r>
              <a:rPr lang="en-US" sz="2000" b="1" dirty="0">
                <a:solidFill>
                  <a:srgbClr val="0070C0"/>
                </a:solidFill>
                <a:latin typeface="Times New Roman" panose="02020603050405020304" pitchFamily="18" charset="0"/>
                <a:ea typeface="SimSun" panose="02010600030101010101" pitchFamily="2" charset="-122"/>
              </a:rPr>
              <a:t>Conclusion: </a:t>
            </a:r>
            <a:r>
              <a:rPr lang="en-US" sz="2000" dirty="0">
                <a:solidFill>
                  <a:schemeClr val="tx1"/>
                </a:solidFill>
                <a:latin typeface="Times New Roman" panose="02020603050405020304" pitchFamily="18" charset="0"/>
                <a:ea typeface="SimSun" panose="02010600030101010101" pitchFamily="2" charset="-122"/>
              </a:rPr>
              <a:t>The P-value is zero, so we reject H_0.</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This implies that the pollution levels vary significantly across different geographic scales (geohash, borough, and neighborhood). </a:t>
            </a:r>
            <a:br>
              <a:rPr lang="en-US" sz="2000" dirty="0">
                <a:solidFill>
                  <a:schemeClr val="tx1"/>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T</a:t>
            </a:r>
            <a:r>
              <a:rPr lang="en-US" sz="2000" spc="-5" dirty="0">
                <a:solidFill>
                  <a:schemeClr val="tx1"/>
                </a:solidFill>
                <a:effectLst/>
                <a:latin typeface="Times New Roman" panose="02020603050405020304" pitchFamily="18" charset="0"/>
                <a:ea typeface="SimSun" panose="02010600030101010101" pitchFamily="2" charset="-122"/>
              </a:rPr>
              <a:t>he F-statistic for geohash is the highest (3520.2944091142294) which indicates a strong spatial variability in pollution distribution between geohash groups</a:t>
            </a:r>
            <a:r>
              <a:rPr lang="en-US" sz="2000" spc="-5" dirty="0">
                <a:effectLst/>
                <a:latin typeface="Times New Roman" panose="02020603050405020304" pitchFamily="18" charset="0"/>
                <a:ea typeface="SimSun" panose="02010600030101010101" pitchFamily="2" charset="-122"/>
              </a:rPr>
              <a:t>.</a:t>
            </a:r>
            <a:br>
              <a:rPr lang="en-US" sz="2000" spc="-5" dirty="0">
                <a:effectLst/>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endParaRPr lang="en-US" sz="2000" dirty="0">
              <a:solidFill>
                <a:schemeClr val="tx1"/>
              </a:solidFill>
            </a:endParaRPr>
          </a:p>
        </p:txBody>
      </p:sp>
    </p:spTree>
    <p:extLst>
      <p:ext uri="{BB962C8B-B14F-4D97-AF65-F5344CB8AC3E}">
        <p14:creationId xmlns:p14="http://schemas.microsoft.com/office/powerpoint/2010/main" val="102816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EA9-E21A-06E7-BF8B-22781DD9D81E}"/>
              </a:ext>
            </a:extLst>
          </p:cNvPr>
          <p:cNvSpPr>
            <a:spLocks noGrp="1"/>
          </p:cNvSpPr>
          <p:nvPr>
            <p:ph type="title"/>
          </p:nvPr>
        </p:nvSpPr>
        <p:spPr>
          <a:xfrm>
            <a:off x="493159" y="311648"/>
            <a:ext cx="9133726" cy="6232990"/>
          </a:xfrm>
        </p:spPr>
        <p:txBody>
          <a:bodyPr>
            <a:normAutofit fontScale="90000"/>
          </a:bodyPr>
          <a:lstStyle/>
          <a:p>
            <a:r>
              <a:rPr lang="en-US" sz="2700" b="1" i="1" dirty="0">
                <a:solidFill>
                  <a:schemeClr val="tx1"/>
                </a:solidFill>
                <a:effectLst>
                  <a:outerShdw sx="0" sy="0">
                    <a:srgbClr val="000000"/>
                  </a:outerShdw>
                </a:effectLst>
                <a:highlight>
                  <a:srgbClr val="FFFF00"/>
                </a:highlight>
                <a:latin typeface="Times New Roman" panose="02020603050405020304" pitchFamily="18" charset="0"/>
              </a:rPr>
              <a:t>4) Kruskal-Wallis Test</a:t>
            </a:r>
            <a:br>
              <a:rPr lang="en-US" sz="1800" b="1" i="1" dirty="0">
                <a:solidFill>
                  <a:schemeClr val="tx1"/>
                </a:solidFill>
                <a:effectLst>
                  <a:outerShdw sx="0" sy="0">
                    <a:srgbClr val="000000"/>
                  </a:outerShdw>
                </a:effectLst>
                <a:highlight>
                  <a:srgbClr val="FFFF00"/>
                </a:highlight>
                <a:latin typeface="Times New Roman" panose="02020603050405020304" pitchFamily="18" charset="0"/>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2000" dirty="0">
                <a:solidFill>
                  <a:schemeClr val="tx1"/>
                </a:solidFill>
                <a:latin typeface="Times New Roman" panose="02020603050405020304" pitchFamily="18" charset="0"/>
                <a:ea typeface="SimSun" panose="02010600030101010101" pitchFamily="2" charset="-122"/>
              </a:rPr>
              <a:t> The Kruskal-Wallis test is a method used to determine if there are statistically significant differences between the medians of two or more independent groups. It is especially useful when the assumptions required for ANOVA test are not met, such as when the data are not normally distributed or when the groups have unequal variances.</a:t>
            </a:r>
            <a:br>
              <a:rPr lang="en-US" sz="2000" dirty="0">
                <a:solidFill>
                  <a:schemeClr val="tx1"/>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Test Hypothesis:</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accent5"/>
                </a:solidFill>
                <a:latin typeface="Times New Roman" panose="02020603050405020304" pitchFamily="18" charset="0"/>
                <a:ea typeface="SimSun" panose="02010600030101010101" pitchFamily="2" charset="-122"/>
              </a:rPr>
              <a:t>H_0: The medians of pollution levels of different groups are equal. </a:t>
            </a:r>
            <a:br>
              <a:rPr lang="en-US" sz="2000" dirty="0">
                <a:solidFill>
                  <a:schemeClr val="accent5"/>
                </a:solidFill>
                <a:latin typeface="Times New Roman" panose="02020603050405020304" pitchFamily="18" charset="0"/>
                <a:ea typeface="SimSun" panose="02010600030101010101" pitchFamily="2" charset="-122"/>
              </a:rPr>
            </a:br>
            <a:r>
              <a:rPr lang="en-US" sz="2000" dirty="0">
                <a:solidFill>
                  <a:schemeClr val="accent5"/>
                </a:solidFill>
                <a:latin typeface="Times New Roman" panose="02020603050405020304" pitchFamily="18" charset="0"/>
                <a:ea typeface="SimSun" panose="02010600030101010101" pitchFamily="2" charset="-122"/>
              </a:rPr>
              <a:t>H_1: There are significant differences in the medians of  pollution levels between the groups defined by neighborhood, borough, and geohash.</a:t>
            </a:r>
            <a:br>
              <a:rPr lang="en-US" sz="2000" dirty="0">
                <a:solidFill>
                  <a:schemeClr val="accent5"/>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The Kruskal-Wallis test results for “neighborhood “ (respectively, “geohash” and “borough”) and 'pollution’ are as follow:</a:t>
            </a:r>
            <a:br>
              <a:rPr lang="en-US" sz="2000" dirty="0">
                <a:solidFill>
                  <a:schemeClr val="tx1"/>
                </a:solidFill>
                <a:latin typeface="Times New Roman" panose="02020603050405020304" pitchFamily="18" charset="0"/>
                <a:ea typeface="SimSun" panose="02010600030101010101" pitchFamily="2" charset="-122"/>
              </a:rPr>
            </a:b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Neighborhood: Statistic = 3194.7088275131123, P-value = 0.0</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Borough: Statistic = 1281.6427998977276, P-value = 3.178456778603967e-276</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Geohash: Statistic = 752.7255492814534, P-value = 1.025109961523071e-165</a:t>
            </a:r>
            <a:br>
              <a:rPr lang="en-US" sz="2000" dirty="0">
                <a:solidFill>
                  <a:schemeClr val="tx1"/>
                </a:solidFill>
                <a:latin typeface="Times New Roman" panose="02020603050405020304" pitchFamily="18" charset="0"/>
                <a:ea typeface="SimSun" panose="02010600030101010101" pitchFamily="2" charset="-122"/>
              </a:rPr>
            </a:br>
            <a:r>
              <a:rPr lang="en-US" sz="2700" dirty="0">
                <a:solidFill>
                  <a:srgbClr val="00B0F0"/>
                </a:solidFill>
                <a:latin typeface="Times New Roman" panose="02020603050405020304" pitchFamily="18" charset="0"/>
                <a:ea typeface="SimSun" panose="02010600030101010101" pitchFamily="2" charset="-122"/>
              </a:rPr>
              <a:t>Conclusion:</a:t>
            </a:r>
            <a:br>
              <a:rPr lang="en-US" sz="2000" dirty="0">
                <a:solidFill>
                  <a:schemeClr val="accent5"/>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In all cases, the extremely small P-values indicate that the results are statistically significant, allowing us to reject the null hypothesis.</a:t>
            </a:r>
            <a:br>
              <a:rPr lang="en-US" sz="2000" dirty="0">
                <a:solidFill>
                  <a:schemeClr val="tx1"/>
                </a:solidFill>
                <a:latin typeface="Times New Roman" panose="02020603050405020304" pitchFamily="18" charset="0"/>
                <a:ea typeface="SimSun" panose="02010600030101010101" pitchFamily="2" charset="-122"/>
              </a:rPr>
            </a:br>
            <a:r>
              <a:rPr lang="en-US" sz="2000" dirty="0">
                <a:solidFill>
                  <a:schemeClr val="tx1"/>
                </a:solidFill>
                <a:latin typeface="Times New Roman" panose="02020603050405020304" pitchFamily="18" charset="0"/>
                <a:ea typeface="SimSun" panose="02010600030101010101" pitchFamily="2" charset="-122"/>
              </a:rPr>
              <a:t> </a:t>
            </a:r>
            <a:br>
              <a:rPr lang="en-US" sz="2000" dirty="0">
                <a:solidFill>
                  <a:schemeClr val="tx1"/>
                </a:solidFill>
                <a:latin typeface="Times New Roman" panose="02020603050405020304" pitchFamily="18" charset="0"/>
                <a:ea typeface="SimSun" panose="02010600030101010101" pitchFamily="2" charset="-122"/>
              </a:rPr>
            </a:br>
            <a:endParaRPr lang="en-US" sz="2000" dirty="0">
              <a:solidFill>
                <a:schemeClr val="tx1"/>
              </a:solidFill>
            </a:endParaRPr>
          </a:p>
        </p:txBody>
      </p:sp>
    </p:spTree>
    <p:extLst>
      <p:ext uri="{BB962C8B-B14F-4D97-AF65-F5344CB8AC3E}">
        <p14:creationId xmlns:p14="http://schemas.microsoft.com/office/powerpoint/2010/main" val="369493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CEA9-E21A-06E7-BF8B-22781DD9D81E}"/>
              </a:ext>
            </a:extLst>
          </p:cNvPr>
          <p:cNvSpPr>
            <a:spLocks noGrp="1"/>
          </p:cNvSpPr>
          <p:nvPr>
            <p:ph type="title"/>
          </p:nvPr>
        </p:nvSpPr>
        <p:spPr>
          <a:xfrm>
            <a:off x="606175" y="609598"/>
            <a:ext cx="8188504" cy="5863121"/>
          </a:xfrm>
        </p:spPr>
        <p:txBody>
          <a:bodyPr>
            <a:normAutofit/>
          </a:bodyPr>
          <a:lstStyle/>
          <a:p>
            <a:r>
              <a:rPr lang="en-US" sz="2400" b="1" i="1" dirty="0">
                <a:solidFill>
                  <a:schemeClr val="tx1"/>
                </a:solidFill>
                <a:effectLst>
                  <a:outerShdw sx="0" sy="0">
                    <a:srgbClr val="000000"/>
                  </a:outerShdw>
                </a:effectLst>
                <a:highlight>
                  <a:srgbClr val="FFFF00"/>
                </a:highlight>
                <a:latin typeface="Times New Roman" panose="02020603050405020304" pitchFamily="18" charset="0"/>
              </a:rPr>
              <a:t>5) </a:t>
            </a:r>
            <a:r>
              <a:rPr lang="fr-FR" sz="2400" b="1" i="1" dirty="0" err="1">
                <a:solidFill>
                  <a:schemeClr val="tx1"/>
                </a:solidFill>
                <a:effectLst>
                  <a:outerShdw sx="0" sy="0">
                    <a:srgbClr val="000000"/>
                  </a:outerShdw>
                </a:effectLst>
                <a:highlight>
                  <a:srgbClr val="FFFF00"/>
                </a:highlight>
                <a:latin typeface="Times New Roman" panose="02020603050405020304" pitchFamily="18" charset="0"/>
              </a:rPr>
              <a:t>Kendall's</a:t>
            </a:r>
            <a:r>
              <a:rPr lang="fr-FR" sz="2400" b="1" i="1" dirty="0">
                <a:solidFill>
                  <a:schemeClr val="tx1"/>
                </a:solidFill>
                <a:effectLst>
                  <a:outerShdw sx="0" sy="0">
                    <a:srgbClr val="000000"/>
                  </a:outerShdw>
                </a:effectLst>
                <a:highlight>
                  <a:srgbClr val="FFFF00"/>
                </a:highlight>
                <a:latin typeface="Times New Roman" panose="02020603050405020304" pitchFamily="18" charset="0"/>
              </a:rPr>
              <a:t> Tau </a:t>
            </a:r>
            <a:r>
              <a:rPr lang="fr-FR" sz="2400" b="1" i="1" dirty="0" err="1">
                <a:solidFill>
                  <a:schemeClr val="tx1"/>
                </a:solidFill>
                <a:effectLst>
                  <a:outerShdw sx="0" sy="0">
                    <a:srgbClr val="000000"/>
                  </a:outerShdw>
                </a:effectLst>
                <a:highlight>
                  <a:srgbClr val="FFFF00"/>
                </a:highlight>
                <a:latin typeface="Times New Roman" panose="02020603050405020304" pitchFamily="18" charset="0"/>
              </a:rPr>
              <a:t>Correlation</a:t>
            </a:r>
            <a:r>
              <a:rPr lang="fr-FR" sz="2400" b="1" i="1" dirty="0">
                <a:solidFill>
                  <a:schemeClr val="tx1"/>
                </a:solidFill>
                <a:effectLst>
                  <a:outerShdw sx="0" sy="0">
                    <a:srgbClr val="000000"/>
                  </a:outerShdw>
                </a:effectLst>
                <a:highlight>
                  <a:srgbClr val="FFFF00"/>
                </a:highlight>
                <a:latin typeface="Times New Roman" panose="02020603050405020304" pitchFamily="18" charset="0"/>
              </a:rPr>
              <a:t> Coefficient</a:t>
            </a:r>
            <a:br>
              <a:rPr lang="fr-FR" sz="1800" b="1" i="1" u="none" strike="noStrike" dirty="0">
                <a:ln>
                  <a:noFill/>
                </a:ln>
                <a:solidFill>
                  <a:schemeClr val="tx1"/>
                </a:solidFill>
                <a:effectLst>
                  <a:outerShdw sx="0" sy="0">
                    <a:srgbClr val="000000"/>
                  </a:outerShdw>
                </a:effectLst>
                <a:highlight>
                  <a:srgbClr val="FFFF00"/>
                </a:highlight>
                <a:latin typeface="Times New Roman" panose="02020603050405020304" pitchFamily="18" charset="0"/>
              </a:rPr>
            </a:br>
            <a:br>
              <a:rPr lang="en-US" sz="1800" b="1" i="1" u="none" strike="noStrike" dirty="0">
                <a:ln>
                  <a:noFill/>
                </a:ln>
                <a:solidFill>
                  <a:schemeClr val="tx1"/>
                </a:solidFill>
                <a:effectLst>
                  <a:outerShdw sx="0" sy="0">
                    <a:srgbClr val="000000"/>
                  </a:outerShdw>
                </a:effectLst>
                <a:latin typeface="Times New Roman" panose="02020603050405020304" pitchFamily="18" charset="0"/>
              </a:rPr>
            </a:br>
            <a:r>
              <a:rPr lang="en-US" sz="1800" dirty="0">
                <a:solidFill>
                  <a:schemeClr val="tx1"/>
                </a:solidFill>
                <a:latin typeface="Times New Roman" panose="02020603050405020304" pitchFamily="18" charset="0"/>
                <a:ea typeface="SimSun" panose="02010600030101010101" pitchFamily="2" charset="-122"/>
              </a:rPr>
              <a:t> This measures the strength and direction of association</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between the ranks of 'geohash’  (respectively, ‘borough’ and</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‘neighborhood') and 'pollution’. </a:t>
            </a:r>
            <a:br>
              <a:rPr lang="en-US" sz="1800" dirty="0">
                <a:solidFill>
                  <a:schemeClr val="tx1"/>
                </a:solidFill>
                <a:latin typeface="Times New Roman" panose="02020603050405020304" pitchFamily="18" charset="0"/>
                <a:ea typeface="SimSun" panose="02010600030101010101" pitchFamily="2" charset="-122"/>
              </a:rPr>
            </a:b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It is suitable measure when the relationship is not necessarily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linear.</a:t>
            </a:r>
            <a:br>
              <a:rPr lang="en-US" sz="1800" dirty="0">
                <a:solidFill>
                  <a:schemeClr val="tx1"/>
                </a:solidFill>
                <a:latin typeface="Times New Roman" panose="02020603050405020304" pitchFamily="18" charset="0"/>
                <a:ea typeface="SimSun" panose="02010600030101010101" pitchFamily="2" charset="-122"/>
              </a:rPr>
            </a:b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For two categories “neighborhood” and “geohash”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the correlation is very close to zero but positive,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suggesting a very weak direct relationship </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between geohash rank (res. neighborhood)  and</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pollution levels. The association between borough and</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pollution is higher than the others, however still is a small</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value.</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For neighborhood: Correlation = 0.009259718338660744,</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For borough: Correlation = 0.07034127731459229</a:t>
            </a:r>
            <a:br>
              <a:rPr lang="en-US" sz="1800" dirty="0">
                <a:solidFill>
                  <a:schemeClr val="tx1"/>
                </a:solidFill>
                <a:latin typeface="Times New Roman" panose="02020603050405020304" pitchFamily="18" charset="0"/>
                <a:ea typeface="SimSun" panose="02010600030101010101" pitchFamily="2" charset="-122"/>
              </a:rPr>
            </a:br>
            <a:r>
              <a:rPr lang="en-US" sz="1800" dirty="0">
                <a:solidFill>
                  <a:schemeClr val="tx1"/>
                </a:solidFill>
                <a:latin typeface="Times New Roman" panose="02020603050405020304" pitchFamily="18" charset="0"/>
                <a:ea typeface="SimSun" panose="02010600030101010101" pitchFamily="2" charset="-122"/>
              </a:rPr>
              <a:t>• For geohash Precision: Correlation= 0.0024383698700505266,</a:t>
            </a:r>
            <a:endParaRPr lang="en-US" sz="2000" dirty="0">
              <a:solidFill>
                <a:schemeClr val="tx1"/>
              </a:solidFill>
            </a:endParaRPr>
          </a:p>
        </p:txBody>
      </p:sp>
      <p:pic>
        <p:nvPicPr>
          <p:cNvPr id="3" name="Picture 2">
            <a:extLst>
              <a:ext uri="{FF2B5EF4-FFF2-40B4-BE49-F238E27FC236}">
                <a16:creationId xmlns:a16="http://schemas.microsoft.com/office/drawing/2014/main" id="{010D58D1-CF5F-86EF-286D-223CB59744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7031" y="945140"/>
            <a:ext cx="5500229" cy="4356326"/>
          </a:xfrm>
          <a:prstGeom prst="rect">
            <a:avLst/>
          </a:prstGeom>
          <a:noFill/>
          <a:ln>
            <a:noFill/>
          </a:ln>
        </p:spPr>
      </p:pic>
    </p:spTree>
    <p:extLst>
      <p:ext uri="{BB962C8B-B14F-4D97-AF65-F5344CB8AC3E}">
        <p14:creationId xmlns:p14="http://schemas.microsoft.com/office/powerpoint/2010/main" val="34823804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1063</TotalTime>
  <Words>1784</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Pollution prediction using LSTM</vt:lpstr>
      <vt:lpstr>Contents:</vt:lpstr>
      <vt:lpstr>Some Information about the data:</vt:lpstr>
      <vt:lpstr>Correlation Matrix:    The correlation coefficient measures the strength and direction of the linear relationship between two variables. We calculated the correlation matrix for the features of our data such as (pollution, pollution rank, humidity, temperature, longitude and latitude). In general:     -Darker red shows stronger positive correlations.     -Darker blue shows stronger negative correlations.     -Lighter colors (closer to white) indicate moderate        correlations (closer to zero). From the image on the right, among other observations, we can see that:      1) Temperature and Pollution: Temperature exhibits the strongest positive correlation with pollution among the variables, recorded at 0.49. This suggests that higher temperatures might be associated with increased pollution levels.           2) Humidity and Pollution: Humidity shows a negligible positive correlation with pollution, noted as 0.01. This indicates that there is virtually no linear relationship between humidity levels and the overall pollution levels, suggesting that factors other than humidity play a more significant role in influencing pollution.        </vt:lpstr>
      <vt:lpstr>CORRELATION COEFFICIENTS  1) Reverse Kendall's correlation coefficient   We use Reverse Kendall's correlation coefficient to find  the association between the average rank of “pollution”  values and the size of each geographic category. Geohash: Correlation Coefficient: ~0.18 This value indicates the weakest correlation between pollution levels and the geohash category, suggesting that geohash does not align as closely with factors that influences pollution levels.  Neighborhood: Correlation Coefficient: ~0.35 The neighborhood category shows a much higher correlation with pollution levels, indicating a strong relationship. Larger neighborhoods, which likely correlate with higher population density or more intense urban activities, tend to have higher pollution levels. Borough: Correlation Coefficient: ~0.2 Borough are larger geographic categories than neighborhoods. Although, it has variations in pollution levels, but these variations are less distinct than those observed at the neighborhood level.</vt:lpstr>
      <vt:lpstr>2) Spearman's Rank Correlation Coefficient  This measures the strength and direction of association between the rank of geographical categories ( 'geohash’, “neighborhood “ and “borough”) and 'pollution’.  It is suitable when the relationship is monotonic but not necessarily linear.  Test Hypothesis: Null Hypothesis (H0):  There is no monotonic relationship between the geographic location and the pollution levels. H1: There is a monotonic relation between the geographic location and the pollution levels. Our results: P-values: • Geohash vs Pollution: 4.454497640901313e-166 • Neighborhood vs. Pollution: 1.5984415142310416e-06 • Borough vs. Pollution: 4.068933168365492e-277  Overall there is generally a weak association between  the ranks of geographic categorizations (geohash, neighborhood, and borough) and pollution.  </vt:lpstr>
      <vt:lpstr>3) ANOVA (Analysis of Variance)   ANOVA, or Analysis of Variance, is a statistical method used to analyze the differences among means of three or more groups. We are facing with the following Hypothesis:  H_0: All group means are equal. H_1: At least one group mean is different.  We got the following ANOVA test results for ‘neighborhood’ (respectively, “borough” and 'geohash') and ‘pollution’:  • Neighborhood - F-statistic: 194.2967984990712, P-value: 0.0 • Borough - F-statistic: 1571.4452929273557, P-value: 0.0 • Geohash - F-statistic: 3520.2944091142294, P-value: 0.0 Conclusion: The P-value is zero, so we reject H_0. This implies that the pollution levels vary significantly across different geographic scales (geohash, borough, and neighborhood).   The F-statistic for geohash is the highest (3520.2944091142294) which indicates a strong spatial variability in pollution distribution between geohash groups.  </vt:lpstr>
      <vt:lpstr>4) Kruskal-Wallis Test   The Kruskal-Wallis test is a method used to determine if there are statistically significant differences between the medians of two or more independent groups. It is especially useful when the assumptions required for ANOVA test are not met, such as when the data are not normally distributed or when the groups have unequal variances.  Test Hypothesis: H_0: The medians of pollution levels of different groups are equal.  H_1: There are significant differences in the medians of  pollution levels between the groups defined by neighborhood, borough, and geohash.  The Kruskal-Wallis test results for “neighborhood “ (respectively, “geohash” and “borough”) and 'pollution’ are as follow:  • Neighborhood: Statistic = 3194.7088275131123, P-value = 0.0 • Borough: Statistic = 1281.6427998977276, P-value = 3.178456778603967e-276 • Geohash: Statistic = 752.7255492814534, P-value = 1.025109961523071e-165 Conclusion: In all cases, the extremely small P-values indicate that the results are statistically significant, allowing us to reject the null hypothesis.   </vt:lpstr>
      <vt:lpstr>5) Kendall's Tau Correlation Coefficient   This measures the strength and direction of association  between the ranks of 'geohash’  (respectively, ‘borough’ and  ‘neighborhood') and 'pollution’.   It is suitable measure when the relationship is not necessarily  linear.  For two categories “neighborhood” and “geohash”  the correlation is very close to zero but positive,  suggesting a very weak direct relationship   between geohash rank (res. neighborhood)  and  pollution levels. The association between borough and  pollution is higher than the others, however still is a small  value. • For neighborhood: Correlation = 0.009259718338660744, • For borough: Correlation = 0.07034127731459229 • For geohash Precision: Correlation= 0.0024383698700505266,</vt:lpstr>
      <vt:lpstr>Data preparation</vt:lpstr>
      <vt:lpstr>Machine Learning approach</vt:lpstr>
      <vt:lpstr>Multi Layer perceptron (MLP)</vt:lpstr>
      <vt:lpstr>RNN Network</vt:lpstr>
      <vt:lpstr>Prediction using LSTM</vt:lpstr>
      <vt:lpstr>Benchmarking our models and networks.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prediction using LSTM</dc:title>
  <dc:creator>Fatemeh Mohammadi</dc:creator>
  <cp:lastModifiedBy>Fatemeh Mohammadi</cp:lastModifiedBy>
  <cp:revision>148</cp:revision>
  <dcterms:created xsi:type="dcterms:W3CDTF">2024-05-01T19:49:08Z</dcterms:created>
  <dcterms:modified xsi:type="dcterms:W3CDTF">2024-05-05T18:45:30Z</dcterms:modified>
</cp:coreProperties>
</file>