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7" r:id="rId9"/>
    <p:sldId id="268" r:id="rId10"/>
    <p:sldId id="260" r:id="rId11"/>
    <p:sldId id="26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116B-C65B-A4EC-EA66-68E00CD01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E95FB-5E95-87E2-7F43-3E49D2345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16BC-DE93-FD47-7B2E-1820D842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06/05/2025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C3EE-62C7-E5AB-28A0-0133838C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42E04-356D-5B83-5412-5A55C78F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088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CE1F-011C-AF0F-1094-28762139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60E92-F519-0F10-CEA4-1EEC29793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9B8B-97B8-2A14-4729-4355B409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06/05/2025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AD70-7F8E-6344-9099-BB888E23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2B55-9D47-D9AB-39E5-2C05048C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528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293A5-8555-0395-684A-23D57D862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B1468-6DF8-E196-04BA-D8EBCE3D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2E726-C801-92E2-B10B-61284CDF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06/05/2025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EDA1-7289-C225-12B4-448BEDB6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6A3E-C0D3-BC6A-70C5-8F73F863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2203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DA25-0AEC-BEF3-A57C-6AA557A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CA69-756B-B96A-5186-8701BAC8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691C-DB8B-63FE-7AF3-2C9BCF88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06/05/2025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7C00-6052-2C13-ECF9-21423EE8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3986-242D-1C88-06A0-38D227B8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868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72D1-6036-BC97-A948-FBE37484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04E3-0A9D-4AD4-CF30-83F915FF0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36CF4-39B5-086C-6B2C-E28A6DC7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06/05/2025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0A23-FE3A-9490-36FD-3AFB677C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7F3B-05B6-FB82-1759-B0FD0FAA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2630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160F-7FEE-96CC-067F-EA13CD9C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A61D-82E2-DB8C-1D68-D6F54CAA1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69516-A2ED-1C2A-15FC-B8403042E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C49BD-15AF-A156-A7C3-3FABBC12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06/05/2025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611C1-83CE-EE94-1ACA-A413A8A1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39065-842F-4CB9-0894-F4780438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877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6298-1F56-5E27-AE77-67AF663D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26C43-67E9-CBC9-0649-04815CD2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9D283-5956-B804-DC51-2E9200680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2105B-1DC8-DF78-DC62-73B7072B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E1F3D-B1C3-9390-7024-7F503F31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7A17E-447D-209F-3780-7914C230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06/05/2025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3CAAC-5AD7-A521-7C39-F22D97DD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026D1-51D1-C234-2C5F-D1F6ECD7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968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F916-D89F-1512-B791-BB00F31D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2D706-08EC-E8AE-9D08-9C88CF73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06/05/2025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E30F1-DA22-7883-9B97-338926AD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6B1FF-B3D5-8DD7-8BE2-4AC0EC1B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409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01186-EDED-1B26-3AEE-DF321974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06/05/2025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44E18-23F2-3A59-545A-801504C7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16DB2-06B2-F19E-4049-D8CEABFD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3244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06AE-B194-245A-AB6D-873EF2C1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601D-F586-FF40-4B5B-A4C08CEF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FBDDD-397B-DF01-A3DD-3D111619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AE72F-8E86-F67E-1BA7-A44AF77E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06/05/2025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8D7B2-CF2A-AA9C-1F7B-C1FCEEF3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09704-7668-AAE2-2BD0-21E85CDD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4461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8992-07C7-99BC-1DF2-4889AA44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2E40A-5DC3-1B81-CD9A-C8C51AA16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FB7D-09F8-25B0-E3E6-59F0E6B74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CAE00-88AA-B582-0DA1-83D9E5BD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06/05/2025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3BA5-563B-DBED-EBBF-D748D49F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E3F7C-A28F-3BCF-79BF-9C043BE9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405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FB9AE-BC97-7AD6-92D0-0476FD53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9E466-EA73-4E30-F76B-7D248EAD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C02C-7944-E254-F172-A554401EC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EFD1-5B5C-4AAA-87A1-B57A5AF42277}" type="datetimeFigureOut">
              <a:rPr lang="en-AE" smtClean="0"/>
              <a:t>06/05/2025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3506-8F87-75E6-6769-A1A5933D6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D21D-07AB-9224-98B1-732A3AC0D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250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AFD2FB-5284-53DB-D229-C03B77E5D726}"/>
              </a:ext>
            </a:extLst>
          </p:cNvPr>
          <p:cNvSpPr txBox="1"/>
          <p:nvPr/>
        </p:nvSpPr>
        <p:spPr>
          <a:xfrm>
            <a:off x="314631" y="375773"/>
            <a:ext cx="8259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 Urban Air Quality and Mobility Trends (2020–2022)</a:t>
            </a:r>
            <a:endParaRPr lang="en-A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983FF-2A98-B5C3-3152-81FAAA99C32E}"/>
              </a:ext>
            </a:extLst>
          </p:cNvPr>
          <p:cNvSpPr txBox="1"/>
          <p:nvPr/>
        </p:nvSpPr>
        <p:spPr>
          <a:xfrm>
            <a:off x="314631" y="996559"/>
            <a:ext cx="105991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Data aggregated by 5-character geohash (~3 km² resolution).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Retail &amp; recreation mobility dropped sharply in 2020 due to lockdowns.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Abu Dhabi and Dubai showed the strongest post-lockdown recovery.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Composite mobility score = average of workplace + transit data from Google.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5E7AA-AD85-4E76-1B79-0146F010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5" y="2566219"/>
            <a:ext cx="9414862" cy="41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3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CFD92-E37A-9204-C099-BC552964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3F9010-166A-4E3F-A0A9-022610091A6E}"/>
              </a:ext>
            </a:extLst>
          </p:cNvPr>
          <p:cNvSpPr txBox="1"/>
          <p:nvPr/>
        </p:nvSpPr>
        <p:spPr>
          <a:xfrm>
            <a:off x="331545" y="636609"/>
            <a:ext cx="7113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5. Predictive Modeling of NO₂ Concentrations</a:t>
            </a:r>
            <a:endParaRPr lang="en-AE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A4988-BEEA-6EFD-39AC-DFFDF53E4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00" y="120134"/>
            <a:ext cx="4618990" cy="2865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F92C38-C003-FB86-2A59-A750BCF86DDE}"/>
              </a:ext>
            </a:extLst>
          </p:cNvPr>
          <p:cNvSpPr txBox="1"/>
          <p:nvPr/>
        </p:nvSpPr>
        <p:spPr>
          <a:xfrm>
            <a:off x="8524568" y="2973748"/>
            <a:ext cx="3185651" cy="47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E" sz="1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P</a:t>
            </a:r>
            <a:r>
              <a:rPr lang="en-AE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Feature importance from the initial Gradient Boosting model. </a:t>
            </a:r>
            <a:endParaRPr lang="en-AE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07E20-78C4-18E8-9654-3C1247EBE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27" y="3471300"/>
            <a:ext cx="4419253" cy="2740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92E09E-FE1B-4375-D975-A648B75C18E5}"/>
              </a:ext>
            </a:extLst>
          </p:cNvPr>
          <p:cNvSpPr txBox="1"/>
          <p:nvPr/>
        </p:nvSpPr>
        <p:spPr>
          <a:xfrm>
            <a:off x="8819535" y="6126956"/>
            <a:ext cx="3229549" cy="474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07000"/>
              </a:lnSpc>
              <a:spcAft>
                <a:spcPts val="800"/>
              </a:spcAft>
              <a:defRPr sz="120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AE" dirty="0"/>
              <a:t>Figure O: </a:t>
            </a:r>
            <a:r>
              <a:rPr lang="en-AE" dirty="0">
                <a:solidFill>
                  <a:schemeClr val="tx1"/>
                </a:solidFill>
              </a:rPr>
              <a:t>Feature importance from the improved Gradient Boosting model. 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984F915-628D-D45F-3E2B-34D2805D8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58" y="1626211"/>
            <a:ext cx="7290616" cy="369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vs. Random Forest models (2020–2022)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R² &gt; 0.7; Linear model underperforms in nonlinear zones.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 density is the strongest predictor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(Figure P).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model adds engineered features (mobility/density ratio) for better balance </a:t>
            </a: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(Figure O).</a:t>
            </a:r>
          </a:p>
        </p:txBody>
      </p:sp>
    </p:spTree>
    <p:extLst>
      <p:ext uri="{BB962C8B-B14F-4D97-AF65-F5344CB8AC3E}">
        <p14:creationId xmlns:p14="http://schemas.microsoft.com/office/powerpoint/2010/main" val="106424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278B6-03FA-A168-A51E-2A5B49F3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C2D3E-1AA9-8AA6-9FBE-9C11A810A1DB}"/>
              </a:ext>
            </a:extLst>
          </p:cNvPr>
          <p:cNvSpPr txBox="1"/>
          <p:nvPr/>
        </p:nvSpPr>
        <p:spPr>
          <a:xfrm>
            <a:off x="294968" y="21845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6. Forecasting &amp; Policy Recommendations (2023–2025)</a:t>
            </a:r>
            <a:endParaRPr lang="en-AE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8FDCD7-1D80-E70A-C8D8-2A408101F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91" y="3429000"/>
            <a:ext cx="4312141" cy="2984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4C5642-39C2-9C39-510C-4A7467E63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98" y="94150"/>
            <a:ext cx="4857134" cy="3012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684F3-DF47-3100-5E90-AA4406BC70B7}"/>
              </a:ext>
            </a:extLst>
          </p:cNvPr>
          <p:cNvSpPr txBox="1"/>
          <p:nvPr/>
        </p:nvSpPr>
        <p:spPr>
          <a:xfrm>
            <a:off x="7179376" y="3028338"/>
            <a:ext cx="4778477" cy="47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E" sz="1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Z</a:t>
            </a:r>
            <a:r>
              <a:rPr lang="en-AE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A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Linear-trend forecast of average UAE mobility and NO₂ levels from 2020 to 2025. </a:t>
            </a:r>
            <a:endParaRPr lang="en-A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5762A2C-A8D3-2F2A-F821-09267F09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47" y="1347479"/>
            <a:ext cx="668111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Mobility expected to rise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2025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(Figure Z),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NO₂ levels remain flat without action.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Forecasted pollution hotspots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persist in coastal urban centers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(Figure B).</a:t>
            </a:r>
            <a:endParaRPr lang="en-US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C zones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(high mobility, high pollution):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 electric public transport, congestion control.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B zones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(low mobility, high pollution):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 strict industrial regulation, zoning reform.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 corridors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satellite + ground monitoring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twin simulations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urban air quality management using data-driven tools.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B5FD1-AA24-B0D3-9F43-15FE693EFE35}"/>
              </a:ext>
            </a:extLst>
          </p:cNvPr>
          <p:cNvSpPr txBox="1"/>
          <p:nvPr/>
        </p:nvSpPr>
        <p:spPr>
          <a:xfrm>
            <a:off x="7413523" y="6302185"/>
            <a:ext cx="4778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B</a:t>
            </a:r>
            <a:r>
              <a:rPr lang="en-A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Projected NO₂, SO₂, and aerosol index distribution in the UAE (2023–2025). 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4238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0C6A8-D1F9-E08D-63F5-1069AA57CB2A}"/>
              </a:ext>
            </a:extLst>
          </p:cNvPr>
          <p:cNvSpPr txBox="1"/>
          <p:nvPr/>
        </p:nvSpPr>
        <p:spPr>
          <a:xfrm>
            <a:off x="2439628" y="2647910"/>
            <a:ext cx="748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highlight>
                  <a:srgbClr val="FFFF00"/>
                </a:highlight>
              </a:rPr>
              <a:t>ADD RESULTS OF PHASE 2</a:t>
            </a:r>
            <a:endParaRPr lang="en-AE" sz="5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4989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1F3BE-B1AD-D1A2-7DA5-3F11DC063F1C}"/>
              </a:ext>
            </a:extLst>
          </p:cNvPr>
          <p:cNvSpPr txBox="1"/>
          <p:nvPr/>
        </p:nvSpPr>
        <p:spPr>
          <a:xfrm>
            <a:off x="565355" y="954325"/>
            <a:ext cx="110612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Combined satellite, sensor, and mobility data using </a:t>
            </a:r>
            <a:r>
              <a:rPr lang="en-US" sz="2400" dirty="0" err="1"/>
              <a:t>geohashing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Found clear link between traffic and NO₂, with exceptions in industrial zones.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Population density emerged as the strongest predictor of pollution.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Gradient Boosting models outperformed linear models in detecting patterns.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Framework supports both historical analysis and future scenario planning.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4CBAA-71A5-D50C-5D9E-F9F33354B16A}"/>
              </a:ext>
            </a:extLst>
          </p:cNvPr>
          <p:cNvSpPr txBox="1"/>
          <p:nvPr/>
        </p:nvSpPr>
        <p:spPr>
          <a:xfrm>
            <a:off x="383459" y="259178"/>
            <a:ext cx="609600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Conclusion: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A8847-D90E-C461-9B4A-C391B95A5433}"/>
              </a:ext>
            </a:extLst>
          </p:cNvPr>
          <p:cNvSpPr txBox="1"/>
          <p:nvPr/>
        </p:nvSpPr>
        <p:spPr>
          <a:xfrm>
            <a:off x="565355" y="2966982"/>
            <a:ext cx="609600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Future work:</a:t>
            </a:r>
            <a:endParaRPr lang="en-US" sz="3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48E15C-A968-CEBD-3861-672F128BF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55" y="3864139"/>
            <a:ext cx="105983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weather, topography, and wind data for better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more pollutants: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PM2.5, CO, O₃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time-based models (LSTM, TCNs) for better forecasting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emissions with zoning data for policy checks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real-time dashboards for monitoring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 green policy impacts: EV adoption, traffic controls.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analysis to GCC countries for regional insights.</a:t>
            </a:r>
          </a:p>
        </p:txBody>
      </p:sp>
    </p:spTree>
    <p:extLst>
      <p:ext uri="{BB962C8B-B14F-4D97-AF65-F5344CB8AC3E}">
        <p14:creationId xmlns:p14="http://schemas.microsoft.com/office/powerpoint/2010/main" val="232044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26569-3DE5-0B5D-E43E-0089F01B5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EC7A32-86E4-02A9-4BDC-4B2568EB7EB3}"/>
              </a:ext>
            </a:extLst>
          </p:cNvPr>
          <p:cNvSpPr txBox="1"/>
          <p:nvPr/>
        </p:nvSpPr>
        <p:spPr>
          <a:xfrm>
            <a:off x="314631" y="375773"/>
            <a:ext cx="8259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 Urban Air Quality and Mobility Trends (2020–2022)</a:t>
            </a:r>
            <a:endParaRPr lang="en-A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A94F8-2682-958C-6413-BD107AC47EE8}"/>
              </a:ext>
            </a:extLst>
          </p:cNvPr>
          <p:cNvSpPr txBox="1"/>
          <p:nvPr/>
        </p:nvSpPr>
        <p:spPr>
          <a:xfrm>
            <a:off x="314631" y="996559"/>
            <a:ext cx="105991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Data aggregated by 5-character geohash (~3 km² resolution).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Retail &amp; recreation mobility dropped sharply in 2020 due to lockdowns.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Abu Dhabi and Dubai showed the strongest post-lockdown recovery.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Composite mobility score = average of workplace + transit data from Google.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925FBB-9FC8-2C3B-DE9C-BF7EC117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88399"/>
              </p:ext>
            </p:extLst>
          </p:nvPr>
        </p:nvGraphicFramePr>
        <p:xfrm>
          <a:off x="673239" y="3526971"/>
          <a:ext cx="10653520" cy="2723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704">
                  <a:extLst>
                    <a:ext uri="{9D8B030D-6E8A-4147-A177-3AD203B41FA5}">
                      <a16:colId xmlns:a16="http://schemas.microsoft.com/office/drawing/2014/main" val="1260506668"/>
                    </a:ext>
                  </a:extLst>
                </a:gridCol>
                <a:gridCol w="2130704">
                  <a:extLst>
                    <a:ext uri="{9D8B030D-6E8A-4147-A177-3AD203B41FA5}">
                      <a16:colId xmlns:a16="http://schemas.microsoft.com/office/drawing/2014/main" val="1334218767"/>
                    </a:ext>
                  </a:extLst>
                </a:gridCol>
                <a:gridCol w="2130704">
                  <a:extLst>
                    <a:ext uri="{9D8B030D-6E8A-4147-A177-3AD203B41FA5}">
                      <a16:colId xmlns:a16="http://schemas.microsoft.com/office/drawing/2014/main" val="3519859312"/>
                    </a:ext>
                  </a:extLst>
                </a:gridCol>
                <a:gridCol w="2130704">
                  <a:extLst>
                    <a:ext uri="{9D8B030D-6E8A-4147-A177-3AD203B41FA5}">
                      <a16:colId xmlns:a16="http://schemas.microsoft.com/office/drawing/2014/main" val="2355037443"/>
                    </a:ext>
                  </a:extLst>
                </a:gridCol>
                <a:gridCol w="2130704">
                  <a:extLst>
                    <a:ext uri="{9D8B030D-6E8A-4147-A177-3AD203B41FA5}">
                      <a16:colId xmlns:a16="http://schemas.microsoft.com/office/drawing/2014/main" val="2060996660"/>
                    </a:ext>
                  </a:extLst>
                </a:gridCol>
              </a:tblGrid>
              <a:tr h="9663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Geohash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 dirty="0">
                          <a:effectLst/>
                        </a:rPr>
                        <a:t>NO₂ (µg/m³)</a:t>
                      </a:r>
                      <a:endParaRPr lang="en-A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PM₁₀ (µg/m³)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SO₂ (µg/m³)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Mobility Score (%)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8038114"/>
                  </a:ext>
                </a:extLst>
              </a:tr>
              <a:tr h="585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thqf4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76.8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94.6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12.5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12.10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114643"/>
                  </a:ext>
                </a:extLst>
              </a:tr>
              <a:tr h="585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thqfb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31.1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87.1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11.0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-11.81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9180016"/>
                  </a:ext>
                </a:extLst>
              </a:tr>
              <a:tr h="585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thr97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19.2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67.2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10.4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 dirty="0">
                          <a:effectLst/>
                        </a:rPr>
                        <a:t>-13.07</a:t>
                      </a:r>
                      <a:endParaRPr lang="en-A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918947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4EE3FFA-6FAE-8186-DF42-2F4BF96D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4" y="3090446"/>
            <a:ext cx="118773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Preview of the combined dataset showing pollution concentrations and mobility scores for selected UAE geohash zones (2020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2022).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2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9FA3775-6A95-789D-1D02-85E8D32C24A1}"/>
              </a:ext>
            </a:extLst>
          </p:cNvPr>
          <p:cNvSpPr/>
          <p:nvPr/>
        </p:nvSpPr>
        <p:spPr>
          <a:xfrm>
            <a:off x="206476" y="4974852"/>
            <a:ext cx="5242693" cy="1209368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194A1-A469-E7AB-8A90-EB14D4385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54" y="2094272"/>
            <a:ext cx="6516689" cy="4511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9FA31C-AA3F-BB1C-5505-D83ACE0DE0AD}"/>
              </a:ext>
            </a:extLst>
          </p:cNvPr>
          <p:cNvSpPr txBox="1"/>
          <p:nvPr/>
        </p:nvSpPr>
        <p:spPr>
          <a:xfrm>
            <a:off x="275302" y="336443"/>
            <a:ext cx="9261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2. Pollution Patterns and Correlations</a:t>
            </a:r>
            <a:endParaRPr lang="en-AE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185A9F-11DC-171B-4B98-0DF058EA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78" y="1306144"/>
            <a:ext cx="6965108" cy="28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NO₂ and PM₁₀ highest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Abu Dhabi/Dubai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traffic + industrial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SO₂ hotspots more scattered — likely from oil/gas and power plants.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NO₂ limit = 40 µg/m³; 3 geohash zones exceeded this.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matrix highlights: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NO₂–PM₁₀: moderate positive (r = 0.52)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SO₂–Mobility: strong positive (r = 0.84)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PM₁₀–SO₂: weak/negative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C226B-ADBC-05DB-03D3-7AA7972F2AE8}"/>
              </a:ext>
            </a:extLst>
          </p:cNvPr>
          <p:cNvSpPr txBox="1"/>
          <p:nvPr/>
        </p:nvSpPr>
        <p:spPr>
          <a:xfrm>
            <a:off x="275302" y="5096134"/>
            <a:ext cx="5447074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E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A</a:t>
            </a:r>
            <a:r>
              <a:rPr lang="en-A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Geospatial distribution of NO₂, SO₂, and Aerosol concentrations in the UAE (2020–2022). Brighter </a:t>
            </a:r>
            <a:r>
              <a:rPr lang="en-AE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colors</a:t>
            </a:r>
            <a:r>
              <a:rPr lang="en-A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indicate higher pollutant levels.</a:t>
            </a:r>
            <a:endParaRPr lang="en-A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0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740CF-044E-0398-DB77-95D67F02A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21BE9C9-7DA4-165F-36C2-385147FA7BAF}"/>
              </a:ext>
            </a:extLst>
          </p:cNvPr>
          <p:cNvSpPr/>
          <p:nvPr/>
        </p:nvSpPr>
        <p:spPr>
          <a:xfrm>
            <a:off x="206476" y="4660491"/>
            <a:ext cx="5242693" cy="1861066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43636D-9D55-FF41-C3E0-6EDF49C910C0}"/>
              </a:ext>
            </a:extLst>
          </p:cNvPr>
          <p:cNvSpPr txBox="1"/>
          <p:nvPr/>
        </p:nvSpPr>
        <p:spPr>
          <a:xfrm>
            <a:off x="275302" y="336443"/>
            <a:ext cx="9261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2. Pollution Patterns and Correlations</a:t>
            </a:r>
            <a:endParaRPr lang="en-AE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3D1B4C-15CC-86C2-0D24-BA8710FAE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78" y="1306144"/>
            <a:ext cx="6965108" cy="28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NO₂ and PM₁₀ highest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Abu Dhabi/Dubai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traffic + industrial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SO₂ hotspots more scattered — likely from oil/gas and power plants.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NO₂ limit = 40 µg/m³; 3 geohash zones exceeded this.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matrix highlights: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NO₂–PM₁₀: moderate positive (r = 0.52)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SO₂–Mobility: strong positive (r = 0.84)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PM₁₀–SO₂: weak/negative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8B56E3-2A5C-B41B-5C57-A88DF9945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77" y="2467784"/>
            <a:ext cx="6341806" cy="4212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143E89-581D-1FF7-9F77-560FA90BD0F9}"/>
              </a:ext>
            </a:extLst>
          </p:cNvPr>
          <p:cNvSpPr txBox="1"/>
          <p:nvPr/>
        </p:nvSpPr>
        <p:spPr>
          <a:xfrm>
            <a:off x="275302" y="4763319"/>
            <a:ext cx="4522840" cy="175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E" sz="17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Figure X</a:t>
            </a:r>
            <a:r>
              <a:rPr lang="en-AE" sz="17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AE" sz="17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E" sz="17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NO₂ concentrations plotted against mobility score across UAE urban zones. The red dashed line indicates the WHO recommended limit (40 µg/m³). Zone thqf4 appears as a significant outlier with high NO₂ despite positive mobility.</a:t>
            </a:r>
            <a:endParaRPr lang="en-AE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4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CAC0D-1281-4F01-C130-8BCA0968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010965-A686-21C2-9920-8C4469E2D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85" y="1733068"/>
            <a:ext cx="5618080" cy="4788489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FA2BE7A-CAAA-DB0F-1DDA-73327EC8EDD0}"/>
              </a:ext>
            </a:extLst>
          </p:cNvPr>
          <p:cNvSpPr/>
          <p:nvPr/>
        </p:nvSpPr>
        <p:spPr>
          <a:xfrm>
            <a:off x="206476" y="4620892"/>
            <a:ext cx="5889524" cy="1760244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750F5-D7EC-5432-9C9D-B790AC9D3D87}"/>
              </a:ext>
            </a:extLst>
          </p:cNvPr>
          <p:cNvSpPr txBox="1"/>
          <p:nvPr/>
        </p:nvSpPr>
        <p:spPr>
          <a:xfrm>
            <a:off x="275302" y="336443"/>
            <a:ext cx="9261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2. Pollution Patterns and Correlations</a:t>
            </a:r>
            <a:endParaRPr lang="en-AE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2EA5B5-6E5B-9A5C-E96D-732BD76B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88" y="1072050"/>
            <a:ext cx="5358581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NO₂ and PM₁₀ highest in Abu Dhabi/Dubai (traffic + industrial).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SO₂ hotspots more scattered — likely from oil/gas and power plants.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NO₂ limit = 40 µg/m³; 3 geohash zones exceeded this 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matrix highlights: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NO₂–PM₁₀: moderate positive (r = 0.52)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SO₂–Mobility: strong positive (r = 0.84)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PM₁₀–SO₂: weak/negative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13B8E-362A-04D6-107C-7C781748FC3E}"/>
              </a:ext>
            </a:extLst>
          </p:cNvPr>
          <p:cNvSpPr txBox="1"/>
          <p:nvPr/>
        </p:nvSpPr>
        <p:spPr>
          <a:xfrm>
            <a:off x="481778" y="4710168"/>
            <a:ext cx="5004621" cy="155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Figure </a:t>
            </a:r>
            <a:r>
              <a:rPr lang="en-AE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A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Correlation heatmap showing relationships among NO₂, PM₁₀, SO₂ concentrations and mobility scores in overlapping geohash zones. Stronger correlations are shown in darker red or blue depending on direction.</a:t>
            </a:r>
            <a:endParaRPr lang="en-A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6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BAD5B4-D34A-86D6-27DF-82DA086F167A}"/>
              </a:ext>
            </a:extLst>
          </p:cNvPr>
          <p:cNvSpPr txBox="1"/>
          <p:nvPr/>
        </p:nvSpPr>
        <p:spPr>
          <a:xfrm>
            <a:off x="245808" y="513427"/>
            <a:ext cx="10166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Beyond Mobility – Fixed Pollution Sources and Industrial Risks</a:t>
            </a:r>
            <a:endParaRPr lang="en-AE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5B99E-75A3-8714-1DDF-E958C1FE45E6}"/>
              </a:ext>
            </a:extLst>
          </p:cNvPr>
          <p:cNvSpPr txBox="1"/>
          <p:nvPr/>
        </p:nvSpPr>
        <p:spPr>
          <a:xfrm>
            <a:off x="806245" y="1659285"/>
            <a:ext cx="108548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SO₂ pollution doesn't follow mobility trends.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Hotspots in industrial areas: </a:t>
            </a:r>
            <a:r>
              <a:rPr lang="en-US" sz="2800" dirty="0">
                <a:solidFill>
                  <a:srgbClr val="C00000"/>
                </a:solidFill>
              </a:rPr>
              <a:t>Abu Dhabi (Ruwais), Sharjah industrial belt.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Likely sources: refineries, ports, construction, and cement plants.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Proposals: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Stricter industrial SO₂ regulations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Satellite + ground monitoring (TROPOMI, Sentinel-5P)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Zoning policies to buffer emissions from residential zones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Mandatory audits for high-output industries</a:t>
            </a:r>
          </a:p>
        </p:txBody>
      </p:sp>
    </p:spTree>
    <p:extLst>
      <p:ext uri="{BB962C8B-B14F-4D97-AF65-F5344CB8AC3E}">
        <p14:creationId xmlns:p14="http://schemas.microsoft.com/office/powerpoint/2010/main" val="318739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851CB-4ABF-0CE3-5135-C6628B02F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427BD-917F-1408-C88D-54E6310FDC3F}"/>
              </a:ext>
            </a:extLst>
          </p:cNvPr>
          <p:cNvSpPr txBox="1"/>
          <p:nvPr/>
        </p:nvSpPr>
        <p:spPr>
          <a:xfrm>
            <a:off x="275303" y="333601"/>
            <a:ext cx="1094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4. </a:t>
            </a:r>
            <a:r>
              <a:rPr lang="fr-FR" sz="2800" b="1" dirty="0" err="1"/>
              <a:t>Mobility</a:t>
            </a:r>
            <a:r>
              <a:rPr lang="fr-FR" sz="2800" b="1" dirty="0"/>
              <a:t>–Pollution Clustering &amp; Zone Typologies</a:t>
            </a:r>
            <a:endParaRPr lang="en-AE" sz="28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8CFE2F7-299D-ACFF-429E-44FD06738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3" y="936424"/>
            <a:ext cx="884903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K-Means clustering (optimal k=3) based on mobility &amp; pollution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Zones categorized into 4 types: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A: High Mobility – Low Pollution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B: Low Mobility – High Pollution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C: High Mobility – High Pollution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D: Low Mobility – Low Pollution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D9E39C-AC33-3568-D3D5-86526DDF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34" y="3183193"/>
            <a:ext cx="4521200" cy="2980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407762-5517-300D-D186-241D41D1F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19" y="3249173"/>
            <a:ext cx="4343400" cy="2936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553EBF-9DB4-5D39-7A23-7777C6770B2C}"/>
              </a:ext>
            </a:extLst>
          </p:cNvPr>
          <p:cNvSpPr txBox="1"/>
          <p:nvPr/>
        </p:nvSpPr>
        <p:spPr>
          <a:xfrm>
            <a:off x="6764594" y="6186048"/>
            <a:ext cx="6096000" cy="28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E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W: Elbow Method for Joint Mobility + Pollution Clustering. </a:t>
            </a:r>
            <a:endParaRPr lang="en-AE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8B7F7-2052-7F13-3E99-D5CC51F89042}"/>
              </a:ext>
            </a:extLst>
          </p:cNvPr>
          <p:cNvSpPr txBox="1"/>
          <p:nvPr/>
        </p:nvSpPr>
        <p:spPr>
          <a:xfrm>
            <a:off x="1072534" y="6163248"/>
            <a:ext cx="6346722" cy="2766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07000"/>
              </a:lnSpc>
              <a:spcAft>
                <a:spcPts val="800"/>
              </a:spcAft>
              <a:defRPr sz="12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AE" dirty="0"/>
              <a:t>Figure C: Elbow Method for Optimal k using mobility scores. </a:t>
            </a:r>
          </a:p>
        </p:txBody>
      </p:sp>
    </p:spTree>
    <p:extLst>
      <p:ext uri="{BB962C8B-B14F-4D97-AF65-F5344CB8AC3E}">
        <p14:creationId xmlns:p14="http://schemas.microsoft.com/office/powerpoint/2010/main" val="5603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9CC3D-C90D-6E40-2F28-E07591490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17AD2-D67B-DE78-8E1B-56E42E781216}"/>
              </a:ext>
            </a:extLst>
          </p:cNvPr>
          <p:cNvSpPr txBox="1"/>
          <p:nvPr/>
        </p:nvSpPr>
        <p:spPr>
          <a:xfrm>
            <a:off x="275303" y="333601"/>
            <a:ext cx="1094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4. </a:t>
            </a:r>
            <a:r>
              <a:rPr lang="fr-FR" sz="2800" b="1" dirty="0" err="1"/>
              <a:t>Mobility</a:t>
            </a:r>
            <a:r>
              <a:rPr lang="fr-FR" sz="2800" b="1" dirty="0"/>
              <a:t>–Pollution Clustering &amp; Zone Typologies</a:t>
            </a:r>
            <a:endParaRPr lang="en-AE" sz="28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2EB0D60-264C-9B70-4FE8-7A55A812D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3" y="732077"/>
            <a:ext cx="88490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K-Means clustering (optimal k=3) based on mobility &amp; pollution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Zones categorized into 4 types: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Type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 Mobility – Low Pollution 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Type 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 Mobility – High Pollution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781EA-78A0-97E6-1B5F-06BB8D9F8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00" y="2300595"/>
            <a:ext cx="5030975" cy="3911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73FFFA-62CB-B3A4-DB03-3E19053DA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2" y="2398461"/>
            <a:ext cx="4996062" cy="3884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2F35D8-D5B4-357C-1532-A889AEE79B1C}"/>
              </a:ext>
            </a:extLst>
          </p:cNvPr>
          <p:cNvSpPr txBox="1"/>
          <p:nvPr/>
        </p:nvSpPr>
        <p:spPr>
          <a:xfrm>
            <a:off x="5820697" y="1407314"/>
            <a:ext cx="609600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Type C: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Mobility – High Pollution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Type 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 Mobility – Low Pollution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0EAFE-CD81-3928-3E25-813E49BE3D84}"/>
              </a:ext>
            </a:extLst>
          </p:cNvPr>
          <p:cNvSpPr txBox="1"/>
          <p:nvPr/>
        </p:nvSpPr>
        <p:spPr>
          <a:xfrm>
            <a:off x="275303" y="6212182"/>
            <a:ext cx="5545394" cy="47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E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Y:</a:t>
            </a:r>
            <a:r>
              <a:rPr lang="en-A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Spatial distribution of mobility clusters (</a:t>
            </a:r>
            <a:r>
              <a:rPr lang="en-A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 = 3</a:t>
            </a:r>
            <a:r>
              <a:rPr lang="en-A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overlaid on NO₂/SO₂/Aerosol Composite (2020–2022). Zones are color-coded by mobility cluster label.</a:t>
            </a:r>
            <a:endParaRPr lang="en-A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DAC96-98C8-B311-53DB-3218B1B837A4}"/>
              </a:ext>
            </a:extLst>
          </p:cNvPr>
          <p:cNvSpPr txBox="1"/>
          <p:nvPr/>
        </p:nvSpPr>
        <p:spPr>
          <a:xfrm>
            <a:off x="6448688" y="6186820"/>
            <a:ext cx="5468009" cy="47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E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R:</a:t>
            </a:r>
            <a:r>
              <a:rPr lang="en-A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Spatial clustering of geohash zones by population-weighted absolute mobility drop. Darker zones reflect higher impact reductions.</a:t>
            </a:r>
            <a:endParaRPr lang="en-A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2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18E05-413B-CE0C-C77B-18AEAE592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190032-9160-A43D-FD10-361C288E7703}"/>
              </a:ext>
            </a:extLst>
          </p:cNvPr>
          <p:cNvSpPr txBox="1"/>
          <p:nvPr/>
        </p:nvSpPr>
        <p:spPr>
          <a:xfrm>
            <a:off x="275303" y="333601"/>
            <a:ext cx="1094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4. </a:t>
            </a:r>
            <a:r>
              <a:rPr lang="fr-FR" sz="2800" b="1" dirty="0" err="1"/>
              <a:t>Mobility</a:t>
            </a:r>
            <a:r>
              <a:rPr lang="fr-FR" sz="2800" b="1" dirty="0"/>
              <a:t>–Pollution Clustering &amp; Zone Typologies</a:t>
            </a:r>
            <a:endParaRPr lang="en-AE" sz="28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F0F8E19-60A5-C4D9-5273-BE232C7DA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3" y="936424"/>
            <a:ext cx="884903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K-Means clustering (optimal k=3) based on mobility &amp; pollution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Zones categorized into 4 types: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Type A: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Mobility – Low Pollution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Type B: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Mobility – High Pollution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Type C: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Mobility – High Pollution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Type D: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Mobility – Low Pollution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B5F23-FFDE-8B6A-AA60-EC6642037935}"/>
              </a:ext>
            </a:extLst>
          </p:cNvPr>
          <p:cNvSpPr txBox="1"/>
          <p:nvPr/>
        </p:nvSpPr>
        <p:spPr>
          <a:xfrm>
            <a:off x="6967541" y="6176076"/>
            <a:ext cx="4949156" cy="474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07000"/>
              </a:lnSpc>
              <a:spcAft>
                <a:spcPts val="800"/>
              </a:spcAft>
              <a:defRPr sz="12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AE" dirty="0"/>
              <a:t>Figure T: Scatterplot of zones clustered by both mobility change and average pollution composite.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63993-1FFD-B3EC-8E91-F12B72BF17B4}"/>
              </a:ext>
            </a:extLst>
          </p:cNvPr>
          <p:cNvSpPr txBox="1"/>
          <p:nvPr/>
        </p:nvSpPr>
        <p:spPr>
          <a:xfrm>
            <a:off x="275303" y="6217821"/>
            <a:ext cx="5653549" cy="474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07000"/>
              </a:lnSpc>
              <a:spcAft>
                <a:spcPts val="800"/>
              </a:spcAft>
              <a:defRPr sz="12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AE" dirty="0"/>
              <a:t>Figure U: Geographic distribution of joint mobility–pollution clusters (2020–2022) overlaid on composite pollution raster.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807C3-73F4-96F5-BB00-618CCB75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41" y="1518934"/>
            <a:ext cx="4698410" cy="4501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C64F0-4D96-84BF-D73C-54C09481E3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9" y="2973151"/>
            <a:ext cx="4173770" cy="324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1296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Mariam Kh</dc:creator>
  <cp:lastModifiedBy>Mariam Kh</cp:lastModifiedBy>
  <cp:revision>7</cp:revision>
  <dcterms:created xsi:type="dcterms:W3CDTF">2025-05-06T12:52:29Z</dcterms:created>
  <dcterms:modified xsi:type="dcterms:W3CDTF">2025-05-06T15:04:02Z</dcterms:modified>
</cp:coreProperties>
</file>