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1" r:id="rId5"/>
    <p:sldId id="260" r:id="rId6"/>
    <p:sldId id="264" r:id="rId7"/>
    <p:sldId id="266" r:id="rId8"/>
    <p:sldId id="267"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1/23/2022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7712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1/23/2022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3240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1/23/2022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0410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1/23/2022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6445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1/23/2022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089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1/23/2022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574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1/23/2022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9448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1/23/2022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66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1/23/2022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2203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1/23/2022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9727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1/23/2022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4019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1/23/2022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80626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88" r:id="rId8"/>
    <p:sldLayoutId id="2147483689" r:id="rId9"/>
    <p:sldLayoutId id="2147483690" r:id="rId10"/>
    <p:sldLayoutId id="21474836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doi/10.1111/1740-9713.01376" TargetMode="External"/><Relationship Id="rId2" Type="http://schemas.openxmlformats.org/officeDocument/2006/relationships/hyperlink" Target="https://medium.com/nightingale/beyond-nightingale-being-a-woman-in-data-visualization-d7968d171ccf" TargetMode="External"/><Relationship Id="rId1" Type="http://schemas.openxmlformats.org/officeDocument/2006/relationships/slideLayout" Target="../slideLayouts/slideLayout2.xml"/><Relationship Id="rId5" Type="http://schemas.openxmlformats.org/officeDocument/2006/relationships/hyperlink" Target="https://doi.org/doi/10.1111/1740-9713.01374" TargetMode="External"/><Relationship Id="rId4" Type="http://schemas.openxmlformats.org/officeDocument/2006/relationships/hyperlink" Target="https://doi.org/10.1017/CBO978051175130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ellcomecollection.org/works/jxwtskzc/items?canvas=109"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journal.sciencemuseum.ac.uk/browse/issue-05/a-statistical-campaign/#author5621" TargetMode="External"/><Relationship Id="rId7" Type="http://schemas.openxmlformats.org/officeDocument/2006/relationships/hyperlink" Target="https://mitpressonpubpub.mitpress.mit.edu/data-feminism" TargetMode="External"/><Relationship Id="rId2" Type="http://schemas.openxmlformats.org/officeDocument/2006/relationships/hyperlink" Target="https://wellcomecollection.org/works/jxwtskzc/items?canvas=9" TargetMode="External"/><Relationship Id="rId1" Type="http://schemas.openxmlformats.org/officeDocument/2006/relationships/slideLayout" Target="../slideLayouts/slideLayout2.xml"/><Relationship Id="rId6" Type="http://schemas.openxmlformats.org/officeDocument/2006/relationships/hyperlink" Target="https://rss.onlinelibrary.wiley.com/toc/17409713/2020/17/2" TargetMode="External"/><Relationship Id="rId5" Type="http://schemas.openxmlformats.org/officeDocument/2006/relationships/hyperlink" Target="https://stephanieevergreen.com/females-in-dataviz/" TargetMode="External"/><Relationship Id="rId4" Type="http://schemas.openxmlformats.org/officeDocument/2006/relationships/hyperlink" Target="https://medium.com/nightingale/beyond-nightingale-being-a-woman-in-data-visualization-d7968d171cc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E2FB8489-8753-48AB-91AB-2232349838C8}"/>
              </a:ext>
            </a:extLst>
          </p:cNvPr>
          <p:cNvSpPr>
            <a:spLocks noGrp="1"/>
          </p:cNvSpPr>
          <p:nvPr>
            <p:ph type="ctrTitle"/>
          </p:nvPr>
        </p:nvSpPr>
        <p:spPr>
          <a:xfrm>
            <a:off x="777239" y="1122363"/>
            <a:ext cx="5047488" cy="2387600"/>
          </a:xfrm>
        </p:spPr>
        <p:txBody>
          <a:bodyPr>
            <a:normAutofit fontScale="90000"/>
          </a:bodyPr>
          <a:lstStyle/>
          <a:p>
            <a:pPr algn="l"/>
            <a:r>
              <a:rPr lang="en-US" sz="4200" dirty="0">
                <a:latin typeface="Abadi" panose="020B0604020104020204" pitchFamily="34" charset="0"/>
              </a:rPr>
              <a:t>Florence Nightingale &amp; Women in the History of Data Visualization</a:t>
            </a:r>
          </a:p>
        </p:txBody>
      </p:sp>
      <p:sp>
        <p:nvSpPr>
          <p:cNvPr id="3" name="Subtitle 2">
            <a:extLst>
              <a:ext uri="{FF2B5EF4-FFF2-40B4-BE49-F238E27FC236}">
                <a16:creationId xmlns:a16="http://schemas.microsoft.com/office/drawing/2014/main" id="{0EF17761-7619-421F-BE84-7A6B890FC1DB}"/>
              </a:ext>
            </a:extLst>
          </p:cNvPr>
          <p:cNvSpPr>
            <a:spLocks noGrp="1"/>
          </p:cNvSpPr>
          <p:nvPr>
            <p:ph type="subTitle" idx="1"/>
          </p:nvPr>
        </p:nvSpPr>
        <p:spPr>
          <a:xfrm>
            <a:off x="777239" y="3602038"/>
            <a:ext cx="5047488" cy="1655762"/>
          </a:xfrm>
        </p:spPr>
        <p:txBody>
          <a:bodyPr>
            <a:normAutofit/>
          </a:bodyPr>
          <a:lstStyle/>
          <a:p>
            <a:pPr algn="l"/>
            <a:r>
              <a:rPr lang="en-US" dirty="0">
                <a:latin typeface="Abadi Extra Light" panose="020B0204020104020204" pitchFamily="34" charset="0"/>
              </a:rPr>
              <a:t>PSYC 6135</a:t>
            </a:r>
          </a:p>
          <a:p>
            <a:pPr algn="l"/>
            <a:r>
              <a:rPr lang="en-US" dirty="0">
                <a:latin typeface="Abadi Extra Light" panose="020B0204020104020204" pitchFamily="34" charset="0"/>
              </a:rPr>
              <a:t>Emma Ritchie</a:t>
            </a:r>
          </a:p>
          <a:p>
            <a:pPr algn="l"/>
            <a:r>
              <a:rPr lang="en-US" dirty="0">
                <a:latin typeface="Abadi Extra Light" panose="020B0204020104020204" pitchFamily="34" charset="0"/>
              </a:rPr>
              <a:t>January 25, 2022</a:t>
            </a:r>
          </a:p>
        </p:txBody>
      </p:sp>
      <p:grpSp>
        <p:nvGrpSpPr>
          <p:cNvPr id="139"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40" name="Oval 139">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Florence Nightingale">
            <a:extLst>
              <a:ext uri="{FF2B5EF4-FFF2-40B4-BE49-F238E27FC236}">
                <a16:creationId xmlns:a16="http://schemas.microsoft.com/office/drawing/2014/main" id="{E33082EA-B06B-41A1-9677-A2F884D517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659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C6C4-923A-40DF-BBCB-1FF97075352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9B40D27-AFD0-4ABE-8679-151EE453B43E}"/>
              </a:ext>
            </a:extLst>
          </p:cNvPr>
          <p:cNvSpPr>
            <a:spLocks noGrp="1"/>
          </p:cNvSpPr>
          <p:nvPr>
            <p:ph idx="1"/>
          </p:nvPr>
        </p:nvSpPr>
        <p:spPr>
          <a:xfrm>
            <a:off x="626238" y="1526796"/>
            <a:ext cx="11143516" cy="5195017"/>
          </a:xfrm>
        </p:spPr>
        <p:txBody>
          <a:bodyPr>
            <a:normAutofit lnSpcReduction="10000"/>
          </a:bodyPr>
          <a:lstStyle/>
          <a:p>
            <a:pPr marL="0" indent="0">
              <a:buNone/>
            </a:pPr>
            <a:r>
              <a:rPr lang="en-US" dirty="0">
                <a:latin typeface="Abadi" panose="020B0604020104020204" pitchFamily="34" charset="0"/>
              </a:rPr>
              <a:t>Cohen, I. B. (1984). Florence Nightingale. </a:t>
            </a:r>
            <a:r>
              <a:rPr lang="en-US" i="1" dirty="0">
                <a:latin typeface="Abadi" panose="020B0604020104020204" pitchFamily="34" charset="0"/>
              </a:rPr>
              <a:t>Scientific American</a:t>
            </a:r>
            <a:r>
              <a:rPr lang="en-US" dirty="0">
                <a:latin typeface="Abadi" panose="020B0604020104020204" pitchFamily="34" charset="0"/>
              </a:rPr>
              <a:t>, </a:t>
            </a:r>
            <a:r>
              <a:rPr lang="en-US" i="1" dirty="0">
                <a:latin typeface="Abadi" panose="020B0604020104020204" pitchFamily="34" charset="0"/>
              </a:rPr>
              <a:t>250</a:t>
            </a:r>
            <a:r>
              <a:rPr lang="en-US" dirty="0">
                <a:latin typeface="Abadi" panose="020B0604020104020204" pitchFamily="34" charset="0"/>
              </a:rPr>
              <a:t>(3), 128-137. </a:t>
            </a:r>
          </a:p>
          <a:p>
            <a:pPr marL="0" indent="0">
              <a:buNone/>
            </a:pPr>
            <a:r>
              <a:rPr lang="en-US" dirty="0">
                <a:latin typeface="Abadi" panose="020B0604020104020204" pitchFamily="34" charset="0"/>
              </a:rPr>
              <a:t>Evergreen, S. (2019, July 15). </a:t>
            </a:r>
            <a:r>
              <a:rPr lang="en-US" i="1" dirty="0">
                <a:latin typeface="Abadi" panose="020B0604020104020204" pitchFamily="34" charset="0"/>
              </a:rPr>
              <a:t>Beyond Nightingale: Being a woman in data visualization</a:t>
            </a:r>
            <a:r>
              <a:rPr lang="en-US" dirty="0">
                <a:latin typeface="Abadi" panose="020B0604020104020204" pitchFamily="34" charset="0"/>
              </a:rPr>
              <a:t>. Medium. </a:t>
            </a:r>
            <a:r>
              <a:rPr lang="en-US" dirty="0">
                <a:latin typeface="Abadi" panose="020B0604020104020204" pitchFamily="34" charset="0"/>
                <a:hlinkClick r:id="rId2"/>
              </a:rPr>
              <a:t>https://medium.com/nightingale/beyond-nightingale-being-a-woman-in-data-visualization-d7968d171ccf</a:t>
            </a:r>
            <a:r>
              <a:rPr lang="en-US" dirty="0">
                <a:latin typeface="Abadi" panose="020B0604020104020204" pitchFamily="34" charset="0"/>
              </a:rPr>
              <a:t> </a:t>
            </a:r>
          </a:p>
          <a:p>
            <a:pPr marL="0" indent="0">
              <a:buNone/>
            </a:pPr>
            <a:r>
              <a:rPr lang="en-US" dirty="0">
                <a:latin typeface="Abadi" panose="020B0604020104020204" pitchFamily="34" charset="0"/>
              </a:rPr>
              <a:t>Hedley, A. (2020). Florence Nightingale and Victorian data visualization. </a:t>
            </a:r>
            <a:r>
              <a:rPr lang="en-US" i="1" dirty="0">
                <a:latin typeface="Abadi" panose="020B0604020104020204" pitchFamily="34" charset="0"/>
              </a:rPr>
              <a:t>Significance</a:t>
            </a:r>
            <a:r>
              <a:rPr lang="en-US" dirty="0">
                <a:latin typeface="Abadi" panose="020B0604020104020204" pitchFamily="34" charset="0"/>
              </a:rPr>
              <a:t>, </a:t>
            </a:r>
            <a:r>
              <a:rPr lang="en-US" i="1" dirty="0">
                <a:latin typeface="Abadi" panose="020B0604020104020204" pitchFamily="34" charset="0"/>
              </a:rPr>
              <a:t>17</a:t>
            </a:r>
            <a:r>
              <a:rPr lang="en-US" dirty="0">
                <a:latin typeface="Abadi" panose="020B0604020104020204" pitchFamily="34" charset="0"/>
              </a:rPr>
              <a:t>(2), 26-30. </a:t>
            </a:r>
            <a:r>
              <a:rPr lang="en-US" dirty="0">
                <a:latin typeface="Abadi" panose="020B0604020104020204" pitchFamily="34" charset="0"/>
                <a:hlinkClick r:id="rId3"/>
              </a:rPr>
              <a:t>https://doi.org/doi/10.1111/1740-9713.01376</a:t>
            </a:r>
            <a:r>
              <a:rPr lang="en-US" dirty="0">
                <a:latin typeface="Abadi" panose="020B0604020104020204" pitchFamily="34" charset="0"/>
              </a:rPr>
              <a:t> </a:t>
            </a:r>
          </a:p>
          <a:p>
            <a:pPr marL="0" indent="0">
              <a:buNone/>
            </a:pPr>
            <a:r>
              <a:rPr lang="en-US" dirty="0">
                <a:latin typeface="Abadi" panose="020B0604020104020204" pitchFamily="34" charset="0"/>
              </a:rPr>
              <a:t>Martineau, H. (1859). </a:t>
            </a:r>
            <a:r>
              <a:rPr lang="en-US" i="1" dirty="0">
                <a:latin typeface="Abadi" panose="020B0604020104020204" pitchFamily="34" charset="0"/>
              </a:rPr>
              <a:t>England and her soldiers</a:t>
            </a:r>
            <a:r>
              <a:rPr lang="en-US" dirty="0">
                <a:latin typeface="Abadi" panose="020B0604020104020204" pitchFamily="34" charset="0"/>
              </a:rPr>
              <a:t>. Cambridge University Press. </a:t>
            </a:r>
            <a:r>
              <a:rPr lang="en-US" dirty="0">
                <a:latin typeface="Abadi" panose="020B0604020104020204" pitchFamily="34" charset="0"/>
                <a:hlinkClick r:id="rId4"/>
              </a:rPr>
              <a:t>https://doi.org/10.1017/CBO9780511751301</a:t>
            </a:r>
            <a:r>
              <a:rPr lang="en-US" dirty="0">
                <a:latin typeface="Abadi" panose="020B0604020104020204" pitchFamily="34" charset="0"/>
              </a:rPr>
              <a:t> </a:t>
            </a:r>
          </a:p>
          <a:p>
            <a:pPr marL="0" indent="0">
              <a:buNone/>
            </a:pPr>
            <a:r>
              <a:rPr lang="en-US" dirty="0">
                <a:latin typeface="Abadi" panose="020B0604020104020204" pitchFamily="34" charset="0"/>
              </a:rPr>
              <a:t>McDonald, L. (2020). The real goods and the oversell. </a:t>
            </a:r>
            <a:r>
              <a:rPr lang="en-US" i="1" dirty="0">
                <a:latin typeface="Abadi" panose="020B0604020104020204" pitchFamily="34" charset="0"/>
              </a:rPr>
              <a:t>Significance</a:t>
            </a:r>
            <a:r>
              <a:rPr lang="en-US" dirty="0">
                <a:latin typeface="Abadi" panose="020B0604020104020204" pitchFamily="34" charset="0"/>
              </a:rPr>
              <a:t>, </a:t>
            </a:r>
            <a:r>
              <a:rPr lang="en-US" i="1" dirty="0">
                <a:latin typeface="Abadi" panose="020B0604020104020204" pitchFamily="34" charset="0"/>
              </a:rPr>
              <a:t>17</a:t>
            </a:r>
            <a:r>
              <a:rPr lang="en-US" dirty="0">
                <a:latin typeface="Abadi" panose="020B0604020104020204" pitchFamily="34" charset="0"/>
              </a:rPr>
              <a:t>(2), 18-21. </a:t>
            </a:r>
            <a:r>
              <a:rPr lang="en-US" dirty="0">
                <a:latin typeface="Abadi" panose="020B0604020104020204" pitchFamily="34" charset="0"/>
                <a:hlinkClick r:id="rId5"/>
              </a:rPr>
              <a:t>https://doi.org/doi/10.1111/1740-9713.01374</a:t>
            </a:r>
            <a:r>
              <a:rPr lang="en-US" dirty="0">
                <a:latin typeface="Abadi" panose="020B0604020104020204" pitchFamily="34" charset="0"/>
              </a:rPr>
              <a:t> </a:t>
            </a:r>
          </a:p>
          <a:p>
            <a:pPr marL="0" indent="0">
              <a:buNone/>
            </a:pPr>
            <a:r>
              <a:rPr lang="en-US" dirty="0">
                <a:latin typeface="Abadi" panose="020B0604020104020204" pitchFamily="34" charset="0"/>
              </a:rPr>
              <a:t>Nightingale, F. (1858). </a:t>
            </a:r>
            <a:r>
              <a:rPr lang="en-US" i="1" dirty="0">
                <a:latin typeface="Abadi" panose="020B0604020104020204" pitchFamily="34" charset="0"/>
              </a:rPr>
              <a:t>Notes on matters affecting the health, efficiency, and hospital administration of the British Army</a:t>
            </a:r>
            <a:r>
              <a:rPr lang="en-US" dirty="0">
                <a:latin typeface="Abadi" panose="020B0604020104020204" pitchFamily="34" charset="0"/>
              </a:rPr>
              <a:t>. Harrison and Sons.</a:t>
            </a:r>
          </a:p>
          <a:p>
            <a:pPr marL="0" indent="0">
              <a:buNone/>
            </a:pPr>
            <a:r>
              <a:rPr lang="en-CA" dirty="0">
                <a:latin typeface="Abadi" panose="020B0604020104020204" pitchFamily="34" charset="0"/>
              </a:rPr>
              <a:t>Nightingale, F. (1859). </a:t>
            </a:r>
            <a:r>
              <a:rPr lang="en-CA" i="1" dirty="0">
                <a:latin typeface="Abadi" panose="020B0604020104020204" pitchFamily="34" charset="0"/>
              </a:rPr>
              <a:t>A contribution to the sanitary history of the British Army</a:t>
            </a:r>
            <a:r>
              <a:rPr lang="en-CA" dirty="0">
                <a:latin typeface="Abadi" panose="020B0604020104020204" pitchFamily="34" charset="0"/>
              </a:rPr>
              <a:t>. John W. Parker and Son.</a:t>
            </a:r>
          </a:p>
          <a:p>
            <a:pPr marL="0" indent="0">
              <a:buNone/>
            </a:pPr>
            <a:r>
              <a:rPr lang="en-CA" dirty="0">
                <a:latin typeface="Abadi" panose="020B0604020104020204" pitchFamily="34" charset="0"/>
              </a:rPr>
              <a:t>Nightingale, F. (1863). </a:t>
            </a:r>
            <a:r>
              <a:rPr lang="en-CA" i="1" dirty="0">
                <a:latin typeface="Abadi" panose="020B0604020104020204" pitchFamily="34" charset="0"/>
              </a:rPr>
              <a:t>Army sanitary administration and its reform under the late Lord Herbert</a:t>
            </a:r>
            <a:r>
              <a:rPr lang="en-CA" dirty="0">
                <a:latin typeface="Abadi" panose="020B0604020104020204" pitchFamily="34" charset="0"/>
              </a:rPr>
              <a:t>. McCorquodale. </a:t>
            </a:r>
            <a:endParaRPr lang="en-US" dirty="0">
              <a:latin typeface="Abadi" panose="020B0604020104020204" pitchFamily="34" charset="0"/>
            </a:endParaRPr>
          </a:p>
        </p:txBody>
      </p:sp>
    </p:spTree>
    <p:extLst>
      <p:ext uri="{BB962C8B-B14F-4D97-AF65-F5344CB8AC3E}">
        <p14:creationId xmlns:p14="http://schemas.microsoft.com/office/powerpoint/2010/main" val="15718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47D7CD-06A5-4710-B816-F23F56C52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58D9C7-7C50-4582-9A60-0569A536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84EC902-0C36-4254-8B99-9A49B765EFDB}"/>
              </a:ext>
            </a:extLst>
          </p:cNvPr>
          <p:cNvSpPr>
            <a:spLocks noGrp="1"/>
          </p:cNvSpPr>
          <p:nvPr>
            <p:ph type="title"/>
          </p:nvPr>
        </p:nvSpPr>
        <p:spPr>
          <a:xfrm>
            <a:off x="552917" y="441457"/>
            <a:ext cx="4606280" cy="1508760"/>
          </a:xfrm>
        </p:spPr>
        <p:txBody>
          <a:bodyPr anchor="b">
            <a:normAutofit/>
          </a:bodyPr>
          <a:lstStyle/>
          <a:p>
            <a:r>
              <a:rPr lang="en-US" sz="4400" dirty="0">
                <a:latin typeface="Abadi" panose="020B0604020104020204" pitchFamily="34" charset="0"/>
              </a:rPr>
              <a:t>Who was Florence Nightingale?</a:t>
            </a:r>
          </a:p>
        </p:txBody>
      </p:sp>
      <p:sp>
        <p:nvSpPr>
          <p:cNvPr id="3" name="Content Placeholder 2">
            <a:extLst>
              <a:ext uri="{FF2B5EF4-FFF2-40B4-BE49-F238E27FC236}">
                <a16:creationId xmlns:a16="http://schemas.microsoft.com/office/drawing/2014/main" id="{95297CCD-E8F7-494A-880D-6564A849AF15}"/>
              </a:ext>
            </a:extLst>
          </p:cNvPr>
          <p:cNvSpPr>
            <a:spLocks noGrp="1"/>
          </p:cNvSpPr>
          <p:nvPr>
            <p:ph idx="1"/>
          </p:nvPr>
        </p:nvSpPr>
        <p:spPr>
          <a:xfrm>
            <a:off x="552917" y="2380788"/>
            <a:ext cx="5102636" cy="3875755"/>
          </a:xfrm>
        </p:spPr>
        <p:txBody>
          <a:bodyPr anchor="t">
            <a:normAutofit/>
          </a:bodyPr>
          <a:lstStyle/>
          <a:p>
            <a:r>
              <a:rPr lang="en-US" sz="1800" dirty="0">
                <a:latin typeface="Abadi" panose="020B0604020104020204" pitchFamily="34" charset="0"/>
              </a:rPr>
              <a:t>Lived from 1820-1910</a:t>
            </a:r>
          </a:p>
          <a:p>
            <a:endParaRPr lang="en-US" sz="1800" dirty="0">
              <a:latin typeface="Abadi" panose="020B0604020104020204" pitchFamily="34" charset="0"/>
            </a:endParaRPr>
          </a:p>
          <a:p>
            <a:r>
              <a:rPr lang="en-US" sz="1800" dirty="0">
                <a:latin typeface="Abadi" panose="020B0604020104020204" pitchFamily="34" charset="0"/>
              </a:rPr>
              <a:t>Wanted to devote her life to caring for others</a:t>
            </a:r>
          </a:p>
          <a:p>
            <a:endParaRPr lang="en-US" sz="1800" dirty="0">
              <a:latin typeface="Abadi" panose="020B0604020104020204" pitchFamily="34" charset="0"/>
            </a:endParaRPr>
          </a:p>
          <a:p>
            <a:r>
              <a:rPr lang="en-US" sz="1800" dirty="0">
                <a:latin typeface="Abadi" panose="020B0604020104020204" pitchFamily="34" charset="0"/>
              </a:rPr>
              <a:t>Became a nurse in her early 30s</a:t>
            </a:r>
          </a:p>
          <a:p>
            <a:endParaRPr lang="en-US" sz="1800" dirty="0">
              <a:latin typeface="Abadi" panose="020B0604020104020204" pitchFamily="34" charset="0"/>
            </a:endParaRPr>
          </a:p>
          <a:p>
            <a:r>
              <a:rPr lang="en-US" sz="1800" dirty="0">
                <a:latin typeface="Abadi" panose="020B0604020104020204" pitchFamily="34" charset="0"/>
              </a:rPr>
              <a:t>Horrors of the Crimean War led her to advocate for sanitary conditions in military hospitals</a:t>
            </a:r>
          </a:p>
          <a:p>
            <a:endParaRPr lang="en-US" sz="1800" dirty="0">
              <a:latin typeface="Abadi" panose="020B0604020104020204" pitchFamily="34" charset="0"/>
            </a:endParaRPr>
          </a:p>
          <a:p>
            <a:r>
              <a:rPr lang="en-US" sz="1800" dirty="0">
                <a:latin typeface="Abadi" panose="020B0604020104020204" pitchFamily="34" charset="0"/>
              </a:rPr>
              <a:t>How to get people to listen?</a:t>
            </a:r>
          </a:p>
        </p:txBody>
      </p:sp>
      <p:grpSp>
        <p:nvGrpSpPr>
          <p:cNvPr id="14" name="decorative circles">
            <a:extLst>
              <a:ext uri="{FF2B5EF4-FFF2-40B4-BE49-F238E27FC236}">
                <a16:creationId xmlns:a16="http://schemas.microsoft.com/office/drawing/2014/main" id="{A5A42520-81F5-4CA6-A7DA-9CD71733AB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5" name="Oval 14">
              <a:extLst>
                <a:ext uri="{FF2B5EF4-FFF2-40B4-BE49-F238E27FC236}">
                  <a16:creationId xmlns:a16="http://schemas.microsoft.com/office/drawing/2014/main" id="{BDB3C8F9-1E7D-4D3B-A4BF-F97576E5C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B80C13D-6AE8-4D68-9A8B-49B796A67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340680A-5931-4B24-ADEB-7656B70FB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EAF5EEB-C2D5-4D5F-8BF0-0E7961A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C482DF8-0B0D-4F32-8416-496960050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text, old, clothes&#10;&#10;Description automatically generated">
            <a:extLst>
              <a:ext uri="{FF2B5EF4-FFF2-40B4-BE49-F238E27FC236}">
                <a16:creationId xmlns:a16="http://schemas.microsoft.com/office/drawing/2014/main" id="{2F9165A4-1261-4EF2-9C2B-09B7DDA4AC8A}"/>
              </a:ext>
            </a:extLst>
          </p:cNvPr>
          <p:cNvPicPr>
            <a:picLocks noChangeAspect="1"/>
          </p:cNvPicPr>
          <p:nvPr/>
        </p:nvPicPr>
        <p:blipFill rotWithShape="1">
          <a:blip r:embed="rId2">
            <a:extLst>
              <a:ext uri="{28A0092B-C50C-407E-A947-70E740481C1C}">
                <a14:useLocalDpi xmlns:a14="http://schemas.microsoft.com/office/drawing/2010/main" val="0"/>
              </a:ext>
            </a:extLst>
          </a:blip>
          <a:srcRect l="26099" r="7036" b="-1"/>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
        <p:nvSpPr>
          <p:cNvPr id="6" name="TextBox 5">
            <a:extLst>
              <a:ext uri="{FF2B5EF4-FFF2-40B4-BE49-F238E27FC236}">
                <a16:creationId xmlns:a16="http://schemas.microsoft.com/office/drawing/2014/main" id="{099E6EBC-C314-459D-9AF6-FF0359A355DF}"/>
              </a:ext>
            </a:extLst>
          </p:cNvPr>
          <p:cNvSpPr txBox="1"/>
          <p:nvPr/>
        </p:nvSpPr>
        <p:spPr>
          <a:xfrm>
            <a:off x="2592198" y="6416543"/>
            <a:ext cx="3124735" cy="246221"/>
          </a:xfrm>
          <a:prstGeom prst="rect">
            <a:avLst/>
          </a:prstGeom>
          <a:noFill/>
        </p:spPr>
        <p:txBody>
          <a:bodyPr wrap="square" rtlCol="0">
            <a:spAutoFit/>
          </a:bodyPr>
          <a:lstStyle/>
          <a:p>
            <a:r>
              <a:rPr lang="en-US" sz="1000" dirty="0">
                <a:latin typeface="Abadi" panose="020B0604020104020204" pitchFamily="34" charset="0"/>
              </a:rPr>
              <a:t>(Cohen, 1984; Lynn, 2020)</a:t>
            </a:r>
          </a:p>
        </p:txBody>
      </p:sp>
    </p:spTree>
    <p:extLst>
      <p:ext uri="{BB962C8B-B14F-4D97-AF65-F5344CB8AC3E}">
        <p14:creationId xmlns:p14="http://schemas.microsoft.com/office/powerpoint/2010/main" val="95924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Diagram&#10;&#10;Description automatically generated">
            <a:extLst>
              <a:ext uri="{FF2B5EF4-FFF2-40B4-BE49-F238E27FC236}">
                <a16:creationId xmlns:a16="http://schemas.microsoft.com/office/drawing/2014/main" id="{A40AF4BD-A237-4DCF-B214-D4D4304F2BDE}"/>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l="2667"/>
          <a:stretch/>
        </p:blipFill>
        <p:spPr>
          <a:xfrm>
            <a:off x="-1" y="10"/>
            <a:ext cx="12192001" cy="6857990"/>
          </a:xfrm>
          <a:prstGeom prst="rect">
            <a:avLst/>
          </a:prstGeom>
        </p:spPr>
      </p:pic>
    </p:spTree>
    <p:extLst>
      <p:ext uri="{BB962C8B-B14F-4D97-AF65-F5344CB8AC3E}">
        <p14:creationId xmlns:p14="http://schemas.microsoft.com/office/powerpoint/2010/main" val="55251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B791-FA89-4E2A-AF9A-F0ED90BC7B8C}"/>
              </a:ext>
            </a:extLst>
          </p:cNvPr>
          <p:cNvSpPr>
            <a:spLocks noGrp="1"/>
          </p:cNvSpPr>
          <p:nvPr>
            <p:ph type="title"/>
          </p:nvPr>
        </p:nvSpPr>
        <p:spPr/>
        <p:txBody>
          <a:bodyPr>
            <a:normAutofit/>
          </a:bodyPr>
          <a:lstStyle/>
          <a:p>
            <a:r>
              <a:rPr lang="en-US" dirty="0"/>
              <a:t>Importance</a:t>
            </a:r>
          </a:p>
        </p:txBody>
      </p:sp>
      <p:sp>
        <p:nvSpPr>
          <p:cNvPr id="3" name="Content Placeholder 2">
            <a:extLst>
              <a:ext uri="{FF2B5EF4-FFF2-40B4-BE49-F238E27FC236}">
                <a16:creationId xmlns:a16="http://schemas.microsoft.com/office/drawing/2014/main" id="{E57A5077-274A-4022-80EF-AB9B0EBC941C}"/>
              </a:ext>
            </a:extLst>
          </p:cNvPr>
          <p:cNvSpPr>
            <a:spLocks noGrp="1"/>
          </p:cNvSpPr>
          <p:nvPr>
            <p:ph idx="1"/>
          </p:nvPr>
        </p:nvSpPr>
        <p:spPr/>
        <p:txBody>
          <a:bodyPr>
            <a:normAutofit lnSpcReduction="10000"/>
          </a:bodyPr>
          <a:lstStyle/>
          <a:p>
            <a:r>
              <a:rPr lang="en-US" i="1" dirty="0">
                <a:latin typeface="Abadi" panose="020B0604020104020204" pitchFamily="34" charset="0"/>
              </a:rPr>
              <a:t>Notes on Matters Affecting the Health, Efficiency, and Hospital Administration of the British Army </a:t>
            </a:r>
            <a:r>
              <a:rPr lang="en-US" dirty="0">
                <a:latin typeface="Abadi" panose="020B0604020104020204" pitchFamily="34" charset="0"/>
              </a:rPr>
              <a:t>was published in 1858 and distributed to Queen Victoria and other royals</a:t>
            </a:r>
          </a:p>
          <a:p>
            <a:endParaRPr lang="en-US" i="1" dirty="0">
              <a:latin typeface="Abadi" panose="020B0604020104020204" pitchFamily="34" charset="0"/>
            </a:endParaRPr>
          </a:p>
          <a:p>
            <a:r>
              <a:rPr lang="en-US" i="1" dirty="0">
                <a:latin typeface="Abadi" panose="020B0604020104020204" pitchFamily="34" charset="0"/>
              </a:rPr>
              <a:t>A Contribution to the Sanitary History of the British Army </a:t>
            </a:r>
            <a:r>
              <a:rPr lang="en-US" dirty="0">
                <a:latin typeface="Abadi" panose="020B0604020104020204" pitchFamily="34" charset="0"/>
              </a:rPr>
              <a:t>also contained the diagram</a:t>
            </a:r>
          </a:p>
          <a:p>
            <a:endParaRPr lang="en-US" i="1" dirty="0">
              <a:latin typeface="Abadi" panose="020B0604020104020204" pitchFamily="34" charset="0"/>
            </a:endParaRPr>
          </a:p>
          <a:p>
            <a:r>
              <a:rPr lang="en-US" dirty="0">
                <a:latin typeface="Abadi" panose="020B0604020104020204" pitchFamily="34" charset="0"/>
              </a:rPr>
              <a:t>Diagram was also published in book </a:t>
            </a:r>
            <a:r>
              <a:rPr lang="en-US" i="1" dirty="0">
                <a:latin typeface="Abadi" panose="020B0604020104020204" pitchFamily="34" charset="0"/>
              </a:rPr>
              <a:t>England and Her Soldiers</a:t>
            </a:r>
            <a:r>
              <a:rPr lang="en-US" dirty="0">
                <a:latin typeface="Abadi" panose="020B0604020104020204" pitchFamily="34" charset="0"/>
              </a:rPr>
              <a:t>, meant for the public </a:t>
            </a:r>
          </a:p>
          <a:p>
            <a:endParaRPr lang="en-US" dirty="0">
              <a:latin typeface="Abadi" panose="020B0604020104020204" pitchFamily="34" charset="0"/>
            </a:endParaRPr>
          </a:p>
          <a:p>
            <a:r>
              <a:rPr lang="en-US" dirty="0">
                <a:latin typeface="Abadi" panose="020B0604020104020204" pitchFamily="34" charset="0"/>
              </a:rPr>
              <a:t>Some noteworthy features, according to Hedley (2020):</a:t>
            </a:r>
          </a:p>
          <a:p>
            <a:pPr lvl="1"/>
            <a:r>
              <a:rPr lang="en-US" dirty="0">
                <a:latin typeface="Abadi" panose="020B0604020104020204" pitchFamily="34" charset="0"/>
              </a:rPr>
              <a:t>Most Victorian statisticians relied on tables to convey information and thought they were superior</a:t>
            </a:r>
          </a:p>
          <a:p>
            <a:pPr lvl="1"/>
            <a:r>
              <a:rPr lang="en-US" dirty="0">
                <a:latin typeface="Abadi" panose="020B0604020104020204" pitchFamily="34" charset="0"/>
              </a:rPr>
              <a:t>Data visualization purpose was to explore data</a:t>
            </a:r>
          </a:p>
          <a:p>
            <a:pPr lvl="1"/>
            <a:r>
              <a:rPr lang="en-US" dirty="0" err="1">
                <a:latin typeface="Abadi" panose="020B0604020104020204" pitchFamily="34" charset="0"/>
              </a:rPr>
              <a:t>Colour</a:t>
            </a:r>
            <a:r>
              <a:rPr lang="en-US" dirty="0">
                <a:latin typeface="Abadi" panose="020B0604020104020204" pitchFamily="34" charset="0"/>
              </a:rPr>
              <a:t> palate: red for violence, black is ominous, blue is a contrast to red and black</a:t>
            </a:r>
          </a:p>
          <a:p>
            <a:pPr lvl="1"/>
            <a:r>
              <a:rPr lang="en-US" dirty="0">
                <a:latin typeface="Abadi" panose="020B0604020104020204" pitchFamily="34" charset="0"/>
              </a:rPr>
              <a:t>Circular graph invokes “cyclical progression of time… without reform, the mistake of war will be repeated” (p. </a:t>
            </a:r>
          </a:p>
          <a:p>
            <a:pPr lvl="1"/>
            <a:endParaRPr lang="en-US" dirty="0">
              <a:latin typeface="Abadi" panose="020B0604020104020204" pitchFamily="34" charset="0"/>
            </a:endParaRPr>
          </a:p>
          <a:p>
            <a:endParaRPr lang="en-US" dirty="0">
              <a:latin typeface="Abadi" panose="020B0604020104020204" pitchFamily="34" charset="0"/>
            </a:endParaRPr>
          </a:p>
        </p:txBody>
      </p:sp>
    </p:spTree>
    <p:extLst>
      <p:ext uri="{BB962C8B-B14F-4D97-AF65-F5344CB8AC3E}">
        <p14:creationId xmlns:p14="http://schemas.microsoft.com/office/powerpoint/2010/main" val="139482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47D7CD-06A5-4710-B816-F23F56C52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058D9C7-7C50-4582-9A60-0569A536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6848F50-4A57-4370-90AE-0D83CBD24F98}"/>
              </a:ext>
            </a:extLst>
          </p:cNvPr>
          <p:cNvSpPr>
            <a:spLocks noGrp="1"/>
          </p:cNvSpPr>
          <p:nvPr>
            <p:ph type="title"/>
          </p:nvPr>
        </p:nvSpPr>
        <p:spPr>
          <a:xfrm>
            <a:off x="533143" y="494123"/>
            <a:ext cx="4606280" cy="1549321"/>
          </a:xfrm>
        </p:spPr>
        <p:txBody>
          <a:bodyPr anchor="b">
            <a:normAutofit/>
          </a:bodyPr>
          <a:lstStyle/>
          <a:p>
            <a:r>
              <a:rPr lang="en-US" sz="4400" dirty="0">
                <a:latin typeface="Abadi" panose="020B0604020104020204" pitchFamily="34" charset="0"/>
              </a:rPr>
              <a:t>The Contributions of Women</a:t>
            </a:r>
          </a:p>
        </p:txBody>
      </p:sp>
      <p:sp>
        <p:nvSpPr>
          <p:cNvPr id="3" name="Content Placeholder 2">
            <a:extLst>
              <a:ext uri="{FF2B5EF4-FFF2-40B4-BE49-F238E27FC236}">
                <a16:creationId xmlns:a16="http://schemas.microsoft.com/office/drawing/2014/main" id="{1940C32D-0BC8-40EF-ADDF-C9B85A44DF9F}"/>
              </a:ext>
            </a:extLst>
          </p:cNvPr>
          <p:cNvSpPr>
            <a:spLocks noGrp="1"/>
          </p:cNvSpPr>
          <p:nvPr>
            <p:ph idx="1"/>
          </p:nvPr>
        </p:nvSpPr>
        <p:spPr>
          <a:xfrm>
            <a:off x="474420" y="2169757"/>
            <a:ext cx="4606280" cy="3886731"/>
          </a:xfrm>
        </p:spPr>
        <p:txBody>
          <a:bodyPr anchor="t">
            <a:normAutofit/>
          </a:bodyPr>
          <a:lstStyle/>
          <a:p>
            <a:r>
              <a:rPr lang="en-US" sz="1800" dirty="0">
                <a:latin typeface="Abadi" panose="020B0604020104020204" pitchFamily="34" charset="0"/>
              </a:rPr>
              <a:t>I wanted to highlight a woman since their contributions to history are often overlooked</a:t>
            </a:r>
          </a:p>
          <a:p>
            <a:endParaRPr lang="en-US" sz="1800" dirty="0">
              <a:latin typeface="Abadi" panose="020B0604020104020204" pitchFamily="34" charset="0"/>
            </a:endParaRPr>
          </a:p>
          <a:p>
            <a:r>
              <a:rPr lang="en-US" sz="1800" dirty="0">
                <a:latin typeface="Abadi" panose="020B0604020104020204" pitchFamily="34" charset="0"/>
              </a:rPr>
              <a:t>“But if her inclusion in the annals of viz history is really about how impactful or accomplished Nightingale was as a visualizer, we would see greater discussion of her other charts and graphs, instead of reducing her contributions to a single image.” (Evergreen, 2019)</a:t>
            </a:r>
          </a:p>
          <a:p>
            <a:pPr marL="0" indent="0">
              <a:buNone/>
            </a:pPr>
            <a:endParaRPr lang="en-US" sz="1800" dirty="0">
              <a:latin typeface="Abadi" panose="020B0604020104020204" pitchFamily="34" charset="0"/>
            </a:endParaRPr>
          </a:p>
        </p:txBody>
      </p:sp>
      <p:grpSp>
        <p:nvGrpSpPr>
          <p:cNvPr id="15" name="decorative circles">
            <a:extLst>
              <a:ext uri="{FF2B5EF4-FFF2-40B4-BE49-F238E27FC236}">
                <a16:creationId xmlns:a16="http://schemas.microsoft.com/office/drawing/2014/main" id="{A5A42520-81F5-4CA6-A7DA-9CD71733AB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6" name="Oval 15">
              <a:extLst>
                <a:ext uri="{FF2B5EF4-FFF2-40B4-BE49-F238E27FC236}">
                  <a16:creationId xmlns:a16="http://schemas.microsoft.com/office/drawing/2014/main" id="{BDB3C8F9-1E7D-4D3B-A4BF-F97576E5C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B80C13D-6AE8-4D68-9A8B-49B796A67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340680A-5931-4B24-ADEB-7656B70FB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EAF5EEB-C2D5-4D5F-8BF0-0E7961A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C482DF8-0B0D-4F32-8416-496960050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Graphical user interface&#10;&#10;Description automatically generated">
            <a:extLst>
              <a:ext uri="{FF2B5EF4-FFF2-40B4-BE49-F238E27FC236}">
                <a16:creationId xmlns:a16="http://schemas.microsoft.com/office/drawing/2014/main" id="{76614818-5496-4338-B906-86CDEBA7F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041" y="516430"/>
            <a:ext cx="6141897" cy="5717272"/>
          </a:xfrm>
          <a:prstGeom prst="rect">
            <a:avLst/>
          </a:prstGeom>
        </p:spPr>
      </p:pic>
      <p:sp>
        <p:nvSpPr>
          <p:cNvPr id="10" name="TextBox 9">
            <a:extLst>
              <a:ext uri="{FF2B5EF4-FFF2-40B4-BE49-F238E27FC236}">
                <a16:creationId xmlns:a16="http://schemas.microsoft.com/office/drawing/2014/main" id="{F497E47A-D4CA-46FC-9A8D-455D0B65AE0C}"/>
              </a:ext>
            </a:extLst>
          </p:cNvPr>
          <p:cNvSpPr txBox="1"/>
          <p:nvPr/>
        </p:nvSpPr>
        <p:spPr>
          <a:xfrm>
            <a:off x="2234954" y="6224950"/>
            <a:ext cx="2113519" cy="400110"/>
          </a:xfrm>
          <a:prstGeom prst="rect">
            <a:avLst/>
          </a:prstGeom>
          <a:noFill/>
        </p:spPr>
        <p:txBody>
          <a:bodyPr wrap="square" rtlCol="0">
            <a:spAutoFit/>
          </a:bodyPr>
          <a:lstStyle/>
          <a:p>
            <a:r>
              <a:rPr lang="en-US" sz="1000" dirty="0">
                <a:solidFill>
                  <a:schemeClr val="tx2"/>
                </a:solidFill>
                <a:latin typeface="Abadi" panose="020B0604020104020204" pitchFamily="34" charset="0"/>
              </a:rPr>
              <a:t>(Evergreen, 2019)</a:t>
            </a:r>
          </a:p>
          <a:p>
            <a:r>
              <a:rPr lang="en-US" sz="1000" dirty="0">
                <a:solidFill>
                  <a:schemeClr val="tx2"/>
                </a:solidFill>
                <a:latin typeface="Abadi" panose="020B0604020104020204" pitchFamily="34" charset="0"/>
              </a:rPr>
              <a:t>Link to article on final two slides</a:t>
            </a:r>
          </a:p>
        </p:txBody>
      </p:sp>
    </p:spTree>
    <p:extLst>
      <p:ext uri="{BB962C8B-B14F-4D97-AF65-F5344CB8AC3E}">
        <p14:creationId xmlns:p14="http://schemas.microsoft.com/office/powerpoint/2010/main" val="154723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E434-7DF2-44FE-87C8-35F4326A5EED}"/>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E522FAA4-EA2A-4340-AAE0-7C8FA5177D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27" y="112206"/>
            <a:ext cx="8813258" cy="6492875"/>
          </a:xfrm>
        </p:spPr>
      </p:pic>
      <p:sp>
        <p:nvSpPr>
          <p:cNvPr id="6" name="TextBox 5">
            <a:extLst>
              <a:ext uri="{FF2B5EF4-FFF2-40B4-BE49-F238E27FC236}">
                <a16:creationId xmlns:a16="http://schemas.microsoft.com/office/drawing/2014/main" id="{767407D4-DEB8-47F2-8DFD-3BFC5843B097}"/>
              </a:ext>
            </a:extLst>
          </p:cNvPr>
          <p:cNvSpPr txBox="1"/>
          <p:nvPr/>
        </p:nvSpPr>
        <p:spPr>
          <a:xfrm>
            <a:off x="9831897" y="5651860"/>
            <a:ext cx="1758386" cy="600164"/>
          </a:xfrm>
          <a:prstGeom prst="rect">
            <a:avLst/>
          </a:prstGeom>
          <a:noFill/>
        </p:spPr>
        <p:txBody>
          <a:bodyPr wrap="square" rtlCol="0">
            <a:spAutoFit/>
          </a:bodyPr>
          <a:lstStyle/>
          <a:p>
            <a:r>
              <a:rPr lang="en-US" sz="1100" dirty="0">
                <a:solidFill>
                  <a:schemeClr val="tx2"/>
                </a:solidFill>
                <a:latin typeface="Abadi" panose="020B0604020104020204" pitchFamily="34" charset="0"/>
                <a:hlinkClick r:id="rId3"/>
              </a:rPr>
              <a:t>https://wellcomecollection.org/works/jxwtskzc/items?canvas=109</a:t>
            </a:r>
            <a:r>
              <a:rPr lang="en-US" sz="1100" dirty="0">
                <a:solidFill>
                  <a:schemeClr val="tx2"/>
                </a:solidFill>
                <a:latin typeface="Abadi" panose="020B0604020104020204" pitchFamily="34" charset="0"/>
              </a:rPr>
              <a:t> </a:t>
            </a:r>
          </a:p>
        </p:txBody>
      </p:sp>
      <p:sp>
        <p:nvSpPr>
          <p:cNvPr id="7" name="TextBox 6">
            <a:extLst>
              <a:ext uri="{FF2B5EF4-FFF2-40B4-BE49-F238E27FC236}">
                <a16:creationId xmlns:a16="http://schemas.microsoft.com/office/drawing/2014/main" id="{B0922BDC-9ED3-4E0A-8125-D537EB688953}"/>
              </a:ext>
            </a:extLst>
          </p:cNvPr>
          <p:cNvSpPr txBox="1"/>
          <p:nvPr/>
        </p:nvSpPr>
        <p:spPr>
          <a:xfrm>
            <a:off x="9831897" y="5220973"/>
            <a:ext cx="1426128" cy="430887"/>
          </a:xfrm>
          <a:prstGeom prst="rect">
            <a:avLst/>
          </a:prstGeom>
          <a:noFill/>
        </p:spPr>
        <p:txBody>
          <a:bodyPr wrap="square" rtlCol="0">
            <a:spAutoFit/>
          </a:bodyPr>
          <a:lstStyle/>
          <a:p>
            <a:r>
              <a:rPr lang="en-US" sz="1100" dirty="0">
                <a:solidFill>
                  <a:schemeClr val="tx2"/>
                </a:solidFill>
                <a:latin typeface="Abadi" panose="020B0604020104020204" pitchFamily="34" charset="0"/>
              </a:rPr>
              <a:t>(Nightingale, 1858, p. 29)</a:t>
            </a:r>
          </a:p>
        </p:txBody>
      </p:sp>
    </p:spTree>
    <p:extLst>
      <p:ext uri="{BB962C8B-B14F-4D97-AF65-F5344CB8AC3E}">
        <p14:creationId xmlns:p14="http://schemas.microsoft.com/office/powerpoint/2010/main" val="404379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C811-4C02-4A49-87CB-B26107744D96}"/>
              </a:ext>
            </a:extLst>
          </p:cNvPr>
          <p:cNvSpPr>
            <a:spLocks noGrp="1"/>
          </p:cNvSpPr>
          <p:nvPr>
            <p:ph type="title"/>
          </p:nvPr>
        </p:nvSpPr>
        <p:spPr/>
        <p:txBody>
          <a:bodyPr/>
          <a:lstStyle/>
          <a:p>
            <a:endParaRPr lang="en-US"/>
          </a:p>
        </p:txBody>
      </p:sp>
      <p:pic>
        <p:nvPicPr>
          <p:cNvPr id="5" name="Content Placeholder 4" descr="A picture containing text, receipt&#10;&#10;Description automatically generated">
            <a:extLst>
              <a:ext uri="{FF2B5EF4-FFF2-40B4-BE49-F238E27FC236}">
                <a16:creationId xmlns:a16="http://schemas.microsoft.com/office/drawing/2014/main" id="{CC4233BA-6BD0-4841-BEA8-9F417BE94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142" y="334026"/>
            <a:ext cx="10119716" cy="6158849"/>
          </a:xfrm>
        </p:spPr>
      </p:pic>
      <p:sp>
        <p:nvSpPr>
          <p:cNvPr id="6" name="TextBox 5">
            <a:extLst>
              <a:ext uri="{FF2B5EF4-FFF2-40B4-BE49-F238E27FC236}">
                <a16:creationId xmlns:a16="http://schemas.microsoft.com/office/drawing/2014/main" id="{D3790076-1955-4C50-8188-971025FC00E1}"/>
              </a:ext>
            </a:extLst>
          </p:cNvPr>
          <p:cNvSpPr txBox="1"/>
          <p:nvPr/>
        </p:nvSpPr>
        <p:spPr>
          <a:xfrm>
            <a:off x="11254902" y="6457890"/>
            <a:ext cx="865762" cy="400110"/>
          </a:xfrm>
          <a:prstGeom prst="rect">
            <a:avLst/>
          </a:prstGeom>
          <a:noFill/>
        </p:spPr>
        <p:txBody>
          <a:bodyPr wrap="square" rtlCol="0">
            <a:spAutoFit/>
          </a:bodyPr>
          <a:lstStyle/>
          <a:p>
            <a:r>
              <a:rPr lang="en-US" sz="1000" dirty="0">
                <a:latin typeface="Abadi" panose="020B0604020104020204" pitchFamily="34" charset="0"/>
              </a:rPr>
              <a:t>(Nightingale, 1864)</a:t>
            </a:r>
          </a:p>
        </p:txBody>
      </p:sp>
    </p:spTree>
    <p:extLst>
      <p:ext uri="{BB962C8B-B14F-4D97-AF65-F5344CB8AC3E}">
        <p14:creationId xmlns:p14="http://schemas.microsoft.com/office/powerpoint/2010/main" val="398830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E323-6432-4F9F-A13F-B3E4C154B7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31AF98-EA7E-4F3C-BF07-2D2854A949CC}"/>
              </a:ext>
            </a:extLst>
          </p:cNvPr>
          <p:cNvSpPr>
            <a:spLocks noGrp="1"/>
          </p:cNvSpPr>
          <p:nvPr>
            <p:ph idx="1"/>
          </p:nvPr>
        </p:nvSpPr>
        <p:spPr/>
        <p:txBody>
          <a:bodyPr>
            <a:normAutofit/>
          </a:bodyPr>
          <a:lstStyle/>
          <a:p>
            <a:pPr algn="ctr"/>
            <a:r>
              <a:rPr lang="en-CA" sz="4000" dirty="0">
                <a:latin typeface="Abadi" panose="020B0604020104020204" pitchFamily="34" charset="0"/>
              </a:rPr>
              <a:t>“When history is written to uphold the dominant power structure time and time again, it’s no wonder we get visualization history that includes cis white men and the token white female.”</a:t>
            </a:r>
            <a:endParaRPr lang="en-US" sz="4000" dirty="0">
              <a:latin typeface="Abadi" panose="020B0604020104020204" pitchFamily="34" charset="0"/>
            </a:endParaRPr>
          </a:p>
        </p:txBody>
      </p:sp>
      <p:sp>
        <p:nvSpPr>
          <p:cNvPr id="4" name="TextBox 3">
            <a:extLst>
              <a:ext uri="{FF2B5EF4-FFF2-40B4-BE49-F238E27FC236}">
                <a16:creationId xmlns:a16="http://schemas.microsoft.com/office/drawing/2014/main" id="{8449DF00-69FF-4EBE-921B-E6D7E74D4279}"/>
              </a:ext>
            </a:extLst>
          </p:cNvPr>
          <p:cNvSpPr txBox="1"/>
          <p:nvPr/>
        </p:nvSpPr>
        <p:spPr>
          <a:xfrm>
            <a:off x="9487949" y="5942568"/>
            <a:ext cx="2136396" cy="369332"/>
          </a:xfrm>
          <a:prstGeom prst="rect">
            <a:avLst/>
          </a:prstGeom>
          <a:noFill/>
        </p:spPr>
        <p:txBody>
          <a:bodyPr wrap="square" rtlCol="0">
            <a:spAutoFit/>
          </a:bodyPr>
          <a:lstStyle/>
          <a:p>
            <a:r>
              <a:rPr lang="en-US" dirty="0">
                <a:solidFill>
                  <a:schemeClr val="tx2"/>
                </a:solidFill>
                <a:latin typeface="Abadi" panose="020B0604020104020204" pitchFamily="34" charset="0"/>
              </a:rPr>
              <a:t>(Evergreen, 2019)</a:t>
            </a:r>
          </a:p>
        </p:txBody>
      </p:sp>
    </p:spTree>
    <p:extLst>
      <p:ext uri="{BB962C8B-B14F-4D97-AF65-F5344CB8AC3E}">
        <p14:creationId xmlns:p14="http://schemas.microsoft.com/office/powerpoint/2010/main" val="41989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01C2-3C8E-4A16-A697-C0B11928AD45}"/>
              </a:ext>
            </a:extLst>
          </p:cNvPr>
          <p:cNvSpPr>
            <a:spLocks noGrp="1"/>
          </p:cNvSpPr>
          <p:nvPr>
            <p:ph type="title"/>
          </p:nvPr>
        </p:nvSpPr>
        <p:spPr/>
        <p:txBody>
          <a:bodyPr/>
          <a:lstStyle/>
          <a:p>
            <a:r>
              <a:rPr lang="en-US" dirty="0"/>
              <a:t>Extra Content</a:t>
            </a:r>
          </a:p>
        </p:txBody>
      </p:sp>
      <p:sp>
        <p:nvSpPr>
          <p:cNvPr id="3" name="Content Placeholder 2">
            <a:extLst>
              <a:ext uri="{FF2B5EF4-FFF2-40B4-BE49-F238E27FC236}">
                <a16:creationId xmlns:a16="http://schemas.microsoft.com/office/drawing/2014/main" id="{65EB4DDD-57AA-4767-8ABB-BFF5236A4F22}"/>
              </a:ext>
            </a:extLst>
          </p:cNvPr>
          <p:cNvSpPr>
            <a:spLocks noGrp="1"/>
          </p:cNvSpPr>
          <p:nvPr>
            <p:ph idx="1"/>
          </p:nvPr>
        </p:nvSpPr>
        <p:spPr>
          <a:xfrm>
            <a:off x="777240" y="1825625"/>
            <a:ext cx="10659110" cy="4818456"/>
          </a:xfrm>
        </p:spPr>
        <p:txBody>
          <a:bodyPr/>
          <a:lstStyle/>
          <a:p>
            <a:r>
              <a:rPr lang="en-US" dirty="0">
                <a:latin typeface="Abadi" panose="020B0604020104020204" pitchFamily="34" charset="0"/>
              </a:rPr>
              <a:t>The entirety of </a:t>
            </a:r>
            <a:r>
              <a:rPr lang="en-US" i="1" dirty="0">
                <a:latin typeface="Abadi" panose="020B0604020104020204" pitchFamily="34" charset="0"/>
              </a:rPr>
              <a:t>Notes on Matters Affecting the Health, Efficiency, and Hospital Administration of the British Army </a:t>
            </a:r>
            <a:r>
              <a:rPr lang="en-US" dirty="0">
                <a:latin typeface="Abadi" panose="020B0604020104020204" pitchFamily="34" charset="0"/>
              </a:rPr>
              <a:t>has been digitized here: </a:t>
            </a:r>
            <a:r>
              <a:rPr lang="en-US" dirty="0">
                <a:latin typeface="Abadi" panose="020B0604020104020204" pitchFamily="34" charset="0"/>
                <a:hlinkClick r:id="rId2"/>
              </a:rPr>
              <a:t>https://wellcomecollection.org/works/jxwtskzc/items?canvas=9</a:t>
            </a:r>
            <a:r>
              <a:rPr lang="en-US" dirty="0">
                <a:latin typeface="Abadi" panose="020B0604020104020204" pitchFamily="34" charset="0"/>
              </a:rPr>
              <a:t> </a:t>
            </a:r>
          </a:p>
          <a:p>
            <a:r>
              <a:rPr lang="en-US" dirty="0">
                <a:latin typeface="Abadi" panose="020B0604020104020204" pitchFamily="34" charset="0"/>
              </a:rPr>
              <a:t>The making of </a:t>
            </a:r>
            <a:r>
              <a:rPr lang="en-US" i="1" dirty="0">
                <a:latin typeface="Abadi" panose="020B0604020104020204" pitchFamily="34" charset="0"/>
              </a:rPr>
              <a:t>England and Her Soldiers </a:t>
            </a:r>
            <a:r>
              <a:rPr lang="en-US" dirty="0">
                <a:latin typeface="Abadi" panose="020B0604020104020204" pitchFamily="34" charset="0"/>
              </a:rPr>
              <a:t>(an essay): </a:t>
            </a:r>
            <a:r>
              <a:rPr lang="en-US" dirty="0">
                <a:latin typeface="Abadi" panose="020B0604020104020204" pitchFamily="34" charset="0"/>
                <a:hlinkClick r:id="rId3"/>
              </a:rPr>
              <a:t>http://journal.sciencemuseum.ac.uk/browse/issue-05/a-statistical-campaign/#author5621</a:t>
            </a:r>
            <a:r>
              <a:rPr lang="en-US" dirty="0">
                <a:latin typeface="Abadi" panose="020B0604020104020204" pitchFamily="34" charset="0"/>
              </a:rPr>
              <a:t> </a:t>
            </a:r>
          </a:p>
          <a:p>
            <a:r>
              <a:rPr lang="en-US" dirty="0">
                <a:latin typeface="Abadi" panose="020B0604020104020204" pitchFamily="34" charset="0"/>
              </a:rPr>
              <a:t>Beyond Nightingale: Being a Woman in Data Visualization </a:t>
            </a:r>
            <a:r>
              <a:rPr lang="en-US" dirty="0">
                <a:latin typeface="Abadi" panose="020B0604020104020204" pitchFamily="34" charset="0"/>
                <a:hlinkClick r:id="rId4"/>
              </a:rPr>
              <a:t>https://medium.com/nightingale/beyond-nightingale-being-a-woman-in-data-visualization-d7968d171ccf</a:t>
            </a:r>
            <a:r>
              <a:rPr lang="en-US" dirty="0">
                <a:latin typeface="Abadi" panose="020B0604020104020204" pitchFamily="34" charset="0"/>
              </a:rPr>
              <a:t> </a:t>
            </a:r>
          </a:p>
          <a:p>
            <a:r>
              <a:rPr lang="en-US" dirty="0">
                <a:latin typeface="Abadi" panose="020B0604020104020204" pitchFamily="34" charset="0"/>
              </a:rPr>
              <a:t>An incomplete list of current women in data visualization: </a:t>
            </a:r>
            <a:r>
              <a:rPr lang="en-US" dirty="0">
                <a:latin typeface="Abadi" panose="020B0604020104020204" pitchFamily="34" charset="0"/>
                <a:hlinkClick r:id="rId5"/>
              </a:rPr>
              <a:t>https://stephanieevergreen.com/females-in-dataviz/</a:t>
            </a:r>
            <a:r>
              <a:rPr lang="en-US" dirty="0">
                <a:latin typeface="Abadi" panose="020B0604020104020204" pitchFamily="34" charset="0"/>
              </a:rPr>
              <a:t> </a:t>
            </a:r>
          </a:p>
          <a:p>
            <a:r>
              <a:rPr lang="en-US" dirty="0">
                <a:latin typeface="Abadi" panose="020B0604020104020204" pitchFamily="34" charset="0"/>
              </a:rPr>
              <a:t>The Royal Statistical Society’s journal, Significance, published a special issue on Nightingale: </a:t>
            </a:r>
            <a:r>
              <a:rPr lang="en-US" dirty="0">
                <a:latin typeface="Abadi" panose="020B0604020104020204" pitchFamily="34" charset="0"/>
                <a:hlinkClick r:id="rId6"/>
              </a:rPr>
              <a:t>https://rss.onlinelibrary.wiley.com/toc/17409713/2020/17/2</a:t>
            </a:r>
            <a:r>
              <a:rPr lang="en-US" dirty="0">
                <a:latin typeface="Abadi" panose="020B0604020104020204" pitchFamily="34" charset="0"/>
              </a:rPr>
              <a:t> </a:t>
            </a:r>
          </a:p>
          <a:p>
            <a:r>
              <a:rPr lang="en-US" dirty="0">
                <a:latin typeface="Abadi" panose="020B0604020104020204" pitchFamily="34" charset="0"/>
              </a:rPr>
              <a:t>Data Feminism: </a:t>
            </a:r>
            <a:r>
              <a:rPr lang="en-US" dirty="0">
                <a:latin typeface="Abadi" panose="020B0604020104020204" pitchFamily="34" charset="0"/>
                <a:hlinkClick r:id="rId7"/>
              </a:rPr>
              <a:t>https://mitpressonpubpub.mitpress.mit.edu/data-feminism</a:t>
            </a:r>
            <a:r>
              <a:rPr lang="en-US" dirty="0">
                <a:latin typeface="Abadi" panose="020B0604020104020204" pitchFamily="34" charset="0"/>
              </a:rPr>
              <a:t> </a:t>
            </a:r>
          </a:p>
          <a:p>
            <a:endParaRPr lang="en-US" dirty="0"/>
          </a:p>
          <a:p>
            <a:endParaRPr lang="en-US" dirty="0"/>
          </a:p>
        </p:txBody>
      </p:sp>
    </p:spTree>
    <p:extLst>
      <p:ext uri="{BB962C8B-B14F-4D97-AF65-F5344CB8AC3E}">
        <p14:creationId xmlns:p14="http://schemas.microsoft.com/office/powerpoint/2010/main" val="3642467883"/>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2806</TotalTime>
  <Words>708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Abadi Extra Light</vt:lpstr>
      <vt:lpstr>Arial</vt:lpstr>
      <vt:lpstr>Calibri</vt:lpstr>
      <vt:lpstr>Gill Sans Nova</vt:lpstr>
      <vt:lpstr>ConfettiVTI</vt:lpstr>
      <vt:lpstr>Florence Nightingale &amp; Women in the History of Data Visualization</vt:lpstr>
      <vt:lpstr>Who was Florence Nightingale?</vt:lpstr>
      <vt:lpstr>PowerPoint Presentation</vt:lpstr>
      <vt:lpstr>Importance</vt:lpstr>
      <vt:lpstr>The Contributions of Women</vt:lpstr>
      <vt:lpstr>PowerPoint Presentation</vt:lpstr>
      <vt:lpstr>PowerPoint Presentation</vt:lpstr>
      <vt:lpstr>PowerPoint Presentation</vt:lpstr>
      <vt:lpstr>Extra Content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Florence Nightingale: The Token Woman* of Data Visualization</dc:title>
  <dc:creator>Emma Ritchie</dc:creator>
  <cp:lastModifiedBy>Emma Ritchie</cp:lastModifiedBy>
  <cp:revision>9</cp:revision>
  <dcterms:created xsi:type="dcterms:W3CDTF">2022-01-23T19:34:35Z</dcterms:created>
  <dcterms:modified xsi:type="dcterms:W3CDTF">2022-01-25T18:21:12Z</dcterms:modified>
</cp:coreProperties>
</file>