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0" r:id="rId4"/>
    <p:sldId id="274" r:id="rId5"/>
    <p:sldId id="273" r:id="rId6"/>
    <p:sldId id="261" r:id="rId7"/>
    <p:sldId id="265" r:id="rId8"/>
    <p:sldId id="269" r:id="rId9"/>
    <p:sldId id="270" r:id="rId10"/>
    <p:sldId id="271" r:id="rId11"/>
    <p:sldId id="266"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166"/>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537B0-544C-A845-907E-4974E80AF8DC}" type="datetimeFigureOut">
              <a:rPr lang="en-US" smtClean="0"/>
              <a:t>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EB2D7-9474-1E45-81CD-249FDE8F8D4F}" type="slidenum">
              <a:rPr lang="en-US" smtClean="0"/>
              <a:t>‹#›</a:t>
            </a:fld>
            <a:endParaRPr lang="en-US"/>
          </a:p>
        </p:txBody>
      </p:sp>
    </p:spTree>
    <p:extLst>
      <p:ext uri="{BB962C8B-B14F-4D97-AF65-F5344CB8AC3E}">
        <p14:creationId xmlns:p14="http://schemas.microsoft.com/office/powerpoint/2010/main" val="366549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hisisinsider.com/classic-optical-illusions-2018-1#this-is-troxlers-fading-circle-if-you-stare-the-dot-for-at-least-20-seconds-the-circle-will-completely-fade-away-20"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livescience.com/62274-disappearing-optical-illusion-troxler-explained.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to have decoding happen at a perceptual level</a:t>
            </a:r>
          </a:p>
        </p:txBody>
      </p:sp>
      <p:sp>
        <p:nvSpPr>
          <p:cNvPr id="4" name="Slide Number Placeholder 3"/>
          <p:cNvSpPr>
            <a:spLocks noGrp="1"/>
          </p:cNvSpPr>
          <p:nvPr>
            <p:ph type="sldNum" sz="quarter" idx="5"/>
          </p:nvPr>
        </p:nvSpPr>
        <p:spPr/>
        <p:txBody>
          <a:bodyPr/>
          <a:lstStyle/>
          <a:p>
            <a:fld id="{309EB2D7-9474-1E45-81CD-249FDE8F8D4F}" type="slidenum">
              <a:rPr lang="en-US" smtClean="0"/>
              <a:t>2</a:t>
            </a:fld>
            <a:endParaRPr lang="en-US"/>
          </a:p>
        </p:txBody>
      </p:sp>
    </p:spTree>
    <p:extLst>
      <p:ext uri="{BB962C8B-B14F-4D97-AF65-F5344CB8AC3E}">
        <p14:creationId xmlns:p14="http://schemas.microsoft.com/office/powerpoint/2010/main" val="161136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It's a classic optical illusion that dates back to the late 1800s.</a:t>
            </a:r>
            <a:endParaRPr lang="en-US" dirty="0"/>
          </a:p>
        </p:txBody>
      </p:sp>
      <p:sp>
        <p:nvSpPr>
          <p:cNvPr id="4" name="Slide Number Placeholder 3"/>
          <p:cNvSpPr>
            <a:spLocks noGrp="1"/>
          </p:cNvSpPr>
          <p:nvPr>
            <p:ph type="sldNum" sz="quarter" idx="5"/>
          </p:nvPr>
        </p:nvSpPr>
        <p:spPr/>
        <p:txBody>
          <a:bodyPr/>
          <a:lstStyle/>
          <a:p>
            <a:fld id="{309EB2D7-9474-1E45-81CD-249FDE8F8D4F}" type="slidenum">
              <a:rPr lang="en-US" smtClean="0"/>
              <a:t>3</a:t>
            </a:fld>
            <a:endParaRPr lang="en-US"/>
          </a:p>
        </p:txBody>
      </p:sp>
    </p:spTree>
    <p:extLst>
      <p:ext uri="{BB962C8B-B14F-4D97-AF65-F5344CB8AC3E}">
        <p14:creationId xmlns:p14="http://schemas.microsoft.com/office/powerpoint/2010/main" val="3679692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There is no spiral on the following picture. It's just nicely put squares that our eyes incorrectly understand as spiral. Look closer.</a:t>
            </a:r>
          </a:p>
          <a:p>
            <a:endParaRPr lang="en-US" dirty="0"/>
          </a:p>
        </p:txBody>
      </p:sp>
      <p:sp>
        <p:nvSpPr>
          <p:cNvPr id="4" name="Slide Number Placeholder 3"/>
          <p:cNvSpPr>
            <a:spLocks noGrp="1"/>
          </p:cNvSpPr>
          <p:nvPr>
            <p:ph type="sldNum" sz="quarter" idx="5"/>
          </p:nvPr>
        </p:nvSpPr>
        <p:spPr/>
        <p:txBody>
          <a:bodyPr/>
          <a:lstStyle/>
          <a:p>
            <a:fld id="{309EB2D7-9474-1E45-81CD-249FDE8F8D4F}" type="slidenum">
              <a:rPr lang="en-US" smtClean="0"/>
              <a:t>6</a:t>
            </a:fld>
            <a:endParaRPr lang="en-US"/>
          </a:p>
        </p:txBody>
      </p:sp>
    </p:spTree>
    <p:extLst>
      <p:ext uri="{BB962C8B-B14F-4D97-AF65-F5344CB8AC3E}">
        <p14:creationId xmlns:p14="http://schemas.microsoft.com/office/powerpoint/2010/main" val="48422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Interestingly enough, when you stare at one part of the photo without moving or blinking your eyes, that part stops "swirling" (while the circles in your peripheral vision continue to "move").</a:t>
            </a:r>
            <a:endParaRPr lang="en-US" dirty="0"/>
          </a:p>
        </p:txBody>
      </p:sp>
      <p:sp>
        <p:nvSpPr>
          <p:cNvPr id="4" name="Slide Number Placeholder 3"/>
          <p:cNvSpPr>
            <a:spLocks noGrp="1"/>
          </p:cNvSpPr>
          <p:nvPr>
            <p:ph type="sldNum" sz="quarter" idx="5"/>
          </p:nvPr>
        </p:nvSpPr>
        <p:spPr/>
        <p:txBody>
          <a:bodyPr/>
          <a:lstStyle/>
          <a:p>
            <a:fld id="{309EB2D7-9474-1E45-81CD-249FDE8F8D4F}" type="slidenum">
              <a:rPr lang="en-US" smtClean="0"/>
              <a:t>7</a:t>
            </a:fld>
            <a:endParaRPr lang="en-US"/>
          </a:p>
        </p:txBody>
      </p:sp>
    </p:spTree>
    <p:extLst>
      <p:ext uri="{BB962C8B-B14F-4D97-AF65-F5344CB8AC3E}">
        <p14:creationId xmlns:p14="http://schemas.microsoft.com/office/powerpoint/2010/main" val="2487484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variation of a famous optical illusion called </a:t>
            </a:r>
            <a:r>
              <a:rPr lang="en-CA" sz="1200" b="0" i="0" u="none" strike="noStrike" kern="1200" dirty="0">
                <a:solidFill>
                  <a:schemeClr val="tx1"/>
                </a:solidFill>
                <a:effectLst/>
                <a:latin typeface="+mn-lt"/>
                <a:ea typeface="+mn-ea"/>
                <a:cs typeface="+mn-cs"/>
                <a:hlinkClick r:id="rId3"/>
              </a:rPr>
              <a:t>Troxler's fading circle</a:t>
            </a:r>
            <a:r>
              <a:rPr lang="en-CA" sz="1200" b="0" i="0" kern="1200" dirty="0">
                <a:solidFill>
                  <a:schemeClr val="tx1"/>
                </a:solidFill>
                <a:effectLst/>
                <a:latin typeface="+mn-lt"/>
                <a:ea typeface="+mn-ea"/>
                <a:cs typeface="+mn-cs"/>
              </a:rPr>
              <a:t>. Discovered in 1804 by Ignaz Troxler, a Swiss physician and philosopher, </a:t>
            </a:r>
          </a:p>
          <a:p>
            <a:r>
              <a:rPr lang="en-CA" sz="1200" b="0" i="0" kern="1200" dirty="0">
                <a:solidFill>
                  <a:schemeClr val="tx1"/>
                </a:solidFill>
                <a:effectLst/>
                <a:latin typeface="+mn-lt"/>
                <a:ea typeface="+mn-ea"/>
                <a:cs typeface="+mn-cs"/>
              </a:rPr>
              <a:t>your sensory neurons tend to filter out information that is constant — stimuli that your brain has deemed non-essential and non-threatening. As </a:t>
            </a:r>
            <a:r>
              <a:rPr lang="en-CA" sz="1200" b="0" i="0" u="none" strike="noStrike" kern="1200" dirty="0">
                <a:solidFill>
                  <a:schemeClr val="tx1"/>
                </a:solidFill>
                <a:effectLst/>
                <a:latin typeface="+mn-lt"/>
                <a:ea typeface="+mn-ea"/>
                <a:cs typeface="+mn-cs"/>
                <a:hlinkClick r:id="rId4"/>
              </a:rPr>
              <a:t>Live Science's Brandon Specktor explained</a:t>
            </a:r>
            <a:r>
              <a:rPr lang="en-CA" sz="1200" b="0" i="0" kern="1200" dirty="0">
                <a:solidFill>
                  <a:schemeClr val="tx1"/>
                </a:solidFill>
                <a:effectLst/>
                <a:latin typeface="+mn-lt"/>
                <a:ea typeface="+mn-ea"/>
                <a:cs typeface="+mn-cs"/>
              </a:rPr>
              <a:t>, this ability to adapt quickly to stimuli allows your brain to focus on things that are actually important.</a:t>
            </a:r>
          </a:p>
          <a:p>
            <a:r>
              <a:rPr lang="en-CA" sz="1200" b="0" i="0" kern="1200" dirty="0">
                <a:solidFill>
                  <a:schemeClr val="tx1"/>
                </a:solidFill>
                <a:effectLst/>
                <a:latin typeface="+mn-lt"/>
                <a:ea typeface="+mn-ea"/>
                <a:cs typeface="+mn-cs"/>
              </a:rPr>
              <a:t>When you force your eyes to focus on one point, the way you do with Troxler-style illusions, your brain receives no new information to process. At this point, stimuli in your peripheral vision take on the nature of their surrounding environment — in this case, a white background — as your brain "fills in" information it has deemed unimportant to process.</a:t>
            </a:r>
          </a:p>
          <a:p>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09EB2D7-9474-1E45-81CD-249FDE8F8D4F}" type="slidenum">
              <a:rPr lang="en-US" smtClean="0"/>
              <a:t>8</a:t>
            </a:fld>
            <a:endParaRPr lang="en-US"/>
          </a:p>
        </p:txBody>
      </p:sp>
    </p:spTree>
    <p:extLst>
      <p:ext uri="{BB962C8B-B14F-4D97-AF65-F5344CB8AC3E}">
        <p14:creationId xmlns:p14="http://schemas.microsoft.com/office/powerpoint/2010/main" val="2449643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arrow between the “E” and “X” in FedEx’s logo.</a:t>
            </a:r>
            <a:endParaRPr lang="en-US" dirty="0"/>
          </a:p>
        </p:txBody>
      </p:sp>
      <p:sp>
        <p:nvSpPr>
          <p:cNvPr id="4" name="Slide Number Placeholder 3"/>
          <p:cNvSpPr>
            <a:spLocks noGrp="1"/>
          </p:cNvSpPr>
          <p:nvPr>
            <p:ph type="sldNum" sz="quarter" idx="5"/>
          </p:nvPr>
        </p:nvSpPr>
        <p:spPr/>
        <p:txBody>
          <a:bodyPr/>
          <a:lstStyle/>
          <a:p>
            <a:fld id="{309EB2D7-9474-1E45-81CD-249FDE8F8D4F}" type="slidenum">
              <a:rPr lang="en-US" smtClean="0"/>
              <a:t>11</a:t>
            </a:fld>
            <a:endParaRPr lang="en-US"/>
          </a:p>
        </p:txBody>
      </p:sp>
    </p:spTree>
    <p:extLst>
      <p:ext uri="{BB962C8B-B14F-4D97-AF65-F5344CB8AC3E}">
        <p14:creationId xmlns:p14="http://schemas.microsoft.com/office/powerpoint/2010/main" val="1769846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F1C5-3499-9A41-8FD3-306B5ABB77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843595-1AEE-5846-9CF3-217EADE2B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693725-0DA9-2C45-83AE-C0EC39F30B66}"/>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5" name="Footer Placeholder 4">
            <a:extLst>
              <a:ext uri="{FF2B5EF4-FFF2-40B4-BE49-F238E27FC236}">
                <a16:creationId xmlns:a16="http://schemas.microsoft.com/office/drawing/2014/main" id="{18D12513-401D-8841-8F9B-E23164753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EFB71-ED08-1E40-9245-DC87FE3C09BD}"/>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387256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668-7C4D-5641-82E2-E35272C77A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16D41-895A-5B41-82E3-0897B14AF0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C337A-F95C-8043-A259-278186F59548}"/>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5" name="Footer Placeholder 4">
            <a:extLst>
              <a:ext uri="{FF2B5EF4-FFF2-40B4-BE49-F238E27FC236}">
                <a16:creationId xmlns:a16="http://schemas.microsoft.com/office/drawing/2014/main" id="{43706839-1527-A440-9A0F-231B5FCDF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DF077-7CE7-5A45-A132-57FA3337D565}"/>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229660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6AB4D-AB41-834E-8634-371E49DF87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C945A-7105-2042-A57B-1147EB2A24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CB37-0C1F-7241-A2DF-E99D99425FE4}"/>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5" name="Footer Placeholder 4">
            <a:extLst>
              <a:ext uri="{FF2B5EF4-FFF2-40B4-BE49-F238E27FC236}">
                <a16:creationId xmlns:a16="http://schemas.microsoft.com/office/drawing/2014/main" id="{2318AC23-2D95-8746-913D-3BEDA85AC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8EDF2-897D-3443-8C10-0BE328C75A5D}"/>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28670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6749-AB95-4A4A-A6E1-4B8E96EB5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7A750-39EB-3D4B-BA25-07FBB3A703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8F5F-A6B7-7740-ACBB-D47A6D177CF5}"/>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5" name="Footer Placeholder 4">
            <a:extLst>
              <a:ext uri="{FF2B5EF4-FFF2-40B4-BE49-F238E27FC236}">
                <a16:creationId xmlns:a16="http://schemas.microsoft.com/office/drawing/2014/main" id="{0285BE9D-473C-9D42-881B-B26F6EDE1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99A17-3CBD-7842-AE87-6C26679EF031}"/>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290256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76C5-49DD-E14A-8A73-F2DF6A3189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C4492C-8EF2-7941-A104-96CAEBC1E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DF3676-BC66-6A42-BE1F-9BBE46A486DA}"/>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5" name="Footer Placeholder 4">
            <a:extLst>
              <a:ext uri="{FF2B5EF4-FFF2-40B4-BE49-F238E27FC236}">
                <a16:creationId xmlns:a16="http://schemas.microsoft.com/office/drawing/2014/main" id="{F074DEB3-10C4-6544-831C-A84630371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7E4CB-B02C-2042-8C28-B7E41D5A3772}"/>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201529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B16A-F6F2-574F-9FB5-4EF7864B6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94815F-31D6-FD4C-9643-531CF0B806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89E90E-9F48-D840-AD00-A43FF00BCB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3A2A1A-F73C-4745-9A95-5A6262F37C02}"/>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6" name="Footer Placeholder 5">
            <a:extLst>
              <a:ext uri="{FF2B5EF4-FFF2-40B4-BE49-F238E27FC236}">
                <a16:creationId xmlns:a16="http://schemas.microsoft.com/office/drawing/2014/main" id="{2A8B0DBC-723B-4445-BBD0-D53891F8B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BB62E-2E55-6B40-A630-F2437CF4A2C4}"/>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376596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82E0-406E-5A4E-BBF1-B415553FC8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32BBD5-C4F8-5945-A224-06F3BBAE6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F93B89-F5A1-944C-AE0B-C691433814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75CDFA-C52F-D746-BFEB-13B4ABC56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B6D4EF-ED98-364F-871D-935658C64D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6D9B9-033E-DD43-B06D-566616AC9158}"/>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8" name="Footer Placeholder 7">
            <a:extLst>
              <a:ext uri="{FF2B5EF4-FFF2-40B4-BE49-F238E27FC236}">
                <a16:creationId xmlns:a16="http://schemas.microsoft.com/office/drawing/2014/main" id="{1827E3E3-75C8-4F4D-BE02-E3FE97FA14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E786E5-1F65-A94C-B241-147C15FB5F88}"/>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62686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9DDA-C656-4C45-989A-5FB1FBA3D1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6F5DB4-40D5-9442-9EC3-6135C007B5D4}"/>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4" name="Footer Placeholder 3">
            <a:extLst>
              <a:ext uri="{FF2B5EF4-FFF2-40B4-BE49-F238E27FC236}">
                <a16:creationId xmlns:a16="http://schemas.microsoft.com/office/drawing/2014/main" id="{9727BE7B-EF7F-AA45-B54C-81E2A61E6A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883273-840E-0549-8BED-E694979B8E82}"/>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333455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ADCE3-FF6E-D04F-8AAE-65769B42BEAB}"/>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3" name="Footer Placeholder 2">
            <a:extLst>
              <a:ext uri="{FF2B5EF4-FFF2-40B4-BE49-F238E27FC236}">
                <a16:creationId xmlns:a16="http://schemas.microsoft.com/office/drawing/2014/main" id="{5CB0BEF2-469A-4C4D-85E5-27EE55EC17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47BA8-BCB1-6C43-91C1-6B714DA39397}"/>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29972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6076-2E45-8F41-B56E-2BF1E1581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3636E1-5C72-AA4C-9A6A-ABA54BABB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C448A7-9940-9E43-919F-333210FE0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152CA0-A05E-4B43-AD0C-1AD50F75EA19}"/>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6" name="Footer Placeholder 5">
            <a:extLst>
              <a:ext uri="{FF2B5EF4-FFF2-40B4-BE49-F238E27FC236}">
                <a16:creationId xmlns:a16="http://schemas.microsoft.com/office/drawing/2014/main" id="{CF3483FE-8C16-D14B-B7E5-10BBE518E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6D0DA-F4B8-1049-86D6-980254D8E051}"/>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333147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B684-F79E-B841-BCE6-3EE875B29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8C62C4-BCC0-1C49-AB42-0E0DF76BA8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9C62C1-6615-A048-A152-BA652F4B8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BEAAA3-3A00-3A4B-9570-8879FA4C2BB4}"/>
              </a:ext>
            </a:extLst>
          </p:cNvPr>
          <p:cNvSpPr>
            <a:spLocks noGrp="1"/>
          </p:cNvSpPr>
          <p:nvPr>
            <p:ph type="dt" sz="half" idx="10"/>
          </p:nvPr>
        </p:nvSpPr>
        <p:spPr/>
        <p:txBody>
          <a:bodyPr/>
          <a:lstStyle/>
          <a:p>
            <a:fld id="{D5799A39-2241-9842-8C1B-922CB7A4369E}" type="datetimeFigureOut">
              <a:rPr lang="en-US" smtClean="0"/>
              <a:t>1/25/19</a:t>
            </a:fld>
            <a:endParaRPr lang="en-US"/>
          </a:p>
        </p:txBody>
      </p:sp>
      <p:sp>
        <p:nvSpPr>
          <p:cNvPr id="6" name="Footer Placeholder 5">
            <a:extLst>
              <a:ext uri="{FF2B5EF4-FFF2-40B4-BE49-F238E27FC236}">
                <a16:creationId xmlns:a16="http://schemas.microsoft.com/office/drawing/2014/main" id="{30EA2A88-A7F4-FC4B-9521-36F8A9A58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76927-6706-D343-8751-F0283AE70FAC}"/>
              </a:ext>
            </a:extLst>
          </p:cNvPr>
          <p:cNvSpPr>
            <a:spLocks noGrp="1"/>
          </p:cNvSpPr>
          <p:nvPr>
            <p:ph type="sldNum" sz="quarter" idx="12"/>
          </p:nvPr>
        </p:nvSpPr>
        <p:spPr/>
        <p:txBody>
          <a:bodyPr/>
          <a:lstStyle/>
          <a:p>
            <a:fld id="{7D926CF2-01CC-5641-874F-D7B71040E030}" type="slidenum">
              <a:rPr lang="en-US" smtClean="0"/>
              <a:t>‹#›</a:t>
            </a:fld>
            <a:endParaRPr lang="en-US"/>
          </a:p>
        </p:txBody>
      </p:sp>
    </p:spTree>
    <p:extLst>
      <p:ext uri="{BB962C8B-B14F-4D97-AF65-F5344CB8AC3E}">
        <p14:creationId xmlns:p14="http://schemas.microsoft.com/office/powerpoint/2010/main" val="74181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214EB-BC89-6745-B820-2FAD28CF0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931031-42F4-654B-A96C-CA8A59D49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C568D-9A19-BB45-9F97-1C5B3070D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99A39-2241-9842-8C1B-922CB7A4369E}" type="datetimeFigureOut">
              <a:rPr lang="en-US" smtClean="0"/>
              <a:t>1/25/19</a:t>
            </a:fld>
            <a:endParaRPr lang="en-US"/>
          </a:p>
        </p:txBody>
      </p:sp>
      <p:sp>
        <p:nvSpPr>
          <p:cNvPr id="5" name="Footer Placeholder 4">
            <a:extLst>
              <a:ext uri="{FF2B5EF4-FFF2-40B4-BE49-F238E27FC236}">
                <a16:creationId xmlns:a16="http://schemas.microsoft.com/office/drawing/2014/main" id="{72321860-873F-7749-B50B-115840BCC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59ACAB-FCEB-D94E-B3D6-35F24A76F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26CF2-01CC-5641-874F-D7B71040E030}" type="slidenum">
              <a:rPr lang="en-US" smtClean="0"/>
              <a:t>‹#›</a:t>
            </a:fld>
            <a:endParaRPr lang="en-US"/>
          </a:p>
        </p:txBody>
      </p:sp>
    </p:spTree>
    <p:extLst>
      <p:ext uri="{BB962C8B-B14F-4D97-AF65-F5344CB8AC3E}">
        <p14:creationId xmlns:p14="http://schemas.microsoft.com/office/powerpoint/2010/main" val="1763422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visme.co/blog/best-optical-illusions/" TargetMode="External"/><Relationship Id="rId7" Type="http://schemas.openxmlformats.org/officeDocument/2006/relationships/hyperlink" Target="https://journals.sagepub.com/doi/pdf/10.1068/p250503" TargetMode="External"/><Relationship Id="rId2" Type="http://schemas.openxmlformats.org/officeDocument/2006/relationships/hyperlink" Target="http://brainden.com/line-illusions.htm#prettyPhoto[pp_gal]/0/" TargetMode="External"/><Relationship Id="rId1" Type="http://schemas.openxmlformats.org/officeDocument/2006/relationships/slideLayout" Target="../slideLayouts/slideLayout2.xml"/><Relationship Id="rId6" Type="http://schemas.openxmlformats.org/officeDocument/2006/relationships/hyperlink" Target="http://www.richardgregory.org/papers/cafe_wall/cafe-wall.pdf" TargetMode="External"/><Relationship Id="rId5" Type="http://schemas.openxmlformats.org/officeDocument/2006/relationships/hyperlink" Target="https://www.thisisinsider.com/best-optical-illusions-photos-2017-10#this-photo-of-kendall-jenner-kylie-jenner-and-hailey-baldwin-went-viral-earlier-this-year-but-not-for-the-reason-you-might-think-36" TargetMode="External"/><Relationship Id="rId4" Type="http://schemas.openxmlformats.org/officeDocument/2006/relationships/hyperlink" Target="https://www.scientificpsychic.com/graphics/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siome.neuroinf.jp/modules/xoonips/detail.php?item_id=62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FBF2-FA2D-A245-AA80-56744087C884}"/>
              </a:ext>
            </a:extLst>
          </p:cNvPr>
          <p:cNvSpPr>
            <a:spLocks noGrp="1"/>
          </p:cNvSpPr>
          <p:nvPr>
            <p:ph type="ctrTitle"/>
          </p:nvPr>
        </p:nvSpPr>
        <p:spPr>
          <a:xfrm>
            <a:off x="5277329" y="640080"/>
            <a:ext cx="6274590" cy="4018341"/>
          </a:xfrm>
          <a:noFill/>
        </p:spPr>
        <p:txBody>
          <a:bodyPr>
            <a:normAutofit/>
          </a:bodyPr>
          <a:lstStyle/>
          <a:p>
            <a:pPr algn="l"/>
            <a:r>
              <a:rPr lang="en-US" b="1"/>
              <a:t>Illusions</a:t>
            </a:r>
          </a:p>
        </p:txBody>
      </p:sp>
      <p:sp>
        <p:nvSpPr>
          <p:cNvPr id="3" name="Subtitle 2">
            <a:extLst>
              <a:ext uri="{FF2B5EF4-FFF2-40B4-BE49-F238E27FC236}">
                <a16:creationId xmlns:a16="http://schemas.microsoft.com/office/drawing/2014/main" id="{7EB6AA29-3231-A243-8170-A3EEEA6D8443}"/>
              </a:ext>
            </a:extLst>
          </p:cNvPr>
          <p:cNvSpPr>
            <a:spLocks noGrp="1"/>
          </p:cNvSpPr>
          <p:nvPr>
            <p:ph type="subTitle" idx="1"/>
          </p:nvPr>
        </p:nvSpPr>
        <p:spPr>
          <a:xfrm>
            <a:off x="5277329" y="4796852"/>
            <a:ext cx="6274590" cy="1421068"/>
          </a:xfrm>
          <a:noFill/>
        </p:spPr>
        <p:txBody>
          <a:bodyPr>
            <a:normAutofit/>
          </a:bodyPr>
          <a:lstStyle/>
          <a:p>
            <a:pPr algn="l"/>
            <a:r>
              <a:rPr lang="en-US"/>
              <a:t>Jala Rizeq</a:t>
            </a:r>
          </a:p>
          <a:p>
            <a:pPr algn="l"/>
            <a:r>
              <a:rPr lang="en-US"/>
              <a:t>Data Visualization</a:t>
            </a:r>
          </a:p>
          <a:p>
            <a:pPr algn="l"/>
            <a:r>
              <a:rPr lang="en-US"/>
              <a:t>January 31</a:t>
            </a:r>
            <a:r>
              <a:rPr lang="en-US" baseline="30000"/>
              <a:t>st</a:t>
            </a:r>
            <a:r>
              <a:rPr lang="en-US"/>
              <a:t>, 2019</a:t>
            </a:r>
          </a:p>
        </p:txBody>
      </p:sp>
      <p:pic>
        <p:nvPicPr>
          <p:cNvPr id="5" name="Picture 4" descr="A close up of a logo&#13;&#10;&#13;&#10;Description automatically generated">
            <a:extLst>
              <a:ext uri="{FF2B5EF4-FFF2-40B4-BE49-F238E27FC236}">
                <a16:creationId xmlns:a16="http://schemas.microsoft.com/office/drawing/2014/main" id="{C5348F52-D766-9047-998F-1A246134F03C}"/>
              </a:ext>
            </a:extLst>
          </p:cNvPr>
          <p:cNvPicPr>
            <a:picLocks noChangeAspect="1"/>
          </p:cNvPicPr>
          <p:nvPr/>
        </p:nvPicPr>
        <p:blipFill rotWithShape="1">
          <a:blip r:embed="rId2"/>
          <a:srcRect r="2" b="3408"/>
          <a:stretch/>
        </p:blipFill>
        <p:spPr>
          <a:xfrm>
            <a:off x="1" y="10"/>
            <a:ext cx="4654296" cy="6857990"/>
          </a:xfrm>
          <a:prstGeom prst="rect">
            <a:avLst/>
          </a:prstGeom>
        </p:spPr>
      </p:pic>
    </p:spTree>
    <p:extLst>
      <p:ext uri="{BB962C8B-B14F-4D97-AF65-F5344CB8AC3E}">
        <p14:creationId xmlns:p14="http://schemas.microsoft.com/office/powerpoint/2010/main" val="30137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C93B842-117A-445E-B949-0B5B9A1684E2}"/>
              </a:ext>
            </a:extLst>
          </p:cNvPr>
          <p:cNvSpPr>
            <a:spLocks noGrp="1"/>
          </p:cNvSpPr>
          <p:nvPr>
            <p:ph idx="1"/>
          </p:nvPr>
        </p:nvSpPr>
        <p:spPr>
          <a:xfrm>
            <a:off x="257175" y="971550"/>
            <a:ext cx="4043222" cy="5252269"/>
          </a:xfrm>
        </p:spPr>
        <p:txBody>
          <a:bodyPr>
            <a:normAutofit/>
          </a:bodyPr>
          <a:lstStyle/>
          <a:p>
            <a:r>
              <a:rPr lang="en-CA" sz="2400" dirty="0"/>
              <a:t>Your brain is always comparing things -  Square A is surrounded by lighter squares, making it appear darker, while Square B is surrounded by darker squares, making it look lighter. </a:t>
            </a:r>
          </a:p>
          <a:p>
            <a:pPr marL="0" indent="0">
              <a:buNone/>
            </a:pPr>
            <a:endParaRPr lang="en-CA" sz="2400" dirty="0"/>
          </a:p>
          <a:p>
            <a:r>
              <a:rPr lang="en-CA" sz="2400" dirty="0"/>
              <a:t>The shadow also messes with your perception and amplifies the effect.</a:t>
            </a:r>
            <a:endParaRPr lang="en-US" sz="2400" dirty="0"/>
          </a:p>
        </p:txBody>
      </p:sp>
      <p:pic>
        <p:nvPicPr>
          <p:cNvPr id="8" name="Content Placeholder 4">
            <a:extLst>
              <a:ext uri="{FF2B5EF4-FFF2-40B4-BE49-F238E27FC236}">
                <a16:creationId xmlns:a16="http://schemas.microsoft.com/office/drawing/2014/main" id="{49147E60-41C6-CE4D-8247-54BA576EAAEE}"/>
              </a:ext>
            </a:extLst>
          </p:cNvPr>
          <p:cNvPicPr>
            <a:picLocks noChangeAspect="1"/>
          </p:cNvPicPr>
          <p:nvPr/>
        </p:nvPicPr>
        <p:blipFill rotWithShape="1">
          <a:blip r:embed="rId2"/>
          <a:srcRect l="11972" r="2676" b="2"/>
          <a:stretch/>
        </p:blipFill>
        <p:spPr>
          <a:xfrm>
            <a:off x="4639056" y="10"/>
            <a:ext cx="7552944" cy="6857990"/>
          </a:xfrm>
          <a:prstGeom prst="rect">
            <a:avLst/>
          </a:prstGeom>
          <a:effectLst/>
        </p:spPr>
      </p:pic>
    </p:spTree>
    <p:extLst>
      <p:ext uri="{BB962C8B-B14F-4D97-AF65-F5344CB8AC3E}">
        <p14:creationId xmlns:p14="http://schemas.microsoft.com/office/powerpoint/2010/main" val="67273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2AC-A377-F545-AF37-3769B94D1144}"/>
              </a:ext>
            </a:extLst>
          </p:cNvPr>
          <p:cNvSpPr>
            <a:spLocks noGrp="1"/>
          </p:cNvSpPr>
          <p:nvPr>
            <p:ph type="title"/>
          </p:nvPr>
        </p:nvSpPr>
        <p:spPr>
          <a:xfrm>
            <a:off x="838200" y="771525"/>
            <a:ext cx="3619500" cy="4986338"/>
          </a:xfrm>
        </p:spPr>
        <p:txBody>
          <a:bodyPr>
            <a:normAutofit/>
          </a:bodyPr>
          <a:lstStyle/>
          <a:p>
            <a:r>
              <a:rPr lang="en-US" sz="2800" b="1" dirty="0"/>
              <a:t>Popular example in advertising</a:t>
            </a:r>
          </a:p>
        </p:txBody>
      </p:sp>
      <p:pic>
        <p:nvPicPr>
          <p:cNvPr id="5" name="Content Placeholder 4" descr="A close up of a logo&#13;&#10;&#13;&#10;Description automatically generated">
            <a:extLst>
              <a:ext uri="{FF2B5EF4-FFF2-40B4-BE49-F238E27FC236}">
                <a16:creationId xmlns:a16="http://schemas.microsoft.com/office/drawing/2014/main" id="{1EE9EC64-2CC3-4B40-AED8-6BC762C7A9D9}"/>
              </a:ext>
            </a:extLst>
          </p:cNvPr>
          <p:cNvPicPr>
            <a:picLocks noGrp="1" noChangeAspect="1"/>
          </p:cNvPicPr>
          <p:nvPr>
            <p:ph idx="1"/>
          </p:nvPr>
        </p:nvPicPr>
        <p:blipFill>
          <a:blip r:embed="rId3"/>
          <a:stretch>
            <a:fillRect/>
          </a:stretch>
        </p:blipFill>
        <p:spPr>
          <a:xfrm>
            <a:off x="6096000" y="4001294"/>
            <a:ext cx="0" cy="0"/>
          </a:xfrm>
        </p:spPr>
      </p:pic>
      <p:pic>
        <p:nvPicPr>
          <p:cNvPr id="4" name="Picture 3" descr="A close up of a sign&#13;&#10;&#13;&#10;Description automatically generated">
            <a:extLst>
              <a:ext uri="{FF2B5EF4-FFF2-40B4-BE49-F238E27FC236}">
                <a16:creationId xmlns:a16="http://schemas.microsoft.com/office/drawing/2014/main" id="{BB8BC94C-2CCF-024A-9B44-18A97EC4509D}"/>
              </a:ext>
            </a:extLst>
          </p:cNvPr>
          <p:cNvPicPr>
            <a:picLocks noChangeAspect="1"/>
          </p:cNvPicPr>
          <p:nvPr/>
        </p:nvPicPr>
        <p:blipFill>
          <a:blip r:embed="rId4"/>
          <a:stretch>
            <a:fillRect/>
          </a:stretch>
        </p:blipFill>
        <p:spPr>
          <a:xfrm>
            <a:off x="3954463" y="1514475"/>
            <a:ext cx="7797800" cy="3657600"/>
          </a:xfrm>
          <a:prstGeom prst="rect">
            <a:avLst/>
          </a:prstGeom>
        </p:spPr>
      </p:pic>
      <p:sp>
        <p:nvSpPr>
          <p:cNvPr id="7" name="Right Arrow 6">
            <a:extLst>
              <a:ext uri="{FF2B5EF4-FFF2-40B4-BE49-F238E27FC236}">
                <a16:creationId xmlns:a16="http://schemas.microsoft.com/office/drawing/2014/main" id="{08C1C2B8-A281-794D-ADF2-902181EC3734}"/>
              </a:ext>
            </a:extLst>
          </p:cNvPr>
          <p:cNvSpPr/>
          <p:nvPr/>
        </p:nvSpPr>
        <p:spPr>
          <a:xfrm>
            <a:off x="8743951" y="3071813"/>
            <a:ext cx="1214437" cy="1157288"/>
          </a:xfrm>
          <a:prstGeom prst="rightArrow">
            <a:avLst>
              <a:gd name="adj1" fmla="val 50000"/>
              <a:gd name="adj2" fmla="val 5322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5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8522-4BEA-B64F-8192-419E5A56843C}"/>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FC7B019-9121-614F-B2AA-6272BAA4C665}"/>
              </a:ext>
            </a:extLst>
          </p:cNvPr>
          <p:cNvSpPr>
            <a:spLocks noGrp="1"/>
          </p:cNvSpPr>
          <p:nvPr>
            <p:ph idx="1"/>
          </p:nvPr>
        </p:nvSpPr>
        <p:spPr/>
        <p:txBody>
          <a:bodyPr/>
          <a:lstStyle/>
          <a:p>
            <a:r>
              <a:rPr lang="en-US" dirty="0">
                <a:hlinkClick r:id="rId2"/>
              </a:rPr>
              <a:t>http://brainden.com/line-illusions.htm#prettyPhoto[pp_gal]/0/</a:t>
            </a:r>
            <a:endParaRPr lang="en-US" dirty="0"/>
          </a:p>
          <a:p>
            <a:r>
              <a:rPr lang="en-US" dirty="0">
                <a:hlinkClick r:id="rId3"/>
              </a:rPr>
              <a:t>https://visme.co/blog/best-optical-illusions/</a:t>
            </a:r>
            <a:endParaRPr lang="en-US" dirty="0"/>
          </a:p>
          <a:p>
            <a:r>
              <a:rPr lang="en-US" dirty="0">
                <a:hlinkClick r:id="rId4"/>
              </a:rPr>
              <a:t>https://www.scientificpsychic.com/graphics/index.html</a:t>
            </a:r>
            <a:endParaRPr lang="en-US" dirty="0"/>
          </a:p>
          <a:p>
            <a:r>
              <a:rPr lang="en-US" dirty="0">
                <a:hlinkClick r:id="rId5"/>
              </a:rPr>
              <a:t>https://www.thisisinsider.com/best-optical-illusions-photos-2017-10#this-photo-of-kendall-jenner-kylie-jenner-and-hailey-baldwin-went-viral-earlier-this-year-but-not-for-the-reason-you-might-think-36</a:t>
            </a:r>
            <a:endParaRPr lang="en-US" dirty="0"/>
          </a:p>
          <a:p>
            <a:r>
              <a:rPr lang="en-US" dirty="0">
                <a:hlinkClick r:id="rId6"/>
              </a:rPr>
              <a:t>http://www.richardgregory.org/papers/cafe_wall/cafe-wall.pdf</a:t>
            </a:r>
            <a:endParaRPr lang="en-US" dirty="0"/>
          </a:p>
          <a:p>
            <a:r>
              <a:rPr lang="en-US" dirty="0">
                <a:hlinkClick r:id="rId7"/>
              </a:rPr>
              <a:t>https://journals.sagepub.com/doi/pdf/10.1068/p250503</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130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Content Placeholder 9">
            <a:extLst>
              <a:ext uri="{FF2B5EF4-FFF2-40B4-BE49-F238E27FC236}">
                <a16:creationId xmlns:a16="http://schemas.microsoft.com/office/drawing/2014/main" id="{4FFB8E29-2E0E-4704-89D9-249EE6416DFD}"/>
              </a:ext>
            </a:extLst>
          </p:cNvPr>
          <p:cNvSpPr>
            <a:spLocks noGrp="1"/>
          </p:cNvSpPr>
          <p:nvPr>
            <p:ph idx="1"/>
          </p:nvPr>
        </p:nvSpPr>
        <p:spPr>
          <a:xfrm>
            <a:off x="643468" y="1176424"/>
            <a:ext cx="3363974" cy="4877242"/>
          </a:xfrm>
        </p:spPr>
        <p:txBody>
          <a:bodyPr>
            <a:normAutofit/>
          </a:bodyPr>
          <a:lstStyle/>
          <a:p>
            <a:r>
              <a:rPr lang="en-US" sz="2400" dirty="0">
                <a:solidFill>
                  <a:schemeClr val="bg1"/>
                </a:solidFill>
              </a:rPr>
              <a:t>Graphical perception – extracting information from graphs</a:t>
            </a:r>
          </a:p>
          <a:p>
            <a:endParaRPr lang="en-US" sz="2400" dirty="0">
              <a:solidFill>
                <a:schemeClr val="bg1"/>
              </a:solidFill>
            </a:endParaRPr>
          </a:p>
          <a:p>
            <a:r>
              <a:rPr lang="en-US" sz="2400" dirty="0">
                <a:solidFill>
                  <a:schemeClr val="bg1"/>
                </a:solidFill>
              </a:rPr>
              <a:t>Graphical cognition – visual processing requiring that we consciously inspect things and be able to make statements such as the smallest person is the second from the top</a:t>
            </a:r>
          </a:p>
          <a:p>
            <a:endParaRPr lang="en-US" sz="2400" dirty="0">
              <a:solidFill>
                <a:schemeClr val="bg1"/>
              </a:solidFill>
            </a:endParaRPr>
          </a:p>
        </p:txBody>
      </p:sp>
      <p:pic>
        <p:nvPicPr>
          <p:cNvPr id="8" name="Content Placeholder 4" descr="A screenshot of a cell phone&#10;&#10;Description automatically generated">
            <a:extLst>
              <a:ext uri="{FF2B5EF4-FFF2-40B4-BE49-F238E27FC236}">
                <a16:creationId xmlns:a16="http://schemas.microsoft.com/office/drawing/2014/main" id="{864B05BB-243F-DC4E-8070-3D8568FC1D65}"/>
              </a:ext>
            </a:extLst>
          </p:cNvPr>
          <p:cNvPicPr>
            <a:picLocks noChangeAspect="1"/>
          </p:cNvPicPr>
          <p:nvPr/>
        </p:nvPicPr>
        <p:blipFill>
          <a:blip r:embed="rId3"/>
          <a:stretch>
            <a:fillRect/>
          </a:stretch>
        </p:blipFill>
        <p:spPr>
          <a:xfrm>
            <a:off x="5297763" y="1176424"/>
            <a:ext cx="6250769" cy="4344284"/>
          </a:xfrm>
          <a:prstGeom prst="rect">
            <a:avLst/>
          </a:prstGeom>
        </p:spPr>
      </p:pic>
    </p:spTree>
    <p:extLst>
      <p:ext uri="{BB962C8B-B14F-4D97-AF65-F5344CB8AC3E}">
        <p14:creationId xmlns:p14="http://schemas.microsoft.com/office/powerpoint/2010/main" val="170709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music&#10;&#10;Description automatically generated">
            <a:extLst>
              <a:ext uri="{FF2B5EF4-FFF2-40B4-BE49-F238E27FC236}">
                <a16:creationId xmlns:a16="http://schemas.microsoft.com/office/drawing/2014/main" id="{D21E9FDF-9859-3B46-9F28-D38C75A38874}"/>
              </a:ext>
            </a:extLst>
          </p:cNvPr>
          <p:cNvPicPr>
            <a:picLocks noGrp="1" noChangeAspect="1"/>
          </p:cNvPicPr>
          <p:nvPr>
            <p:ph idx="1"/>
          </p:nvPr>
        </p:nvPicPr>
        <p:blipFill rotWithShape="1">
          <a:blip r:embed="rId3"/>
          <a:srcRect t="4375" b="8753"/>
          <a:stretch/>
        </p:blipFill>
        <p:spPr>
          <a:xfrm>
            <a:off x="4843463" y="10"/>
            <a:ext cx="7348536" cy="6857990"/>
          </a:xfrm>
          <a:prstGeom prst="rect">
            <a:avLst/>
          </a:prstGeom>
        </p:spPr>
      </p:pic>
      <p:sp>
        <p:nvSpPr>
          <p:cNvPr id="3" name="TextBox 2">
            <a:extLst>
              <a:ext uri="{FF2B5EF4-FFF2-40B4-BE49-F238E27FC236}">
                <a16:creationId xmlns:a16="http://schemas.microsoft.com/office/drawing/2014/main" id="{D34F031F-C1D7-1C4E-9FED-27358CBDEC00}"/>
              </a:ext>
            </a:extLst>
          </p:cNvPr>
          <p:cNvSpPr txBox="1"/>
          <p:nvPr/>
        </p:nvSpPr>
        <p:spPr>
          <a:xfrm>
            <a:off x="285750" y="428183"/>
            <a:ext cx="4371975" cy="637097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famous Café Wall Illusion named by psychologist Richard Gregory in 1970s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parallel horizontal lines appear to be bent.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Notice that each brick is surrounded by the grey line, so a </a:t>
            </a:r>
            <a:r>
              <a:rPr lang="en-US" sz="2400" dirty="0" err="1"/>
              <a:t>colour</a:t>
            </a:r>
            <a:r>
              <a:rPr lang="en-US" sz="2400" dirty="0"/>
              <a:t> in between the dark and light </a:t>
            </a:r>
            <a:r>
              <a:rPr lang="en-US" sz="2400" dirty="0" err="1"/>
              <a:t>colour</a:t>
            </a:r>
            <a:r>
              <a:rPr lang="en-US" sz="2400" dirty="0"/>
              <a:t> of the bricks.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CA" sz="2400" dirty="0"/>
              <a:t>The distortion is highly dependent on the luminance contrast of the tiles: it increases with increased luminance contrast.</a:t>
            </a:r>
            <a:endParaRPr lang="en-US" sz="2400" dirty="0"/>
          </a:p>
        </p:txBody>
      </p:sp>
    </p:spTree>
    <p:extLst>
      <p:ext uri="{BB962C8B-B14F-4D97-AF65-F5344CB8AC3E}">
        <p14:creationId xmlns:p14="http://schemas.microsoft.com/office/powerpoint/2010/main" val="304256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5" name="Rectangle 14">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8" name="Content Placeholder 4">
            <a:extLst>
              <a:ext uri="{FF2B5EF4-FFF2-40B4-BE49-F238E27FC236}">
                <a16:creationId xmlns:a16="http://schemas.microsoft.com/office/drawing/2014/main" id="{6C9ADF8B-2AC4-574D-8F12-4E186A8DAE99}"/>
              </a:ext>
            </a:extLst>
          </p:cNvPr>
          <p:cNvPicPr>
            <a:picLocks noChangeAspect="1"/>
          </p:cNvPicPr>
          <p:nvPr/>
        </p:nvPicPr>
        <p:blipFill>
          <a:blip r:embed="rId2"/>
          <a:stretch>
            <a:fillRect/>
          </a:stretch>
        </p:blipFill>
        <p:spPr>
          <a:xfrm>
            <a:off x="0" y="728662"/>
            <a:ext cx="12233694" cy="3543301"/>
          </a:xfrm>
          <a:prstGeom prst="rect">
            <a:avLst/>
          </a:prstGeom>
        </p:spPr>
      </p:pic>
      <p:sp>
        <p:nvSpPr>
          <p:cNvPr id="10" name="Content Placeholder 9">
            <a:extLst>
              <a:ext uri="{FF2B5EF4-FFF2-40B4-BE49-F238E27FC236}">
                <a16:creationId xmlns:a16="http://schemas.microsoft.com/office/drawing/2014/main" id="{7A480A1F-1469-4EAF-B83E-1985F93A18E4}"/>
              </a:ext>
            </a:extLst>
          </p:cNvPr>
          <p:cNvSpPr>
            <a:spLocks noGrp="1"/>
          </p:cNvSpPr>
          <p:nvPr>
            <p:ph idx="1"/>
          </p:nvPr>
        </p:nvSpPr>
        <p:spPr>
          <a:xfrm>
            <a:off x="457199" y="5129213"/>
            <a:ext cx="11015663" cy="1182687"/>
          </a:xfrm>
        </p:spPr>
        <p:txBody>
          <a:bodyPr>
            <a:noAutofit/>
          </a:bodyPr>
          <a:lstStyle/>
          <a:p>
            <a:r>
              <a:rPr lang="en-CA" sz="2400" dirty="0">
                <a:solidFill>
                  <a:schemeClr val="bg1"/>
                </a:solidFill>
              </a:rPr>
              <a:t>The Café Wall display, showing the basic effect of change of luminance of the mortar lines. The illusion is only present when the mortar luminance lies between, or at least is not far outside, the </a:t>
            </a:r>
            <a:r>
              <a:rPr lang="en-CA" sz="2400" dirty="0" err="1">
                <a:solidFill>
                  <a:schemeClr val="bg1"/>
                </a:solidFill>
              </a:rPr>
              <a:t>luminances</a:t>
            </a:r>
            <a:r>
              <a:rPr lang="en-CA" sz="2400" dirty="0">
                <a:solidFill>
                  <a:schemeClr val="bg1"/>
                </a:solidFill>
              </a:rPr>
              <a:t> of the dark and light tiles. The mortar width was controlled with spacers (Figure 3 taken from Gregory and Heard 1979).</a:t>
            </a:r>
            <a:endParaRPr lang="en-US" sz="2400" dirty="0">
              <a:solidFill>
                <a:schemeClr val="bg1"/>
              </a:solidFill>
            </a:endParaRPr>
          </a:p>
        </p:txBody>
      </p:sp>
    </p:spTree>
    <p:extLst>
      <p:ext uri="{BB962C8B-B14F-4D97-AF65-F5344CB8AC3E}">
        <p14:creationId xmlns:p14="http://schemas.microsoft.com/office/powerpoint/2010/main" val="390321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EA2CB-F936-344A-8662-0AF33C00660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CA" sz="2400" dirty="0"/>
              <a:t>The original of the Café Wall, St Michael’s Hill, Bristol.</a:t>
            </a:r>
            <a:endParaRPr lang="en-US" sz="24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4">
            <a:extLst>
              <a:ext uri="{FF2B5EF4-FFF2-40B4-BE49-F238E27FC236}">
                <a16:creationId xmlns:a16="http://schemas.microsoft.com/office/drawing/2014/main" id="{2743AC13-28E8-7C4C-AE2B-880998E3928F}"/>
              </a:ext>
            </a:extLst>
          </p:cNvPr>
          <p:cNvPicPr>
            <a:picLocks noGrp="1" noChangeAspect="1"/>
          </p:cNvPicPr>
          <p:nvPr>
            <p:ph idx="1"/>
          </p:nvPr>
        </p:nvPicPr>
        <p:blipFill rotWithShape="1">
          <a:blip r:embed="rId2"/>
          <a:srcRect b="9290"/>
          <a:stretch/>
        </p:blipFill>
        <p:spPr>
          <a:xfrm>
            <a:off x="976251" y="942538"/>
            <a:ext cx="7163222" cy="4808332"/>
          </a:xfrm>
          <a:prstGeom prst="rect">
            <a:avLst/>
          </a:prstGeom>
          <a:effectLst/>
        </p:spPr>
      </p:pic>
    </p:spTree>
    <p:extLst>
      <p:ext uri="{BB962C8B-B14F-4D97-AF65-F5344CB8AC3E}">
        <p14:creationId xmlns:p14="http://schemas.microsoft.com/office/powerpoint/2010/main" val="164656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A7BBA57B-8CB7-214B-A347-E7E55B6281E2}"/>
              </a:ext>
            </a:extLst>
          </p:cNvPr>
          <p:cNvPicPr>
            <a:picLocks noGrp="1" noChangeAspect="1"/>
          </p:cNvPicPr>
          <p:nvPr>
            <p:ph idx="1"/>
          </p:nvPr>
        </p:nvPicPr>
        <p:blipFill>
          <a:blip r:embed="rId3"/>
          <a:stretch>
            <a:fillRect/>
          </a:stretch>
        </p:blipFill>
        <p:spPr>
          <a:xfrm>
            <a:off x="4866354" y="0"/>
            <a:ext cx="7325645" cy="6857999"/>
          </a:xfrm>
          <a:prstGeom prst="rect">
            <a:avLst/>
          </a:prstGeom>
        </p:spPr>
      </p:pic>
      <p:sp>
        <p:nvSpPr>
          <p:cNvPr id="10" name="TextBox 9">
            <a:extLst>
              <a:ext uri="{FF2B5EF4-FFF2-40B4-BE49-F238E27FC236}">
                <a16:creationId xmlns:a16="http://schemas.microsoft.com/office/drawing/2014/main" id="{8DD0831B-6EE8-2345-956C-267FB1661BFC}"/>
              </a:ext>
            </a:extLst>
          </p:cNvPr>
          <p:cNvSpPr txBox="1"/>
          <p:nvPr/>
        </p:nvSpPr>
        <p:spPr>
          <a:xfrm>
            <a:off x="442912" y="2071687"/>
            <a:ext cx="4186237" cy="1938992"/>
          </a:xfrm>
          <a:prstGeom prst="rect">
            <a:avLst/>
          </a:prstGeom>
          <a:noFill/>
        </p:spPr>
        <p:txBody>
          <a:bodyPr wrap="square" rtlCol="0">
            <a:spAutoFit/>
          </a:bodyPr>
          <a:lstStyle/>
          <a:p>
            <a:endParaRPr lang="en-US" sz="2400" dirty="0"/>
          </a:p>
          <a:p>
            <a:pPr marL="457200" indent="-457200">
              <a:buFont typeface="Arial" panose="020B0604020202020204" pitchFamily="34" charset="0"/>
              <a:buChar char="•"/>
            </a:pPr>
            <a:r>
              <a:rPr lang="en-US" sz="2400" dirty="0"/>
              <a:t>There is no spiral in the photo - squares that our eyes incorrectly understand as spiral.</a:t>
            </a:r>
          </a:p>
        </p:txBody>
      </p:sp>
    </p:spTree>
    <p:extLst>
      <p:ext uri="{BB962C8B-B14F-4D97-AF65-F5344CB8AC3E}">
        <p14:creationId xmlns:p14="http://schemas.microsoft.com/office/powerpoint/2010/main" val="93711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3EBD159-911A-4CED-974C-BB3D90F560DD}"/>
              </a:ext>
            </a:extLst>
          </p:cNvPr>
          <p:cNvSpPr>
            <a:spLocks noGrp="1"/>
          </p:cNvSpPr>
          <p:nvPr>
            <p:ph idx="1"/>
          </p:nvPr>
        </p:nvSpPr>
        <p:spPr>
          <a:xfrm>
            <a:off x="648931" y="1188632"/>
            <a:ext cx="3651466" cy="4480745"/>
          </a:xfrm>
        </p:spPr>
        <p:txBody>
          <a:bodyPr>
            <a:normAutofit/>
          </a:bodyPr>
          <a:lstStyle/>
          <a:p>
            <a:r>
              <a:rPr lang="en-CA" sz="2400" dirty="0"/>
              <a:t>An example of a peripheral drift illusion – perceive still images as moving ones.</a:t>
            </a:r>
            <a:endParaRPr lang="en-US" sz="2400" dirty="0"/>
          </a:p>
          <a:p>
            <a:pPr marL="0" indent="0">
              <a:buNone/>
            </a:pPr>
            <a:endParaRPr lang="en-CA" sz="2400" dirty="0"/>
          </a:p>
          <a:p>
            <a:r>
              <a:rPr lang="en-CA" sz="2400" dirty="0"/>
              <a:t>The image was inspired by the famous illusion "</a:t>
            </a:r>
            <a:r>
              <a:rPr lang="en-CA" sz="2400" dirty="0">
                <a:hlinkClick r:id="rId3">
                  <a:extLst>
                    <a:ext uri="{A12FA001-AC4F-418D-AE19-62706E023703}">
                      <ahyp:hlinkClr xmlns:ahyp="http://schemas.microsoft.com/office/drawing/2018/hyperlinkcolor" val="tx"/>
                    </a:ext>
                  </a:extLst>
                </a:hlinkClick>
              </a:rPr>
              <a:t>Rotating Snakes</a:t>
            </a:r>
            <a:r>
              <a:rPr lang="en-CA" sz="2400" dirty="0"/>
              <a:t>," created by Japanese psychologist and professor </a:t>
            </a:r>
            <a:r>
              <a:rPr lang="en-CA" sz="2400" dirty="0" err="1"/>
              <a:t>Akiyoshi</a:t>
            </a:r>
            <a:r>
              <a:rPr lang="en-CA" sz="2400" dirty="0"/>
              <a:t> </a:t>
            </a:r>
            <a:r>
              <a:rPr lang="en-CA" sz="2400" dirty="0" err="1"/>
              <a:t>Kitaoka</a:t>
            </a:r>
            <a:r>
              <a:rPr lang="en-CA" sz="2400" dirty="0"/>
              <a:t> in 2003.</a:t>
            </a:r>
          </a:p>
        </p:txBody>
      </p:sp>
      <p:pic>
        <p:nvPicPr>
          <p:cNvPr id="8" name="Content Placeholder 4" descr="A close up of a flower&#10;&#10;Description automatically generated">
            <a:extLst>
              <a:ext uri="{FF2B5EF4-FFF2-40B4-BE49-F238E27FC236}">
                <a16:creationId xmlns:a16="http://schemas.microsoft.com/office/drawing/2014/main" id="{B4098D42-5D39-8D44-8B4C-7483CCE3F321}"/>
              </a:ext>
            </a:extLst>
          </p:cNvPr>
          <p:cNvPicPr>
            <a:picLocks noChangeAspect="1"/>
          </p:cNvPicPr>
          <p:nvPr/>
        </p:nvPicPr>
        <p:blipFill rotWithShape="1">
          <a:blip r:embed="rId4"/>
          <a:srcRect l="5390" r="12007" b="-3"/>
          <a:stretch/>
        </p:blipFill>
        <p:spPr>
          <a:xfrm>
            <a:off x="4639056" y="10"/>
            <a:ext cx="7552944" cy="6857990"/>
          </a:xfrm>
          <a:prstGeom prst="rect">
            <a:avLst/>
          </a:prstGeom>
          <a:effectLst/>
        </p:spPr>
      </p:pic>
    </p:spTree>
    <p:extLst>
      <p:ext uri="{BB962C8B-B14F-4D97-AF65-F5344CB8AC3E}">
        <p14:creationId xmlns:p14="http://schemas.microsoft.com/office/powerpoint/2010/main" val="291321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B78D350-32A9-469F-8D0E-C6F4FFEBA1C6}"/>
              </a:ext>
            </a:extLst>
          </p:cNvPr>
          <p:cNvSpPr>
            <a:spLocks noGrp="1"/>
          </p:cNvSpPr>
          <p:nvPr>
            <p:ph idx="1"/>
          </p:nvPr>
        </p:nvSpPr>
        <p:spPr>
          <a:xfrm>
            <a:off x="648931" y="1257300"/>
            <a:ext cx="3651466" cy="4966519"/>
          </a:xfrm>
        </p:spPr>
        <p:txBody>
          <a:bodyPr>
            <a:normAutofit/>
          </a:bodyPr>
          <a:lstStyle/>
          <a:p>
            <a:r>
              <a:rPr lang="en-CA" sz="2400" dirty="0"/>
              <a:t>An example of the Troxler’s fading circle illusion.</a:t>
            </a:r>
          </a:p>
          <a:p>
            <a:endParaRPr lang="en-CA" sz="2400" dirty="0"/>
          </a:p>
          <a:p>
            <a:r>
              <a:rPr lang="en-CA" sz="2400" dirty="0"/>
              <a:t>Discovered in 1804 by Ignaz Troxler, a Swiss physician and philosopher.</a:t>
            </a:r>
          </a:p>
          <a:p>
            <a:endParaRPr lang="en-CA" sz="2400" dirty="0"/>
          </a:p>
          <a:p>
            <a:r>
              <a:rPr lang="en-CA" sz="2400" dirty="0"/>
              <a:t>If you focus on this image for about 30 seconds, it'll disappear completely.</a:t>
            </a:r>
          </a:p>
          <a:p>
            <a:endParaRPr lang="en-US" sz="2400" dirty="0"/>
          </a:p>
        </p:txBody>
      </p:sp>
      <p:pic>
        <p:nvPicPr>
          <p:cNvPr id="8" name="Content Placeholder 4" descr="A close up of a logo&#10;&#10;Description automatically generated">
            <a:extLst>
              <a:ext uri="{FF2B5EF4-FFF2-40B4-BE49-F238E27FC236}">
                <a16:creationId xmlns:a16="http://schemas.microsoft.com/office/drawing/2014/main" id="{D4BCFDBB-BF74-BB42-BC1C-A2D9AD72ED66}"/>
              </a:ext>
            </a:extLst>
          </p:cNvPr>
          <p:cNvPicPr>
            <a:picLocks noChangeAspect="1"/>
          </p:cNvPicPr>
          <p:nvPr/>
        </p:nvPicPr>
        <p:blipFill rotWithShape="1">
          <a:blip r:embed="rId3"/>
          <a:srcRect t="18622" r="-2" b="9192"/>
          <a:stretch/>
        </p:blipFill>
        <p:spPr>
          <a:xfrm>
            <a:off x="4639056" y="10"/>
            <a:ext cx="7552944" cy="6857990"/>
          </a:xfrm>
          <a:prstGeom prst="rect">
            <a:avLst/>
          </a:prstGeom>
          <a:effectLst/>
        </p:spPr>
      </p:pic>
    </p:spTree>
    <p:extLst>
      <p:ext uri="{BB962C8B-B14F-4D97-AF65-F5344CB8AC3E}">
        <p14:creationId xmlns:p14="http://schemas.microsoft.com/office/powerpoint/2010/main" val="315067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29A4185E-2B83-4F81-8038-5F72D097AA1B}"/>
              </a:ext>
            </a:extLst>
          </p:cNvPr>
          <p:cNvSpPr>
            <a:spLocks noGrp="1"/>
          </p:cNvSpPr>
          <p:nvPr>
            <p:ph idx="1"/>
          </p:nvPr>
        </p:nvSpPr>
        <p:spPr>
          <a:xfrm>
            <a:off x="543456" y="1640755"/>
            <a:ext cx="3363974" cy="3415622"/>
          </a:xfrm>
        </p:spPr>
        <p:txBody>
          <a:bodyPr>
            <a:normAutofit/>
          </a:bodyPr>
          <a:lstStyle/>
          <a:p>
            <a:r>
              <a:rPr lang="en-CA" sz="2400" dirty="0">
                <a:solidFill>
                  <a:schemeClr val="bg1"/>
                </a:solidFill>
              </a:rPr>
              <a:t>Checker shadow illusion- the effect has to do with the way our brains interpret color and shadow.</a:t>
            </a:r>
          </a:p>
          <a:p>
            <a:endParaRPr lang="en-US" sz="2400" dirty="0">
              <a:solidFill>
                <a:schemeClr val="bg1"/>
              </a:solidFill>
            </a:endParaRPr>
          </a:p>
        </p:txBody>
      </p:sp>
      <p:pic>
        <p:nvPicPr>
          <p:cNvPr id="8" name="Content Placeholder 4">
            <a:extLst>
              <a:ext uri="{FF2B5EF4-FFF2-40B4-BE49-F238E27FC236}">
                <a16:creationId xmlns:a16="http://schemas.microsoft.com/office/drawing/2014/main" id="{DA30260F-48FB-BF4E-9D37-BF1F21B8DDEB}"/>
              </a:ext>
            </a:extLst>
          </p:cNvPr>
          <p:cNvPicPr>
            <a:picLocks noChangeAspect="1"/>
          </p:cNvPicPr>
          <p:nvPr/>
        </p:nvPicPr>
        <p:blipFill>
          <a:blip r:embed="rId2"/>
          <a:stretch>
            <a:fillRect/>
          </a:stretch>
        </p:blipFill>
        <p:spPr>
          <a:xfrm>
            <a:off x="5297763" y="926393"/>
            <a:ext cx="6250769" cy="4844346"/>
          </a:xfrm>
          <a:prstGeom prst="rect">
            <a:avLst/>
          </a:prstGeom>
        </p:spPr>
      </p:pic>
    </p:spTree>
    <p:extLst>
      <p:ext uri="{BB962C8B-B14F-4D97-AF65-F5344CB8AC3E}">
        <p14:creationId xmlns:p14="http://schemas.microsoft.com/office/powerpoint/2010/main" val="3768866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544</Words>
  <Application>Microsoft Macintosh PowerPoint</Application>
  <PresentationFormat>Widescreen</PresentationFormat>
  <Paragraphs>56</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Gill Sans MT</vt:lpstr>
      <vt:lpstr>Office Theme</vt:lpstr>
      <vt:lpstr>Illusions</vt:lpstr>
      <vt:lpstr>PowerPoint Presentation</vt:lpstr>
      <vt:lpstr>PowerPoint Presentation</vt:lpstr>
      <vt:lpstr>PowerPoint Presentation</vt:lpstr>
      <vt:lpstr>The original of the Café Wall, St Michael’s Hill, Bristol.</vt:lpstr>
      <vt:lpstr>PowerPoint Presentation</vt:lpstr>
      <vt:lpstr>PowerPoint Presentation</vt:lpstr>
      <vt:lpstr>PowerPoint Presentation</vt:lpstr>
      <vt:lpstr>PowerPoint Presentation</vt:lpstr>
      <vt:lpstr>PowerPoint Presentation</vt:lpstr>
      <vt:lpstr>Popular example in advertising</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Illusions</dc:title>
  <dc:creator>Microsoft Office User</dc:creator>
  <cp:lastModifiedBy>Microsoft Office User</cp:lastModifiedBy>
  <cp:revision>10</cp:revision>
  <dcterms:created xsi:type="dcterms:W3CDTF">2019-01-24T15:19:59Z</dcterms:created>
  <dcterms:modified xsi:type="dcterms:W3CDTF">2019-01-25T21:48:40Z</dcterms:modified>
</cp:coreProperties>
</file>