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102" y="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204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D4FA9-F3CE-45B3-A980-C331C6F1EF65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D5E95-8CAD-4274-BFFA-CD87442D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69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3657-2200-4D14-82C0-10C39B0F0F06}" type="datetime1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AF55-A85E-4993-914E-FC1E5AA7DF24}" type="datetime1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8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6E07-E1DB-44A4-A5E5-9F4B54E8C933}" type="datetime1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7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20000"/>
              <a:defRPr sz="2800"/>
            </a:lvl1pPr>
            <a:lvl2pPr>
              <a:defRPr sz="2400"/>
            </a:lvl2pPr>
            <a:lvl3pPr marL="1143000" indent="-228600">
              <a:buClr>
                <a:srgbClr val="00B0F0"/>
              </a:buClr>
              <a:buSzPct val="110000"/>
              <a:buFont typeface="Arial" panose="020B0604020202020204" pitchFamily="34" charset="0"/>
              <a:buChar char="•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AD17-B813-4477-8AFE-B1860CC59113}" type="datetime1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5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C0D-5C9E-48CC-8D31-F42D19FA8F7A}" type="datetime1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7551-0F2B-4F09-86FD-F7994CE83DC5}" type="datetime1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0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D2B2-4200-46B9-96C3-02A55D5FAA00}" type="datetime1">
              <a:rPr lang="en-US" smtClean="0"/>
              <a:t>3/15/2022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7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7722-74E8-497F-A072-89677A2C2373}" type="datetime1">
              <a:rPr lang="en-US" smtClean="0"/>
              <a:t>3/15/2022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6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212E-B46B-426F-AE59-AA326827D9E0}" type="datetime1">
              <a:rPr lang="en-US" smtClean="0"/>
              <a:t>3/15/2022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9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81E8-09EA-4684-A39F-38DE1E49D20C}" type="datetime1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0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CC5F-056C-4047-9A5C-9F5B4BED129B}" type="datetime1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3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71053-07BD-4A17-AC24-0A22EAA36098}" type="datetime1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2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SzPct val="11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euclid.psych.yorku.ca/www/psy6135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67000"/>
            <a:ext cx="7772400" cy="1470025"/>
          </a:xfrm>
        </p:spPr>
        <p:txBody>
          <a:bodyPr/>
          <a:lstStyle/>
          <a:p>
            <a:r>
              <a:rPr lang="en-US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/>
          <a:lstStyle/>
          <a:p>
            <a:r>
              <a:rPr lang="en-US" dirty="0"/>
              <a:t>Michael Friendly</a:t>
            </a:r>
          </a:p>
          <a:p>
            <a:r>
              <a:rPr lang="en-US" dirty="0"/>
              <a:t>Psych 6135</a:t>
            </a:r>
          </a:p>
          <a:p>
            <a:pPr lvl="0"/>
            <a:r>
              <a:rPr lang="en-US" sz="2200" dirty="0">
                <a:solidFill>
                  <a:prstClr val="black">
                    <a:tint val="75000"/>
                  </a:prstClr>
                </a:solidFill>
                <a:hlinkClick r:id="rId2"/>
              </a:rPr>
              <a:t>http://euclid.psych.yorku.ca/www/psy6135/</a:t>
            </a:r>
            <a:r>
              <a:rPr lang="en-US" sz="2200" dirty="0">
                <a:solidFill>
                  <a:prstClr val="black">
                    <a:tint val="75000"/>
                  </a:prstClr>
                </a:solidFill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465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37D48-5E3A-453F-A8F8-34F8AA779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Tables with {</a:t>
            </a:r>
            <a:r>
              <a:rPr lang="en-CA" dirty="0" err="1"/>
              <a:t>gt</a:t>
            </a:r>
            <a:r>
              <a:rPr lang="en-CA" dirty="0"/>
              <a:t>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23496-F9E8-4926-A0B8-A456525FF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{</a:t>
            </a:r>
            <a:r>
              <a:rPr lang="en-CA" dirty="0" err="1"/>
              <a:t>gt</a:t>
            </a:r>
            <a:r>
              <a:rPr lang="en-CA" dirty="0"/>
              <a:t>} package aims to provide a grammar of tables just as ggplot2 does for graphs</a:t>
            </a:r>
          </a:p>
          <a:p>
            <a:pPr lvl="1"/>
            <a:r>
              <a:rPr lang="en-CA" dirty="0"/>
              <a:t>Designed to be simple to use, yet powerful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D36F5F-875B-4099-99A6-2715CAA67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93D0304-6D9C-48E1-B229-596508B48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24200" y="3038475"/>
            <a:ext cx="5724525" cy="35909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F5FA4095-B1F1-4F36-9A14-A871C9F9F0B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600" y="4668359"/>
            <a:ext cx="1502128" cy="17324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9C7449-7837-4C33-AF9D-A3577D7CA6B8}"/>
              </a:ext>
            </a:extLst>
          </p:cNvPr>
          <p:cNvSpPr txBox="1"/>
          <p:nvPr/>
        </p:nvSpPr>
        <p:spPr>
          <a:xfrm>
            <a:off x="1066800" y="2624465"/>
            <a:ext cx="2514600" cy="52322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800" dirty="0"/>
              <a:t>iris %&gt;% </a:t>
            </a:r>
            <a:r>
              <a:rPr lang="en-CA" sz="2800" dirty="0" err="1"/>
              <a:t>gt</a:t>
            </a:r>
            <a:r>
              <a:rPr lang="en-CA" sz="2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44157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B2B1A-20B2-4E74-A350-1055255F0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{</a:t>
            </a:r>
            <a:r>
              <a:rPr lang="en-CA" dirty="0" err="1"/>
              <a:t>gt</a:t>
            </a:r>
            <a:r>
              <a:rPr lang="en-CA" dirty="0"/>
              <a:t>}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00EEF-8543-40D5-9378-3D6A68BCA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Data table -&gt; </a:t>
            </a:r>
            <a:r>
              <a:rPr lang="en-CA" dirty="0" err="1"/>
              <a:t>gt_tbl</a:t>
            </a:r>
            <a:r>
              <a:rPr lang="en-CA" dirty="0"/>
              <a:t> object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30ECD-9952-4DA9-AB73-E8EB15B4E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A84C816-EDED-41F5-81E3-8F61F50EC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600" y="3505200"/>
            <a:ext cx="8572500" cy="3200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2C0B5F-F434-47E6-A46E-3DEA86B0EE01}"/>
              </a:ext>
            </a:extLst>
          </p:cNvPr>
          <p:cNvSpPr txBox="1"/>
          <p:nvPr/>
        </p:nvSpPr>
        <p:spPr>
          <a:xfrm>
            <a:off x="877019" y="2057400"/>
            <a:ext cx="7428781" cy="92333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iris %&gt;% </a:t>
            </a:r>
            <a:r>
              <a:rPr lang="en-CA" dirty="0" err="1"/>
              <a:t>gt</a:t>
            </a:r>
            <a:r>
              <a:rPr lang="en-CA" dirty="0"/>
              <a:t>() %&gt;% </a:t>
            </a:r>
          </a:p>
          <a:p>
            <a:r>
              <a:rPr lang="en-CA" dirty="0"/>
              <a:t>                       </a:t>
            </a:r>
            <a:r>
              <a:rPr lang="en-CA" dirty="0" err="1"/>
              <a:t>tab_header</a:t>
            </a:r>
            <a:r>
              <a:rPr lang="en-CA" dirty="0"/>
              <a:t>(…) %&gt;% </a:t>
            </a:r>
          </a:p>
          <a:p>
            <a:r>
              <a:rPr lang="en-CA" dirty="0"/>
              <a:t>                                                  </a:t>
            </a:r>
            <a:r>
              <a:rPr lang="en-CA" dirty="0" err="1"/>
              <a:t>tab_options</a:t>
            </a:r>
            <a:r>
              <a:rPr lang="en-CA" dirty="0"/>
              <a:t>(…) %&gt;% </a:t>
            </a:r>
            <a:r>
              <a:rPr lang="en-CA" dirty="0" err="1"/>
              <a:t>gtsave</a:t>
            </a:r>
            <a:r>
              <a:rPr lang="en-CA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30038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A44B26-EEF9-4485-B153-F119816B4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3DC176-B8A4-417F-9216-347F082DFAC1}"/>
              </a:ext>
            </a:extLst>
          </p:cNvPr>
          <p:cNvSpPr txBox="1"/>
          <p:nvPr/>
        </p:nvSpPr>
        <p:spPr>
          <a:xfrm>
            <a:off x="609600" y="609600"/>
            <a:ext cx="3962400" cy="203132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 err="1"/>
              <a:t>iris_tab</a:t>
            </a:r>
            <a:r>
              <a:rPr lang="en-CA" dirty="0"/>
              <a:t> &lt;-</a:t>
            </a:r>
          </a:p>
          <a:p>
            <a:r>
              <a:rPr lang="en-CA" dirty="0"/>
              <a:t>iris %&gt;%</a:t>
            </a:r>
          </a:p>
          <a:p>
            <a:r>
              <a:rPr lang="en-CA" dirty="0"/>
              <a:t>  slice(1:5) %&gt;%</a:t>
            </a:r>
          </a:p>
          <a:p>
            <a:r>
              <a:rPr lang="en-CA" dirty="0"/>
              <a:t>  </a:t>
            </a:r>
            <a:r>
              <a:rPr lang="en-CA" dirty="0" err="1"/>
              <a:t>gt</a:t>
            </a:r>
            <a:r>
              <a:rPr lang="en-CA" dirty="0"/>
              <a:t>() %&gt;%</a:t>
            </a:r>
          </a:p>
          <a:p>
            <a:r>
              <a:rPr lang="en-CA" dirty="0"/>
              <a:t>  </a:t>
            </a:r>
            <a:r>
              <a:rPr lang="en-CA" dirty="0" err="1"/>
              <a:t>tab_header</a:t>
            </a:r>
            <a:r>
              <a:rPr lang="en-CA" dirty="0"/>
              <a:t>(</a:t>
            </a:r>
          </a:p>
          <a:p>
            <a:r>
              <a:rPr lang="en-CA" dirty="0"/>
              <a:t>    title = "Anderson's Iris Data",</a:t>
            </a:r>
          </a:p>
          <a:p>
            <a:r>
              <a:rPr lang="en-CA" dirty="0"/>
              <a:t>    subtitle = "(Collected in …)")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4C4877A7-22E4-4D93-B658-0630923B5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358571"/>
            <a:ext cx="3960000" cy="267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786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A44B26-EEF9-4485-B153-F119816B4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3DC176-B8A4-417F-9216-347F082DFAC1}"/>
              </a:ext>
            </a:extLst>
          </p:cNvPr>
          <p:cNvSpPr txBox="1"/>
          <p:nvPr/>
        </p:nvSpPr>
        <p:spPr>
          <a:xfrm>
            <a:off x="609600" y="609600"/>
            <a:ext cx="3733800" cy="203132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 err="1"/>
              <a:t>iris_tab</a:t>
            </a:r>
            <a:r>
              <a:rPr lang="en-CA" dirty="0"/>
              <a:t> &lt;-</a:t>
            </a:r>
          </a:p>
          <a:p>
            <a:r>
              <a:rPr lang="en-CA" dirty="0"/>
              <a:t>iris %&gt;%</a:t>
            </a:r>
          </a:p>
          <a:p>
            <a:r>
              <a:rPr lang="en-CA" dirty="0"/>
              <a:t>  slice(1:5) %&gt;%</a:t>
            </a:r>
          </a:p>
          <a:p>
            <a:r>
              <a:rPr lang="en-CA" dirty="0"/>
              <a:t>  </a:t>
            </a:r>
            <a:r>
              <a:rPr lang="en-CA" dirty="0" err="1"/>
              <a:t>gt</a:t>
            </a:r>
            <a:r>
              <a:rPr lang="en-CA" dirty="0"/>
              <a:t>() %&gt;%</a:t>
            </a:r>
          </a:p>
          <a:p>
            <a:r>
              <a:rPr lang="en-CA" dirty="0"/>
              <a:t>  </a:t>
            </a:r>
            <a:r>
              <a:rPr lang="en-CA" dirty="0" err="1"/>
              <a:t>tab_header</a:t>
            </a:r>
            <a:r>
              <a:rPr lang="en-CA" dirty="0"/>
              <a:t>(</a:t>
            </a:r>
          </a:p>
          <a:p>
            <a:r>
              <a:rPr lang="en-CA" dirty="0"/>
              <a:t>    title = "Anderson's Iris Data",</a:t>
            </a:r>
          </a:p>
          <a:p>
            <a:r>
              <a:rPr lang="en-CA" dirty="0"/>
              <a:t>    subtitle = "(Collected in …)")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A135D6-5DAA-477F-A924-D0F4E99CFE51}"/>
              </a:ext>
            </a:extLst>
          </p:cNvPr>
          <p:cNvSpPr txBox="1"/>
          <p:nvPr/>
        </p:nvSpPr>
        <p:spPr>
          <a:xfrm>
            <a:off x="609600" y="2971800"/>
            <a:ext cx="3733800" cy="286232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 err="1"/>
              <a:t>iris_tab</a:t>
            </a:r>
            <a:r>
              <a:rPr lang="en-CA" dirty="0"/>
              <a:t> &lt;-</a:t>
            </a:r>
          </a:p>
          <a:p>
            <a:r>
              <a:rPr lang="en-CA" dirty="0"/>
              <a:t>  </a:t>
            </a:r>
            <a:r>
              <a:rPr lang="en-CA" dirty="0" err="1"/>
              <a:t>iris_tab</a:t>
            </a:r>
            <a:r>
              <a:rPr lang="en-CA" dirty="0"/>
              <a:t> %&gt;%</a:t>
            </a:r>
          </a:p>
          <a:p>
            <a:r>
              <a:rPr lang="en-CA" dirty="0"/>
              <a:t>  </a:t>
            </a:r>
            <a:r>
              <a:rPr lang="en-CA" dirty="0" err="1"/>
              <a:t>tab_spanner</a:t>
            </a:r>
            <a:r>
              <a:rPr lang="en-CA" dirty="0"/>
              <a:t>(</a:t>
            </a:r>
          </a:p>
          <a:p>
            <a:r>
              <a:rPr lang="en-CA" dirty="0"/>
              <a:t>    label = "Sepal",</a:t>
            </a:r>
          </a:p>
          <a:p>
            <a:r>
              <a:rPr lang="en-CA" dirty="0"/>
              <a:t>    columns = c(</a:t>
            </a:r>
            <a:r>
              <a:rPr lang="en-CA" dirty="0" err="1"/>
              <a:t>Sepal.Length</a:t>
            </a:r>
            <a:r>
              <a:rPr lang="en-CA" dirty="0"/>
              <a:t>,</a:t>
            </a:r>
          </a:p>
          <a:p>
            <a:r>
              <a:rPr lang="en-CA" dirty="0"/>
              <a:t>                          </a:t>
            </a:r>
            <a:r>
              <a:rPr lang="en-CA" dirty="0" err="1"/>
              <a:t>Sepal.Width</a:t>
            </a:r>
            <a:r>
              <a:rPr lang="en-CA" dirty="0"/>
              <a:t>))    %&gt;%</a:t>
            </a:r>
          </a:p>
          <a:p>
            <a:r>
              <a:rPr lang="en-CA" dirty="0"/>
              <a:t>  </a:t>
            </a:r>
            <a:r>
              <a:rPr lang="en-CA" dirty="0" err="1"/>
              <a:t>tab_spanner</a:t>
            </a:r>
            <a:r>
              <a:rPr lang="en-CA" dirty="0"/>
              <a:t>(</a:t>
            </a:r>
          </a:p>
          <a:p>
            <a:r>
              <a:rPr lang="en-CA" dirty="0"/>
              <a:t>    label = "Petal",</a:t>
            </a:r>
          </a:p>
          <a:p>
            <a:r>
              <a:rPr lang="en-CA" dirty="0"/>
              <a:t>    columns = c(</a:t>
            </a:r>
            <a:r>
              <a:rPr lang="en-CA" dirty="0" err="1"/>
              <a:t>Petal.Length</a:t>
            </a:r>
            <a:r>
              <a:rPr lang="en-CA" dirty="0"/>
              <a:t>,</a:t>
            </a:r>
          </a:p>
          <a:p>
            <a:r>
              <a:rPr lang="en-CA" dirty="0"/>
              <a:t>                          </a:t>
            </a:r>
            <a:r>
              <a:rPr lang="en-CA" dirty="0" err="1"/>
              <a:t>Petal.Width</a:t>
            </a:r>
            <a:r>
              <a:rPr lang="en-CA" dirty="0"/>
              <a:t>))     %&gt;%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5A031FC0-3DB0-47F4-A2D8-A7421992D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358800"/>
            <a:ext cx="3960000" cy="297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70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A44B26-EEF9-4485-B153-F119816B4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3DC176-B8A4-417F-9216-347F082DFAC1}"/>
              </a:ext>
            </a:extLst>
          </p:cNvPr>
          <p:cNvSpPr txBox="1"/>
          <p:nvPr/>
        </p:nvSpPr>
        <p:spPr>
          <a:xfrm>
            <a:off x="609600" y="609600"/>
            <a:ext cx="3733800" cy="203132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 err="1"/>
              <a:t>iris_tab</a:t>
            </a:r>
            <a:r>
              <a:rPr lang="en-CA" dirty="0"/>
              <a:t> &lt;-</a:t>
            </a:r>
          </a:p>
          <a:p>
            <a:r>
              <a:rPr lang="en-CA" dirty="0"/>
              <a:t>iris %&gt;%</a:t>
            </a:r>
          </a:p>
          <a:p>
            <a:r>
              <a:rPr lang="en-CA" dirty="0"/>
              <a:t>  slice(1:5) %&gt;%</a:t>
            </a:r>
          </a:p>
          <a:p>
            <a:r>
              <a:rPr lang="en-CA" dirty="0"/>
              <a:t>  </a:t>
            </a:r>
            <a:r>
              <a:rPr lang="en-CA" dirty="0" err="1"/>
              <a:t>gt</a:t>
            </a:r>
            <a:r>
              <a:rPr lang="en-CA" dirty="0"/>
              <a:t>() %&gt;%</a:t>
            </a:r>
          </a:p>
          <a:p>
            <a:r>
              <a:rPr lang="en-CA" dirty="0"/>
              <a:t>  </a:t>
            </a:r>
            <a:r>
              <a:rPr lang="en-CA" dirty="0" err="1"/>
              <a:t>tab_header</a:t>
            </a:r>
            <a:r>
              <a:rPr lang="en-CA" dirty="0"/>
              <a:t>(</a:t>
            </a:r>
          </a:p>
          <a:p>
            <a:r>
              <a:rPr lang="en-CA" dirty="0"/>
              <a:t>    title = "Anderson's Iris Data",</a:t>
            </a:r>
          </a:p>
          <a:p>
            <a:r>
              <a:rPr lang="en-CA" dirty="0"/>
              <a:t>    subtitle = "(Collected in …)")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A135D6-5DAA-477F-A924-D0F4E99CFE51}"/>
              </a:ext>
            </a:extLst>
          </p:cNvPr>
          <p:cNvSpPr txBox="1"/>
          <p:nvPr/>
        </p:nvSpPr>
        <p:spPr>
          <a:xfrm>
            <a:off x="609600" y="2971800"/>
            <a:ext cx="3733800" cy="286232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 err="1"/>
              <a:t>iris_tab</a:t>
            </a:r>
            <a:r>
              <a:rPr lang="en-CA" dirty="0"/>
              <a:t> &lt;-</a:t>
            </a:r>
          </a:p>
          <a:p>
            <a:r>
              <a:rPr lang="en-CA" dirty="0"/>
              <a:t>  </a:t>
            </a:r>
            <a:r>
              <a:rPr lang="en-CA" dirty="0" err="1"/>
              <a:t>iris_tab</a:t>
            </a:r>
            <a:r>
              <a:rPr lang="en-CA" dirty="0"/>
              <a:t> %&gt;%</a:t>
            </a:r>
          </a:p>
          <a:p>
            <a:r>
              <a:rPr lang="en-CA" dirty="0"/>
              <a:t>  </a:t>
            </a:r>
            <a:r>
              <a:rPr lang="en-CA" dirty="0" err="1"/>
              <a:t>tab_spanner</a:t>
            </a:r>
            <a:r>
              <a:rPr lang="en-CA" dirty="0"/>
              <a:t>(</a:t>
            </a:r>
          </a:p>
          <a:p>
            <a:r>
              <a:rPr lang="en-CA" dirty="0"/>
              <a:t>    label = "Sepal",</a:t>
            </a:r>
          </a:p>
          <a:p>
            <a:r>
              <a:rPr lang="en-CA" dirty="0"/>
              <a:t>    columns = c(</a:t>
            </a:r>
            <a:r>
              <a:rPr lang="en-CA" dirty="0" err="1"/>
              <a:t>Sepal.Length</a:t>
            </a:r>
            <a:r>
              <a:rPr lang="en-CA" dirty="0"/>
              <a:t>,</a:t>
            </a:r>
          </a:p>
          <a:p>
            <a:r>
              <a:rPr lang="en-CA" dirty="0"/>
              <a:t>                          </a:t>
            </a:r>
            <a:r>
              <a:rPr lang="en-CA" dirty="0" err="1"/>
              <a:t>Sepal.Width</a:t>
            </a:r>
            <a:r>
              <a:rPr lang="en-CA" dirty="0"/>
              <a:t>))    %&gt;%</a:t>
            </a:r>
          </a:p>
          <a:p>
            <a:r>
              <a:rPr lang="en-CA" dirty="0"/>
              <a:t>  </a:t>
            </a:r>
            <a:r>
              <a:rPr lang="en-CA" dirty="0" err="1"/>
              <a:t>tab_spanner</a:t>
            </a:r>
            <a:r>
              <a:rPr lang="en-CA" dirty="0"/>
              <a:t>(</a:t>
            </a:r>
          </a:p>
          <a:p>
            <a:r>
              <a:rPr lang="en-CA" dirty="0"/>
              <a:t>    label = "Petal",</a:t>
            </a:r>
          </a:p>
          <a:p>
            <a:r>
              <a:rPr lang="en-CA" dirty="0"/>
              <a:t>    columns = c(</a:t>
            </a:r>
            <a:r>
              <a:rPr lang="en-CA" dirty="0" err="1"/>
              <a:t>Petal.Length</a:t>
            </a:r>
            <a:r>
              <a:rPr lang="en-CA" dirty="0"/>
              <a:t>,</a:t>
            </a:r>
          </a:p>
          <a:p>
            <a:r>
              <a:rPr lang="en-CA" dirty="0"/>
              <a:t>                          </a:t>
            </a:r>
            <a:r>
              <a:rPr lang="en-CA" dirty="0" err="1"/>
              <a:t>Petal.Width</a:t>
            </a:r>
            <a:r>
              <a:rPr lang="en-CA" dirty="0"/>
              <a:t>))     %&gt;%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CCFBAF-B94E-47B5-B5E3-2FF383A1A506}"/>
              </a:ext>
            </a:extLst>
          </p:cNvPr>
          <p:cNvSpPr txBox="1"/>
          <p:nvPr/>
        </p:nvSpPr>
        <p:spPr>
          <a:xfrm>
            <a:off x="4495800" y="590107"/>
            <a:ext cx="4191000" cy="230832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/>
              <a:t>iris_tab</a:t>
            </a:r>
            <a:r>
              <a:rPr lang="en-US" sz="1600" dirty="0"/>
              <a:t> &lt;- </a:t>
            </a:r>
            <a:r>
              <a:rPr lang="en-US" sz="1600" dirty="0" err="1"/>
              <a:t>iris_tab</a:t>
            </a:r>
            <a:r>
              <a:rPr lang="en-US" sz="1600" dirty="0"/>
              <a:t> %&gt;%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cols_label</a:t>
            </a:r>
            <a:r>
              <a:rPr lang="en-US" sz="1600" dirty="0"/>
              <a:t>(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Sepal.Length</a:t>
            </a:r>
            <a:r>
              <a:rPr lang="en-US" sz="1600" dirty="0"/>
              <a:t> = "Length",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Sepal.Width</a:t>
            </a:r>
            <a:r>
              <a:rPr lang="en-US" sz="1600" dirty="0"/>
              <a:t> = "Width",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Petal.Length</a:t>
            </a:r>
            <a:r>
              <a:rPr lang="en-US" sz="1600" dirty="0"/>
              <a:t> = "Length",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Petal.Width</a:t>
            </a:r>
            <a:r>
              <a:rPr lang="en-US" sz="1600" dirty="0"/>
              <a:t> = "Width") %&gt;%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tab_options</a:t>
            </a:r>
            <a:r>
              <a:rPr lang="en-US" sz="1600" dirty="0"/>
              <a:t>(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heading.background.color</a:t>
            </a:r>
            <a:r>
              <a:rPr lang="en-US" sz="1600" dirty="0"/>
              <a:t> = "#c6dbef",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column_labels.background.color</a:t>
            </a:r>
            <a:r>
              <a:rPr lang="en-US" sz="1600" dirty="0"/>
              <a:t> = "#edf8fb")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F5AADE04-8B45-4AC4-8AE9-E74371241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976742"/>
            <a:ext cx="3257480" cy="374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07625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848</TotalTime>
  <Words>393</Words>
  <Application>Microsoft Office PowerPoint</Application>
  <PresentationFormat>On-screen Show (4:3)</PresentationFormat>
  <Paragraphs>68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1_Office Theme</vt:lpstr>
      <vt:lpstr>title</vt:lpstr>
      <vt:lpstr>Tables with {gt}</vt:lpstr>
      <vt:lpstr>{gt} workflow</vt:lpstr>
      <vt:lpstr>PowerPoint Presentation</vt:lpstr>
      <vt:lpstr>PowerPoint Presentation</vt:lpstr>
      <vt:lpstr>PowerPoint Presentation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Psychology of Data Visualization Psych 6135</dc:title>
  <dc:creator>Michael Friendly</dc:creator>
  <cp:lastModifiedBy>Michael L Friendly</cp:lastModifiedBy>
  <cp:revision>19</cp:revision>
  <dcterms:created xsi:type="dcterms:W3CDTF">2017-10-14T20:35:56Z</dcterms:created>
  <dcterms:modified xsi:type="dcterms:W3CDTF">2022-03-15T15:13:25Z</dcterms:modified>
</cp:coreProperties>
</file>