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7" r:id="rId7"/>
    <p:sldId id="302" r:id="rId8"/>
    <p:sldId id="303" r:id="rId9"/>
    <p:sldId id="304" r:id="rId10"/>
    <p:sldId id="308" r:id="rId11"/>
    <p:sldId id="309" r:id="rId12"/>
    <p:sldId id="310" r:id="rId13"/>
    <p:sldId id="311" r:id="rId14"/>
    <p:sldId id="312" r:id="rId15"/>
    <p:sldId id="313" r:id="rId16"/>
    <p:sldId id="305" r:id="rId17"/>
    <p:sldId id="314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19" autoAdjust="0"/>
  </p:normalViewPr>
  <p:slideViewPr>
    <p:cSldViewPr snapToGrid="0">
      <p:cViewPr>
        <p:scale>
          <a:sx n="57" d="100"/>
          <a:sy n="57" d="100"/>
        </p:scale>
        <p:origin x="52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8157D-01A3-4A75-A055-388124D230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DF83566-9C11-4095-89BC-209FE5C3E889}">
      <dgm:prSet/>
      <dgm:spPr/>
      <dgm:t>
        <a:bodyPr/>
        <a:lstStyle/>
        <a:p>
          <a:r>
            <a:rPr lang="en-US" dirty="0"/>
            <a:t>1</a:t>
          </a:r>
        </a:p>
      </dgm:t>
    </dgm:pt>
    <dgm:pt modelId="{5AC9FF55-B451-4C33-B2B6-E3D2406F42B5}" type="parTrans" cxnId="{EC8580D0-401F-43A6-9850-0AB91F58D164}">
      <dgm:prSet/>
      <dgm:spPr/>
      <dgm:t>
        <a:bodyPr/>
        <a:lstStyle/>
        <a:p>
          <a:endParaRPr lang="en-US"/>
        </a:p>
      </dgm:t>
    </dgm:pt>
    <dgm:pt modelId="{FC58988B-36CE-4741-B897-56DFB4DA9DBD}" type="sibTrans" cxnId="{EC8580D0-401F-43A6-9850-0AB91F58D164}">
      <dgm:prSet/>
      <dgm:spPr/>
      <dgm:t>
        <a:bodyPr/>
        <a:lstStyle/>
        <a:p>
          <a:endParaRPr lang="en-US"/>
        </a:p>
      </dgm:t>
    </dgm:pt>
    <dgm:pt modelId="{A147215E-0063-4BE8-8511-A61075E956BE}">
      <dgm:prSet/>
      <dgm:spPr/>
      <dgm:t>
        <a:bodyPr/>
        <a:lstStyle/>
        <a:p>
          <a:r>
            <a:rPr lang="en-US"/>
            <a:t>Read the data.</a:t>
          </a:r>
        </a:p>
      </dgm:t>
    </dgm:pt>
    <dgm:pt modelId="{F1CFB510-6FFA-4927-BB7E-B700870FC706}" type="parTrans" cxnId="{6528DEFA-5FC8-494D-A4B1-AB329AF7025F}">
      <dgm:prSet/>
      <dgm:spPr/>
      <dgm:t>
        <a:bodyPr/>
        <a:lstStyle/>
        <a:p>
          <a:endParaRPr lang="en-US"/>
        </a:p>
      </dgm:t>
    </dgm:pt>
    <dgm:pt modelId="{77D6C443-5013-4259-8172-3F11B7C908A7}" type="sibTrans" cxnId="{6528DEFA-5FC8-494D-A4B1-AB329AF7025F}">
      <dgm:prSet/>
      <dgm:spPr/>
      <dgm:t>
        <a:bodyPr/>
        <a:lstStyle/>
        <a:p>
          <a:endParaRPr lang="en-US"/>
        </a:p>
      </dgm:t>
    </dgm:pt>
    <dgm:pt modelId="{F64BE52D-3B74-471B-A29F-41762E5836F1}">
      <dgm:prSet/>
      <dgm:spPr/>
      <dgm:t>
        <a:bodyPr/>
        <a:lstStyle/>
        <a:p>
          <a:r>
            <a:rPr lang="en-US" dirty="0"/>
            <a:t>2</a:t>
          </a:r>
        </a:p>
      </dgm:t>
    </dgm:pt>
    <dgm:pt modelId="{B66F61AD-6532-4862-9587-92219690D7D0}" type="parTrans" cxnId="{D14F6795-E467-4E2A-B9E8-295A669C20E6}">
      <dgm:prSet/>
      <dgm:spPr/>
      <dgm:t>
        <a:bodyPr/>
        <a:lstStyle/>
        <a:p>
          <a:endParaRPr lang="en-US"/>
        </a:p>
      </dgm:t>
    </dgm:pt>
    <dgm:pt modelId="{CD5A29F8-E60D-42FC-906B-03F557FD9150}" type="sibTrans" cxnId="{D14F6795-E467-4E2A-B9E8-295A669C20E6}">
      <dgm:prSet/>
      <dgm:spPr/>
      <dgm:t>
        <a:bodyPr/>
        <a:lstStyle/>
        <a:p>
          <a:endParaRPr lang="en-US"/>
        </a:p>
      </dgm:t>
    </dgm:pt>
    <dgm:pt modelId="{AF69FE77-609E-45F1-89C6-D1D8810B5B9A}">
      <dgm:prSet/>
      <dgm:spPr/>
      <dgm:t>
        <a:bodyPr/>
        <a:lstStyle/>
        <a:p>
          <a:r>
            <a:rPr lang="en-US"/>
            <a:t>Read between the data</a:t>
          </a:r>
        </a:p>
      </dgm:t>
    </dgm:pt>
    <dgm:pt modelId="{6C83D1B4-3C62-4925-9DD0-B03C2DAB1415}" type="parTrans" cxnId="{383B06F1-0ED4-4BEC-9F2E-70AC4202CB26}">
      <dgm:prSet/>
      <dgm:spPr/>
      <dgm:t>
        <a:bodyPr/>
        <a:lstStyle/>
        <a:p>
          <a:endParaRPr lang="en-US"/>
        </a:p>
      </dgm:t>
    </dgm:pt>
    <dgm:pt modelId="{3A188E1B-6793-40D6-8616-D11AE1190EC5}" type="sibTrans" cxnId="{383B06F1-0ED4-4BEC-9F2E-70AC4202CB26}">
      <dgm:prSet/>
      <dgm:spPr/>
      <dgm:t>
        <a:bodyPr/>
        <a:lstStyle/>
        <a:p>
          <a:endParaRPr lang="en-US"/>
        </a:p>
      </dgm:t>
    </dgm:pt>
    <dgm:pt modelId="{2FE8DB2B-ED25-4661-A298-61DAEA7AB0EB}">
      <dgm:prSet/>
      <dgm:spPr/>
      <dgm:t>
        <a:bodyPr/>
        <a:lstStyle/>
        <a:p>
          <a:r>
            <a:rPr lang="en-US" dirty="0"/>
            <a:t>3</a:t>
          </a:r>
        </a:p>
      </dgm:t>
    </dgm:pt>
    <dgm:pt modelId="{64C0E599-6A1D-43C4-8BCB-8E66112CEB85}" type="parTrans" cxnId="{A79261A8-4D44-4FC9-8A65-52D1C9F89AB7}">
      <dgm:prSet/>
      <dgm:spPr/>
      <dgm:t>
        <a:bodyPr/>
        <a:lstStyle/>
        <a:p>
          <a:endParaRPr lang="en-US"/>
        </a:p>
      </dgm:t>
    </dgm:pt>
    <dgm:pt modelId="{4EEF2A2A-A5D1-4285-9B4C-A4E58AAD6A0E}" type="sibTrans" cxnId="{A79261A8-4D44-4FC9-8A65-52D1C9F89AB7}">
      <dgm:prSet/>
      <dgm:spPr/>
      <dgm:t>
        <a:bodyPr/>
        <a:lstStyle/>
        <a:p>
          <a:endParaRPr lang="en-US"/>
        </a:p>
      </dgm:t>
    </dgm:pt>
    <dgm:pt modelId="{8A99E63C-0A76-4E5F-A957-C01EFEAAA5B9}">
      <dgm:prSet/>
      <dgm:spPr/>
      <dgm:t>
        <a:bodyPr/>
        <a:lstStyle/>
        <a:p>
          <a:r>
            <a:rPr lang="en-US"/>
            <a:t>Read beyond the data</a:t>
          </a:r>
        </a:p>
      </dgm:t>
    </dgm:pt>
    <dgm:pt modelId="{2D5E8D5E-02CD-4AF9-8625-EED6AC6EB551}" type="parTrans" cxnId="{FC00B10C-8588-4865-93D2-D40DA72F41DF}">
      <dgm:prSet/>
      <dgm:spPr/>
      <dgm:t>
        <a:bodyPr/>
        <a:lstStyle/>
        <a:p>
          <a:endParaRPr lang="en-US"/>
        </a:p>
      </dgm:t>
    </dgm:pt>
    <dgm:pt modelId="{3FFDAB2B-5647-4ED5-BCDD-1038B4751279}" type="sibTrans" cxnId="{FC00B10C-8588-4865-93D2-D40DA72F41DF}">
      <dgm:prSet/>
      <dgm:spPr/>
      <dgm:t>
        <a:bodyPr/>
        <a:lstStyle/>
        <a:p>
          <a:endParaRPr lang="en-US"/>
        </a:p>
      </dgm:t>
    </dgm:pt>
    <dgm:pt modelId="{334E011C-DBBD-46BD-BDB6-14E432668F0D}" type="pres">
      <dgm:prSet presAssocID="{A918157D-01A3-4A75-A055-388124D230E5}" presName="Name0" presStyleCnt="0">
        <dgm:presLayoutVars>
          <dgm:dir/>
          <dgm:animLvl val="lvl"/>
          <dgm:resizeHandles val="exact"/>
        </dgm:presLayoutVars>
      </dgm:prSet>
      <dgm:spPr/>
    </dgm:pt>
    <dgm:pt modelId="{3605FDEE-1635-40C1-B19A-613E4D3652AA}" type="pres">
      <dgm:prSet presAssocID="{5DF83566-9C11-4095-89BC-209FE5C3E889}" presName="linNode" presStyleCnt="0"/>
      <dgm:spPr/>
    </dgm:pt>
    <dgm:pt modelId="{B5143A4A-F7C4-49BB-8E36-8C5460AE0096}" type="pres">
      <dgm:prSet presAssocID="{5DF83566-9C11-4095-89BC-209FE5C3E889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ED66EFB5-7FE9-4045-A107-4E87D6D9DD4F}" type="pres">
      <dgm:prSet presAssocID="{5DF83566-9C11-4095-89BC-209FE5C3E889}" presName="descendantText" presStyleLbl="alignNode1" presStyleIdx="0" presStyleCnt="3">
        <dgm:presLayoutVars>
          <dgm:bulletEnabled/>
        </dgm:presLayoutVars>
      </dgm:prSet>
      <dgm:spPr/>
    </dgm:pt>
    <dgm:pt modelId="{54C1BFF9-A5D8-448A-8215-EDB334FDDEE4}" type="pres">
      <dgm:prSet presAssocID="{FC58988B-36CE-4741-B897-56DFB4DA9DBD}" presName="sp" presStyleCnt="0"/>
      <dgm:spPr/>
    </dgm:pt>
    <dgm:pt modelId="{153C15B1-DD34-4A37-98D8-382C6FD5E8C7}" type="pres">
      <dgm:prSet presAssocID="{F64BE52D-3B74-471B-A29F-41762E5836F1}" presName="linNode" presStyleCnt="0"/>
      <dgm:spPr/>
    </dgm:pt>
    <dgm:pt modelId="{F796CA03-7A3A-47B6-A8E6-42DC12D46372}" type="pres">
      <dgm:prSet presAssocID="{F64BE52D-3B74-471B-A29F-41762E5836F1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FFA75E5D-2619-42D3-BC5A-0CB646DAE046}" type="pres">
      <dgm:prSet presAssocID="{F64BE52D-3B74-471B-A29F-41762E5836F1}" presName="descendantText" presStyleLbl="alignNode1" presStyleIdx="1" presStyleCnt="3">
        <dgm:presLayoutVars>
          <dgm:bulletEnabled/>
        </dgm:presLayoutVars>
      </dgm:prSet>
      <dgm:spPr/>
    </dgm:pt>
    <dgm:pt modelId="{6D4E9177-43AF-495D-BCE9-DFB68F19563C}" type="pres">
      <dgm:prSet presAssocID="{CD5A29F8-E60D-42FC-906B-03F557FD9150}" presName="sp" presStyleCnt="0"/>
      <dgm:spPr/>
    </dgm:pt>
    <dgm:pt modelId="{4D4CA934-B5BB-451F-8C3B-1BEEDFEEFD2C}" type="pres">
      <dgm:prSet presAssocID="{2FE8DB2B-ED25-4661-A298-61DAEA7AB0EB}" presName="linNode" presStyleCnt="0"/>
      <dgm:spPr/>
    </dgm:pt>
    <dgm:pt modelId="{5F527A41-04BC-4C61-92B6-29D21D2C2F6C}" type="pres">
      <dgm:prSet presAssocID="{2FE8DB2B-ED25-4661-A298-61DAEA7AB0EB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8281D1C6-14BE-446C-937E-C319CB4BEFA3}" type="pres">
      <dgm:prSet presAssocID="{2FE8DB2B-ED25-4661-A298-61DAEA7AB0EB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FC00B10C-8588-4865-93D2-D40DA72F41DF}" srcId="{2FE8DB2B-ED25-4661-A298-61DAEA7AB0EB}" destId="{8A99E63C-0A76-4E5F-A957-C01EFEAAA5B9}" srcOrd="0" destOrd="0" parTransId="{2D5E8D5E-02CD-4AF9-8625-EED6AC6EB551}" sibTransId="{3FFDAB2B-5647-4ED5-BCDD-1038B4751279}"/>
    <dgm:cxn modelId="{DFFBE10F-AEBC-49CE-8FEA-AFFB7F03AB9B}" type="presOf" srcId="{2FE8DB2B-ED25-4661-A298-61DAEA7AB0EB}" destId="{5F527A41-04BC-4C61-92B6-29D21D2C2F6C}" srcOrd="0" destOrd="0" presId="urn:microsoft.com/office/officeart/2016/7/layout/VerticalHollowActionList"/>
    <dgm:cxn modelId="{21D61E5B-10C9-4248-B171-DCF75FE052A2}" type="presOf" srcId="{8A99E63C-0A76-4E5F-A957-C01EFEAAA5B9}" destId="{8281D1C6-14BE-446C-937E-C319CB4BEFA3}" srcOrd="0" destOrd="0" presId="urn:microsoft.com/office/officeart/2016/7/layout/VerticalHollowActionList"/>
    <dgm:cxn modelId="{17A42544-D39B-45CE-90E0-C5782EA1FDD9}" type="presOf" srcId="{5DF83566-9C11-4095-89BC-209FE5C3E889}" destId="{B5143A4A-F7C4-49BB-8E36-8C5460AE0096}" srcOrd="0" destOrd="0" presId="urn:microsoft.com/office/officeart/2016/7/layout/VerticalHollowActionList"/>
    <dgm:cxn modelId="{C3D3D551-C4A3-47F7-AB0D-7F4D8530FBC5}" type="presOf" srcId="{A147215E-0063-4BE8-8511-A61075E956BE}" destId="{ED66EFB5-7FE9-4045-A107-4E87D6D9DD4F}" srcOrd="0" destOrd="0" presId="urn:microsoft.com/office/officeart/2016/7/layout/VerticalHollowActionList"/>
    <dgm:cxn modelId="{BD26A174-9CBA-464E-83C8-AF95CFBD250C}" type="presOf" srcId="{F64BE52D-3B74-471B-A29F-41762E5836F1}" destId="{F796CA03-7A3A-47B6-A8E6-42DC12D46372}" srcOrd="0" destOrd="0" presId="urn:microsoft.com/office/officeart/2016/7/layout/VerticalHollowActionList"/>
    <dgm:cxn modelId="{60B3087A-668B-4601-9CB8-143F064A5BA3}" type="presOf" srcId="{AF69FE77-609E-45F1-89C6-D1D8810B5B9A}" destId="{FFA75E5D-2619-42D3-BC5A-0CB646DAE046}" srcOrd="0" destOrd="0" presId="urn:microsoft.com/office/officeart/2016/7/layout/VerticalHollowActionList"/>
    <dgm:cxn modelId="{D14F6795-E467-4E2A-B9E8-295A669C20E6}" srcId="{A918157D-01A3-4A75-A055-388124D230E5}" destId="{F64BE52D-3B74-471B-A29F-41762E5836F1}" srcOrd="1" destOrd="0" parTransId="{B66F61AD-6532-4862-9587-92219690D7D0}" sibTransId="{CD5A29F8-E60D-42FC-906B-03F557FD9150}"/>
    <dgm:cxn modelId="{A79261A8-4D44-4FC9-8A65-52D1C9F89AB7}" srcId="{A918157D-01A3-4A75-A055-388124D230E5}" destId="{2FE8DB2B-ED25-4661-A298-61DAEA7AB0EB}" srcOrd="2" destOrd="0" parTransId="{64C0E599-6A1D-43C4-8BCB-8E66112CEB85}" sibTransId="{4EEF2A2A-A5D1-4285-9B4C-A4E58AAD6A0E}"/>
    <dgm:cxn modelId="{EC8580D0-401F-43A6-9850-0AB91F58D164}" srcId="{A918157D-01A3-4A75-A055-388124D230E5}" destId="{5DF83566-9C11-4095-89BC-209FE5C3E889}" srcOrd="0" destOrd="0" parTransId="{5AC9FF55-B451-4C33-B2B6-E3D2406F42B5}" sibTransId="{FC58988B-36CE-4741-B897-56DFB4DA9DBD}"/>
    <dgm:cxn modelId="{64C5CFDA-2903-4758-8877-EFF65580910B}" type="presOf" srcId="{A918157D-01A3-4A75-A055-388124D230E5}" destId="{334E011C-DBBD-46BD-BDB6-14E432668F0D}" srcOrd="0" destOrd="0" presId="urn:microsoft.com/office/officeart/2016/7/layout/VerticalHollowActionList"/>
    <dgm:cxn modelId="{383B06F1-0ED4-4BEC-9F2E-70AC4202CB26}" srcId="{F64BE52D-3B74-471B-A29F-41762E5836F1}" destId="{AF69FE77-609E-45F1-89C6-D1D8810B5B9A}" srcOrd="0" destOrd="0" parTransId="{6C83D1B4-3C62-4925-9DD0-B03C2DAB1415}" sibTransId="{3A188E1B-6793-40D6-8616-D11AE1190EC5}"/>
    <dgm:cxn modelId="{6528DEFA-5FC8-494D-A4B1-AB329AF7025F}" srcId="{5DF83566-9C11-4095-89BC-209FE5C3E889}" destId="{A147215E-0063-4BE8-8511-A61075E956BE}" srcOrd="0" destOrd="0" parTransId="{F1CFB510-6FFA-4927-BB7E-B700870FC706}" sibTransId="{77D6C443-5013-4259-8172-3F11B7C908A7}"/>
    <dgm:cxn modelId="{DCF048F3-35F4-4526-A63C-7A5DC8C087F2}" type="presParOf" srcId="{334E011C-DBBD-46BD-BDB6-14E432668F0D}" destId="{3605FDEE-1635-40C1-B19A-613E4D3652AA}" srcOrd="0" destOrd="0" presId="urn:microsoft.com/office/officeart/2016/7/layout/VerticalHollowActionList"/>
    <dgm:cxn modelId="{7B957775-03FC-4C19-8D2A-948F4EE520B1}" type="presParOf" srcId="{3605FDEE-1635-40C1-B19A-613E4D3652AA}" destId="{B5143A4A-F7C4-49BB-8E36-8C5460AE0096}" srcOrd="0" destOrd="0" presId="urn:microsoft.com/office/officeart/2016/7/layout/VerticalHollowActionList"/>
    <dgm:cxn modelId="{3E085BE5-399A-4C89-A824-E4DA44C74DEC}" type="presParOf" srcId="{3605FDEE-1635-40C1-B19A-613E4D3652AA}" destId="{ED66EFB5-7FE9-4045-A107-4E87D6D9DD4F}" srcOrd="1" destOrd="0" presId="urn:microsoft.com/office/officeart/2016/7/layout/VerticalHollowActionList"/>
    <dgm:cxn modelId="{C34B333E-8583-48CD-A5F3-77FF228DBE36}" type="presParOf" srcId="{334E011C-DBBD-46BD-BDB6-14E432668F0D}" destId="{54C1BFF9-A5D8-448A-8215-EDB334FDDEE4}" srcOrd="1" destOrd="0" presId="urn:microsoft.com/office/officeart/2016/7/layout/VerticalHollowActionList"/>
    <dgm:cxn modelId="{679E49D9-D201-4FFB-AABB-9A3BE4C0FFF6}" type="presParOf" srcId="{334E011C-DBBD-46BD-BDB6-14E432668F0D}" destId="{153C15B1-DD34-4A37-98D8-382C6FD5E8C7}" srcOrd="2" destOrd="0" presId="urn:microsoft.com/office/officeart/2016/7/layout/VerticalHollowActionList"/>
    <dgm:cxn modelId="{B1BE4307-A08F-4FA2-8673-B2FBDC270CD5}" type="presParOf" srcId="{153C15B1-DD34-4A37-98D8-382C6FD5E8C7}" destId="{F796CA03-7A3A-47B6-A8E6-42DC12D46372}" srcOrd="0" destOrd="0" presId="urn:microsoft.com/office/officeart/2016/7/layout/VerticalHollowActionList"/>
    <dgm:cxn modelId="{FCAEB508-D296-4C22-AC1F-A450EDAD6606}" type="presParOf" srcId="{153C15B1-DD34-4A37-98D8-382C6FD5E8C7}" destId="{FFA75E5D-2619-42D3-BC5A-0CB646DAE046}" srcOrd="1" destOrd="0" presId="urn:microsoft.com/office/officeart/2016/7/layout/VerticalHollowActionList"/>
    <dgm:cxn modelId="{9BC96F35-8EB3-4113-9A0B-67D92BF940A2}" type="presParOf" srcId="{334E011C-DBBD-46BD-BDB6-14E432668F0D}" destId="{6D4E9177-43AF-495D-BCE9-DFB68F19563C}" srcOrd="3" destOrd="0" presId="urn:microsoft.com/office/officeart/2016/7/layout/VerticalHollowActionList"/>
    <dgm:cxn modelId="{53B69C30-2C54-4784-8B04-EC3D1A68F780}" type="presParOf" srcId="{334E011C-DBBD-46BD-BDB6-14E432668F0D}" destId="{4D4CA934-B5BB-451F-8C3B-1BEEDFEEFD2C}" srcOrd="4" destOrd="0" presId="urn:microsoft.com/office/officeart/2016/7/layout/VerticalHollowActionList"/>
    <dgm:cxn modelId="{0206A529-AB1A-41A5-BC5E-035234B750A4}" type="presParOf" srcId="{4D4CA934-B5BB-451F-8C3B-1BEEDFEEFD2C}" destId="{5F527A41-04BC-4C61-92B6-29D21D2C2F6C}" srcOrd="0" destOrd="0" presId="urn:microsoft.com/office/officeart/2016/7/layout/VerticalHollowActionList"/>
    <dgm:cxn modelId="{C991A6A5-9130-4591-A645-0A6BA3BE6383}" type="presParOf" srcId="{4D4CA934-B5BB-451F-8C3B-1BEEDFEEFD2C}" destId="{8281D1C6-14BE-446C-937E-C319CB4BEFA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7128E-A1BB-4912-B8E5-FBF4FA6F7FF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FC2F8C-38DA-464A-9056-A3004468B662}">
      <dgm:prSet/>
      <dgm:spPr/>
      <dgm:t>
        <a:bodyPr/>
        <a:lstStyle/>
        <a:p>
          <a:r>
            <a:rPr lang="en-US"/>
            <a:t>4-item short version of the GLS using items previously presented.</a:t>
          </a:r>
        </a:p>
      </dgm:t>
    </dgm:pt>
    <dgm:pt modelId="{8EAA85B0-F995-4CCF-A352-5A2F31A1FAC3}" type="parTrans" cxnId="{C23C2F2D-D665-493B-A98F-8A168CDD6955}">
      <dgm:prSet/>
      <dgm:spPr/>
      <dgm:t>
        <a:bodyPr/>
        <a:lstStyle/>
        <a:p>
          <a:endParaRPr lang="en-US"/>
        </a:p>
      </dgm:t>
    </dgm:pt>
    <dgm:pt modelId="{567F4D6D-64F8-430F-BEB0-608C393A2285}" type="sibTrans" cxnId="{C23C2F2D-D665-493B-A98F-8A168CDD6955}">
      <dgm:prSet/>
      <dgm:spPr/>
      <dgm:t>
        <a:bodyPr/>
        <a:lstStyle/>
        <a:p>
          <a:endParaRPr lang="en-US"/>
        </a:p>
      </dgm:t>
    </dgm:pt>
    <dgm:pt modelId="{9A5568EA-71E0-4A10-948C-FC64D2B51881}">
      <dgm:prSet/>
      <dgm:spPr/>
      <dgm:t>
        <a:bodyPr/>
        <a:lstStyle/>
        <a:p>
          <a:r>
            <a:rPr lang="en-US"/>
            <a:t>Items selected based on (1) item-total correlations, (2) relationship to complex visual displays, (3) relationship to numeracy [low to medium], (4) percentage correct [&lt; 90%].</a:t>
          </a:r>
        </a:p>
      </dgm:t>
    </dgm:pt>
    <dgm:pt modelId="{04B1D2AA-8964-432B-B003-EB4C7FC76623}" type="parTrans" cxnId="{C821B731-FFD3-4FA4-A109-AAB5DE852282}">
      <dgm:prSet/>
      <dgm:spPr/>
      <dgm:t>
        <a:bodyPr/>
        <a:lstStyle/>
        <a:p>
          <a:endParaRPr lang="en-US"/>
        </a:p>
      </dgm:t>
    </dgm:pt>
    <dgm:pt modelId="{1249F60C-BA4C-4033-8EDD-FE9C09E6F1A4}" type="sibTrans" cxnId="{C821B731-FFD3-4FA4-A109-AAB5DE852282}">
      <dgm:prSet/>
      <dgm:spPr/>
      <dgm:t>
        <a:bodyPr/>
        <a:lstStyle/>
        <a:p>
          <a:endParaRPr lang="en-US"/>
        </a:p>
      </dgm:t>
    </dgm:pt>
    <dgm:pt modelId="{1506B2B7-3C93-45CA-8397-A1DBD4E6D034}">
      <dgm:prSet/>
      <dgm:spPr/>
      <dgm:t>
        <a:bodyPr/>
        <a:lstStyle/>
        <a:p>
          <a:r>
            <a:rPr lang="en-CA"/>
            <a:t>Correlates .90 with long-form scale.</a:t>
          </a:r>
          <a:endParaRPr lang="en-US"/>
        </a:p>
      </dgm:t>
    </dgm:pt>
    <dgm:pt modelId="{E2BF1E5F-2032-4C73-8426-6F993E8A92F1}" type="parTrans" cxnId="{BED55FA7-4E96-413B-A135-6E0CC6C99204}">
      <dgm:prSet/>
      <dgm:spPr/>
      <dgm:t>
        <a:bodyPr/>
        <a:lstStyle/>
        <a:p>
          <a:endParaRPr lang="en-US"/>
        </a:p>
      </dgm:t>
    </dgm:pt>
    <dgm:pt modelId="{0D9A0555-EBEF-46A0-9C99-EC618A2EF654}" type="sibTrans" cxnId="{BED55FA7-4E96-413B-A135-6E0CC6C99204}">
      <dgm:prSet/>
      <dgm:spPr/>
      <dgm:t>
        <a:bodyPr/>
        <a:lstStyle/>
        <a:p>
          <a:endParaRPr lang="en-US"/>
        </a:p>
      </dgm:t>
    </dgm:pt>
    <dgm:pt modelId="{F8DF200A-C8DB-4AB2-991D-2E33AA8E8F54}">
      <dgm:prSet/>
      <dgm:spPr/>
      <dgm:t>
        <a:bodyPr/>
        <a:lstStyle/>
        <a:p>
          <a:r>
            <a:rPr lang="en-CA"/>
            <a:t>Correlates 44 with comprehension of complex displays.</a:t>
          </a:r>
          <a:endParaRPr lang="en-US"/>
        </a:p>
      </dgm:t>
    </dgm:pt>
    <dgm:pt modelId="{CBF511C7-F7FD-4D84-8042-6FBE73F15A0E}" type="parTrans" cxnId="{8E59809F-C91E-4F22-A48F-0D05D6F61259}">
      <dgm:prSet/>
      <dgm:spPr/>
      <dgm:t>
        <a:bodyPr/>
        <a:lstStyle/>
        <a:p>
          <a:endParaRPr lang="en-US"/>
        </a:p>
      </dgm:t>
    </dgm:pt>
    <dgm:pt modelId="{8CB2B066-BEE8-47D0-8606-1D66C688D01A}" type="sibTrans" cxnId="{8E59809F-C91E-4F22-A48F-0D05D6F61259}">
      <dgm:prSet/>
      <dgm:spPr/>
      <dgm:t>
        <a:bodyPr/>
        <a:lstStyle/>
        <a:p>
          <a:endParaRPr lang="en-US"/>
        </a:p>
      </dgm:t>
    </dgm:pt>
    <dgm:pt modelId="{B08404C5-EE5D-4C34-B2A8-7674EDA8906C}">
      <dgm:prSet/>
      <dgm:spPr/>
      <dgm:t>
        <a:bodyPr/>
        <a:lstStyle/>
        <a:p>
          <a:r>
            <a:rPr lang="en-CA"/>
            <a:t>Weak relationship with numeracy.</a:t>
          </a:r>
          <a:endParaRPr lang="en-US"/>
        </a:p>
      </dgm:t>
    </dgm:pt>
    <dgm:pt modelId="{0CF65EC8-9EDE-4242-91CA-C69A5FB4CA76}" type="parTrans" cxnId="{D8D883B2-B3D5-44EF-B87A-ECD58522EC1F}">
      <dgm:prSet/>
      <dgm:spPr/>
      <dgm:t>
        <a:bodyPr/>
        <a:lstStyle/>
        <a:p>
          <a:endParaRPr lang="en-US"/>
        </a:p>
      </dgm:t>
    </dgm:pt>
    <dgm:pt modelId="{A0EBF877-184B-445C-B1F3-D83BA097246C}" type="sibTrans" cxnId="{D8D883B2-B3D5-44EF-B87A-ECD58522EC1F}">
      <dgm:prSet/>
      <dgm:spPr/>
      <dgm:t>
        <a:bodyPr/>
        <a:lstStyle/>
        <a:p>
          <a:endParaRPr lang="en-US"/>
        </a:p>
      </dgm:t>
    </dgm:pt>
    <dgm:pt modelId="{692C4E34-936F-4B22-8DB9-035AB31BE7E5}">
      <dgm:prSet/>
      <dgm:spPr/>
      <dgm:t>
        <a:bodyPr/>
        <a:lstStyle/>
        <a:p>
          <a:r>
            <a:rPr lang="en-CA"/>
            <a:t>Coefficient alpha = .54.</a:t>
          </a:r>
          <a:endParaRPr lang="en-US"/>
        </a:p>
      </dgm:t>
    </dgm:pt>
    <dgm:pt modelId="{F6B80F28-E793-4ACD-9D7E-AE249DBF99BE}" type="parTrans" cxnId="{F75994B1-0C8C-4335-90BB-69D59C3BD8CE}">
      <dgm:prSet/>
      <dgm:spPr/>
      <dgm:t>
        <a:bodyPr/>
        <a:lstStyle/>
        <a:p>
          <a:endParaRPr lang="en-US"/>
        </a:p>
      </dgm:t>
    </dgm:pt>
    <dgm:pt modelId="{D2BA42A3-7EB8-46F1-AEB0-F296E36BAE92}" type="sibTrans" cxnId="{F75994B1-0C8C-4335-90BB-69D59C3BD8CE}">
      <dgm:prSet/>
      <dgm:spPr/>
      <dgm:t>
        <a:bodyPr/>
        <a:lstStyle/>
        <a:p>
          <a:endParaRPr lang="en-US"/>
        </a:p>
      </dgm:t>
    </dgm:pt>
    <dgm:pt modelId="{47D3271B-4165-4F1F-84E1-28B5C6B07FC9}" type="pres">
      <dgm:prSet presAssocID="{3DA7128E-A1BB-4912-B8E5-FBF4FA6F7FFA}" presName="vert0" presStyleCnt="0">
        <dgm:presLayoutVars>
          <dgm:dir/>
          <dgm:animOne val="branch"/>
          <dgm:animLvl val="lvl"/>
        </dgm:presLayoutVars>
      </dgm:prSet>
      <dgm:spPr/>
    </dgm:pt>
    <dgm:pt modelId="{EE4EF57B-9D33-42BE-AFDE-043181D39296}" type="pres">
      <dgm:prSet presAssocID="{5FFC2F8C-38DA-464A-9056-A3004468B662}" presName="thickLine" presStyleLbl="alignNode1" presStyleIdx="0" presStyleCnt="6"/>
      <dgm:spPr/>
    </dgm:pt>
    <dgm:pt modelId="{424579FE-481C-4C7B-A2E1-692369CC168A}" type="pres">
      <dgm:prSet presAssocID="{5FFC2F8C-38DA-464A-9056-A3004468B662}" presName="horz1" presStyleCnt="0"/>
      <dgm:spPr/>
    </dgm:pt>
    <dgm:pt modelId="{3E4BAA97-D785-4E5A-B6BD-2DCD0579BA61}" type="pres">
      <dgm:prSet presAssocID="{5FFC2F8C-38DA-464A-9056-A3004468B662}" presName="tx1" presStyleLbl="revTx" presStyleIdx="0" presStyleCnt="6"/>
      <dgm:spPr/>
    </dgm:pt>
    <dgm:pt modelId="{394D870A-A01E-4B3A-95BF-6CF50C116C70}" type="pres">
      <dgm:prSet presAssocID="{5FFC2F8C-38DA-464A-9056-A3004468B662}" presName="vert1" presStyleCnt="0"/>
      <dgm:spPr/>
    </dgm:pt>
    <dgm:pt modelId="{C8FF542F-3C95-42D5-9AD4-72B51DB7904A}" type="pres">
      <dgm:prSet presAssocID="{9A5568EA-71E0-4A10-948C-FC64D2B51881}" presName="thickLine" presStyleLbl="alignNode1" presStyleIdx="1" presStyleCnt="6"/>
      <dgm:spPr/>
    </dgm:pt>
    <dgm:pt modelId="{6AC08DDB-47D9-42B2-9A70-2DF14248372B}" type="pres">
      <dgm:prSet presAssocID="{9A5568EA-71E0-4A10-948C-FC64D2B51881}" presName="horz1" presStyleCnt="0"/>
      <dgm:spPr/>
    </dgm:pt>
    <dgm:pt modelId="{85743A5C-7E5C-44ED-B391-5FE36B963A47}" type="pres">
      <dgm:prSet presAssocID="{9A5568EA-71E0-4A10-948C-FC64D2B51881}" presName="tx1" presStyleLbl="revTx" presStyleIdx="1" presStyleCnt="6"/>
      <dgm:spPr/>
    </dgm:pt>
    <dgm:pt modelId="{72C39367-6F5C-45C1-88C4-0CC84C19B690}" type="pres">
      <dgm:prSet presAssocID="{9A5568EA-71E0-4A10-948C-FC64D2B51881}" presName="vert1" presStyleCnt="0"/>
      <dgm:spPr/>
    </dgm:pt>
    <dgm:pt modelId="{99104C4D-B903-4247-B8FB-4D0E67F42AE9}" type="pres">
      <dgm:prSet presAssocID="{1506B2B7-3C93-45CA-8397-A1DBD4E6D034}" presName="thickLine" presStyleLbl="alignNode1" presStyleIdx="2" presStyleCnt="6"/>
      <dgm:spPr/>
    </dgm:pt>
    <dgm:pt modelId="{7363D48F-0B57-4EC7-B66E-F76D73FD56EB}" type="pres">
      <dgm:prSet presAssocID="{1506B2B7-3C93-45CA-8397-A1DBD4E6D034}" presName="horz1" presStyleCnt="0"/>
      <dgm:spPr/>
    </dgm:pt>
    <dgm:pt modelId="{D55EEF80-5935-41CF-94BE-3200A5A4A06E}" type="pres">
      <dgm:prSet presAssocID="{1506B2B7-3C93-45CA-8397-A1DBD4E6D034}" presName="tx1" presStyleLbl="revTx" presStyleIdx="2" presStyleCnt="6"/>
      <dgm:spPr/>
    </dgm:pt>
    <dgm:pt modelId="{DE06E04C-73E9-4E0A-8A4E-0760A2AFCAA5}" type="pres">
      <dgm:prSet presAssocID="{1506B2B7-3C93-45CA-8397-A1DBD4E6D034}" presName="vert1" presStyleCnt="0"/>
      <dgm:spPr/>
    </dgm:pt>
    <dgm:pt modelId="{8C6DAE99-0F1B-4D76-B14F-1277B60516A5}" type="pres">
      <dgm:prSet presAssocID="{F8DF200A-C8DB-4AB2-991D-2E33AA8E8F54}" presName="thickLine" presStyleLbl="alignNode1" presStyleIdx="3" presStyleCnt="6"/>
      <dgm:spPr/>
    </dgm:pt>
    <dgm:pt modelId="{71A5C544-4AD3-4D39-B129-35DE6E4CFCEA}" type="pres">
      <dgm:prSet presAssocID="{F8DF200A-C8DB-4AB2-991D-2E33AA8E8F54}" presName="horz1" presStyleCnt="0"/>
      <dgm:spPr/>
    </dgm:pt>
    <dgm:pt modelId="{D3E3EDA7-A5CA-434A-875A-3C56A4CC7DFE}" type="pres">
      <dgm:prSet presAssocID="{F8DF200A-C8DB-4AB2-991D-2E33AA8E8F54}" presName="tx1" presStyleLbl="revTx" presStyleIdx="3" presStyleCnt="6"/>
      <dgm:spPr/>
    </dgm:pt>
    <dgm:pt modelId="{8910477C-CD70-44DE-9073-7B3C3D8C1F0A}" type="pres">
      <dgm:prSet presAssocID="{F8DF200A-C8DB-4AB2-991D-2E33AA8E8F54}" presName="vert1" presStyleCnt="0"/>
      <dgm:spPr/>
    </dgm:pt>
    <dgm:pt modelId="{FC491B8F-54C8-4B09-8F3A-8B157250EC45}" type="pres">
      <dgm:prSet presAssocID="{B08404C5-EE5D-4C34-B2A8-7674EDA8906C}" presName="thickLine" presStyleLbl="alignNode1" presStyleIdx="4" presStyleCnt="6"/>
      <dgm:spPr/>
    </dgm:pt>
    <dgm:pt modelId="{FA8D8061-5075-4C24-9693-A612FAF88AAF}" type="pres">
      <dgm:prSet presAssocID="{B08404C5-EE5D-4C34-B2A8-7674EDA8906C}" presName="horz1" presStyleCnt="0"/>
      <dgm:spPr/>
    </dgm:pt>
    <dgm:pt modelId="{BF113644-CF96-4D27-BCBD-CD6128587882}" type="pres">
      <dgm:prSet presAssocID="{B08404C5-EE5D-4C34-B2A8-7674EDA8906C}" presName="tx1" presStyleLbl="revTx" presStyleIdx="4" presStyleCnt="6"/>
      <dgm:spPr/>
    </dgm:pt>
    <dgm:pt modelId="{7B7450AD-758C-4FBE-A494-C969229F3EC5}" type="pres">
      <dgm:prSet presAssocID="{B08404C5-EE5D-4C34-B2A8-7674EDA8906C}" presName="vert1" presStyleCnt="0"/>
      <dgm:spPr/>
    </dgm:pt>
    <dgm:pt modelId="{C85CD3D8-C0B8-4876-9F10-381D08B43485}" type="pres">
      <dgm:prSet presAssocID="{692C4E34-936F-4B22-8DB9-035AB31BE7E5}" presName="thickLine" presStyleLbl="alignNode1" presStyleIdx="5" presStyleCnt="6"/>
      <dgm:spPr/>
    </dgm:pt>
    <dgm:pt modelId="{342CF3C9-8278-4955-B0A6-58EF341690AD}" type="pres">
      <dgm:prSet presAssocID="{692C4E34-936F-4B22-8DB9-035AB31BE7E5}" presName="horz1" presStyleCnt="0"/>
      <dgm:spPr/>
    </dgm:pt>
    <dgm:pt modelId="{7051D91A-69D4-477D-8CBD-E532F00A69EC}" type="pres">
      <dgm:prSet presAssocID="{692C4E34-936F-4B22-8DB9-035AB31BE7E5}" presName="tx1" presStyleLbl="revTx" presStyleIdx="5" presStyleCnt="6"/>
      <dgm:spPr/>
    </dgm:pt>
    <dgm:pt modelId="{17594881-B83D-4B09-8A82-D5970D72EF6A}" type="pres">
      <dgm:prSet presAssocID="{692C4E34-936F-4B22-8DB9-035AB31BE7E5}" presName="vert1" presStyleCnt="0"/>
      <dgm:spPr/>
    </dgm:pt>
  </dgm:ptLst>
  <dgm:cxnLst>
    <dgm:cxn modelId="{8150CA10-DB31-4410-9B9E-9E6476291644}" type="presOf" srcId="{5FFC2F8C-38DA-464A-9056-A3004468B662}" destId="{3E4BAA97-D785-4E5A-B6BD-2DCD0579BA61}" srcOrd="0" destOrd="0" presId="urn:microsoft.com/office/officeart/2008/layout/LinedList"/>
    <dgm:cxn modelId="{E6EA1D25-C7AD-4617-B9F5-84F012E7D583}" type="presOf" srcId="{9A5568EA-71E0-4A10-948C-FC64D2B51881}" destId="{85743A5C-7E5C-44ED-B391-5FE36B963A47}" srcOrd="0" destOrd="0" presId="urn:microsoft.com/office/officeart/2008/layout/LinedList"/>
    <dgm:cxn modelId="{C23C2F2D-D665-493B-A98F-8A168CDD6955}" srcId="{3DA7128E-A1BB-4912-B8E5-FBF4FA6F7FFA}" destId="{5FFC2F8C-38DA-464A-9056-A3004468B662}" srcOrd="0" destOrd="0" parTransId="{8EAA85B0-F995-4CCF-A352-5A2F31A1FAC3}" sibTransId="{567F4D6D-64F8-430F-BEB0-608C393A2285}"/>
    <dgm:cxn modelId="{C821B731-FFD3-4FA4-A109-AAB5DE852282}" srcId="{3DA7128E-A1BB-4912-B8E5-FBF4FA6F7FFA}" destId="{9A5568EA-71E0-4A10-948C-FC64D2B51881}" srcOrd="1" destOrd="0" parTransId="{04B1D2AA-8964-432B-B003-EB4C7FC76623}" sibTransId="{1249F60C-BA4C-4033-8EDD-FE9C09E6F1A4}"/>
    <dgm:cxn modelId="{F944E032-4287-4057-9C81-A11C27AC3AF2}" type="presOf" srcId="{F8DF200A-C8DB-4AB2-991D-2E33AA8E8F54}" destId="{D3E3EDA7-A5CA-434A-875A-3C56A4CC7DFE}" srcOrd="0" destOrd="0" presId="urn:microsoft.com/office/officeart/2008/layout/LinedList"/>
    <dgm:cxn modelId="{03970C5B-FBDB-4EBE-8948-C88A5E7088B4}" type="presOf" srcId="{692C4E34-936F-4B22-8DB9-035AB31BE7E5}" destId="{7051D91A-69D4-477D-8CBD-E532F00A69EC}" srcOrd="0" destOrd="0" presId="urn:microsoft.com/office/officeart/2008/layout/LinedList"/>
    <dgm:cxn modelId="{E4396590-E99C-4992-9DA7-A36A575CED82}" type="presOf" srcId="{1506B2B7-3C93-45CA-8397-A1DBD4E6D034}" destId="{D55EEF80-5935-41CF-94BE-3200A5A4A06E}" srcOrd="0" destOrd="0" presId="urn:microsoft.com/office/officeart/2008/layout/LinedList"/>
    <dgm:cxn modelId="{8E59809F-C91E-4F22-A48F-0D05D6F61259}" srcId="{3DA7128E-A1BB-4912-B8E5-FBF4FA6F7FFA}" destId="{F8DF200A-C8DB-4AB2-991D-2E33AA8E8F54}" srcOrd="3" destOrd="0" parTransId="{CBF511C7-F7FD-4D84-8042-6FBE73F15A0E}" sibTransId="{8CB2B066-BEE8-47D0-8606-1D66C688D01A}"/>
    <dgm:cxn modelId="{BED55FA7-4E96-413B-A135-6E0CC6C99204}" srcId="{3DA7128E-A1BB-4912-B8E5-FBF4FA6F7FFA}" destId="{1506B2B7-3C93-45CA-8397-A1DBD4E6D034}" srcOrd="2" destOrd="0" parTransId="{E2BF1E5F-2032-4C73-8426-6F993E8A92F1}" sibTransId="{0D9A0555-EBEF-46A0-9C99-EC618A2EF654}"/>
    <dgm:cxn modelId="{F75994B1-0C8C-4335-90BB-69D59C3BD8CE}" srcId="{3DA7128E-A1BB-4912-B8E5-FBF4FA6F7FFA}" destId="{692C4E34-936F-4B22-8DB9-035AB31BE7E5}" srcOrd="5" destOrd="0" parTransId="{F6B80F28-E793-4ACD-9D7E-AE249DBF99BE}" sibTransId="{D2BA42A3-7EB8-46F1-AEB0-F296E36BAE92}"/>
    <dgm:cxn modelId="{D8D883B2-B3D5-44EF-B87A-ECD58522EC1F}" srcId="{3DA7128E-A1BB-4912-B8E5-FBF4FA6F7FFA}" destId="{B08404C5-EE5D-4C34-B2A8-7674EDA8906C}" srcOrd="4" destOrd="0" parTransId="{0CF65EC8-9EDE-4242-91CA-C69A5FB4CA76}" sibTransId="{A0EBF877-184B-445C-B1F3-D83BA097246C}"/>
    <dgm:cxn modelId="{33000DB5-78A1-4C5F-9885-283EABD2EF3C}" type="presOf" srcId="{B08404C5-EE5D-4C34-B2A8-7674EDA8906C}" destId="{BF113644-CF96-4D27-BCBD-CD6128587882}" srcOrd="0" destOrd="0" presId="urn:microsoft.com/office/officeart/2008/layout/LinedList"/>
    <dgm:cxn modelId="{144101C7-6EE1-4C2E-BCEB-14C48F1F5C50}" type="presOf" srcId="{3DA7128E-A1BB-4912-B8E5-FBF4FA6F7FFA}" destId="{47D3271B-4165-4F1F-84E1-28B5C6B07FC9}" srcOrd="0" destOrd="0" presId="urn:microsoft.com/office/officeart/2008/layout/LinedList"/>
    <dgm:cxn modelId="{CEFA2F01-292A-49C5-8D0E-E91BC868B49C}" type="presParOf" srcId="{47D3271B-4165-4F1F-84E1-28B5C6B07FC9}" destId="{EE4EF57B-9D33-42BE-AFDE-043181D39296}" srcOrd="0" destOrd="0" presId="urn:microsoft.com/office/officeart/2008/layout/LinedList"/>
    <dgm:cxn modelId="{DE512958-1D77-4812-8FF5-75D6A40B15FA}" type="presParOf" srcId="{47D3271B-4165-4F1F-84E1-28B5C6B07FC9}" destId="{424579FE-481C-4C7B-A2E1-692369CC168A}" srcOrd="1" destOrd="0" presId="urn:microsoft.com/office/officeart/2008/layout/LinedList"/>
    <dgm:cxn modelId="{003EE9DE-F245-4BB4-9CB0-074134110663}" type="presParOf" srcId="{424579FE-481C-4C7B-A2E1-692369CC168A}" destId="{3E4BAA97-D785-4E5A-B6BD-2DCD0579BA61}" srcOrd="0" destOrd="0" presId="urn:microsoft.com/office/officeart/2008/layout/LinedList"/>
    <dgm:cxn modelId="{1E919D30-B986-4018-BF63-762C0705EB4E}" type="presParOf" srcId="{424579FE-481C-4C7B-A2E1-692369CC168A}" destId="{394D870A-A01E-4B3A-95BF-6CF50C116C70}" srcOrd="1" destOrd="0" presId="urn:microsoft.com/office/officeart/2008/layout/LinedList"/>
    <dgm:cxn modelId="{3D199B9D-A5BF-4585-8CE8-BEEE4BD09B94}" type="presParOf" srcId="{47D3271B-4165-4F1F-84E1-28B5C6B07FC9}" destId="{C8FF542F-3C95-42D5-9AD4-72B51DB7904A}" srcOrd="2" destOrd="0" presId="urn:microsoft.com/office/officeart/2008/layout/LinedList"/>
    <dgm:cxn modelId="{D8ED28CE-07F4-42F7-9D18-62854ED5211B}" type="presParOf" srcId="{47D3271B-4165-4F1F-84E1-28B5C6B07FC9}" destId="{6AC08DDB-47D9-42B2-9A70-2DF14248372B}" srcOrd="3" destOrd="0" presId="urn:microsoft.com/office/officeart/2008/layout/LinedList"/>
    <dgm:cxn modelId="{BA7CA9ED-B9A9-410C-A837-7F9E81FABC09}" type="presParOf" srcId="{6AC08DDB-47D9-42B2-9A70-2DF14248372B}" destId="{85743A5C-7E5C-44ED-B391-5FE36B963A47}" srcOrd="0" destOrd="0" presId="urn:microsoft.com/office/officeart/2008/layout/LinedList"/>
    <dgm:cxn modelId="{EBE60EB2-814A-4B8E-942D-96DD59E66738}" type="presParOf" srcId="{6AC08DDB-47D9-42B2-9A70-2DF14248372B}" destId="{72C39367-6F5C-45C1-88C4-0CC84C19B690}" srcOrd="1" destOrd="0" presId="urn:microsoft.com/office/officeart/2008/layout/LinedList"/>
    <dgm:cxn modelId="{08494EE8-587F-43C1-B127-2A94E0E2F472}" type="presParOf" srcId="{47D3271B-4165-4F1F-84E1-28B5C6B07FC9}" destId="{99104C4D-B903-4247-B8FB-4D0E67F42AE9}" srcOrd="4" destOrd="0" presId="urn:microsoft.com/office/officeart/2008/layout/LinedList"/>
    <dgm:cxn modelId="{1A990752-D969-4D12-B72F-6922A51EB029}" type="presParOf" srcId="{47D3271B-4165-4F1F-84E1-28B5C6B07FC9}" destId="{7363D48F-0B57-4EC7-B66E-F76D73FD56EB}" srcOrd="5" destOrd="0" presId="urn:microsoft.com/office/officeart/2008/layout/LinedList"/>
    <dgm:cxn modelId="{AB982729-18AD-4CE6-A5BA-04FE1CE2D3E5}" type="presParOf" srcId="{7363D48F-0B57-4EC7-B66E-F76D73FD56EB}" destId="{D55EEF80-5935-41CF-94BE-3200A5A4A06E}" srcOrd="0" destOrd="0" presId="urn:microsoft.com/office/officeart/2008/layout/LinedList"/>
    <dgm:cxn modelId="{99B6128D-4A38-4B87-AE3A-759C78EE3C11}" type="presParOf" srcId="{7363D48F-0B57-4EC7-B66E-F76D73FD56EB}" destId="{DE06E04C-73E9-4E0A-8A4E-0760A2AFCAA5}" srcOrd="1" destOrd="0" presId="urn:microsoft.com/office/officeart/2008/layout/LinedList"/>
    <dgm:cxn modelId="{02CE9BC3-B48D-45A1-88C6-1C6CEA73E751}" type="presParOf" srcId="{47D3271B-4165-4F1F-84E1-28B5C6B07FC9}" destId="{8C6DAE99-0F1B-4D76-B14F-1277B60516A5}" srcOrd="6" destOrd="0" presId="urn:microsoft.com/office/officeart/2008/layout/LinedList"/>
    <dgm:cxn modelId="{5D2F8F5C-AB8E-4032-866D-6C8ABBD67DED}" type="presParOf" srcId="{47D3271B-4165-4F1F-84E1-28B5C6B07FC9}" destId="{71A5C544-4AD3-4D39-B129-35DE6E4CFCEA}" srcOrd="7" destOrd="0" presId="urn:microsoft.com/office/officeart/2008/layout/LinedList"/>
    <dgm:cxn modelId="{BDBE5D76-0B62-442E-BE7E-FD29914A62CB}" type="presParOf" srcId="{71A5C544-4AD3-4D39-B129-35DE6E4CFCEA}" destId="{D3E3EDA7-A5CA-434A-875A-3C56A4CC7DFE}" srcOrd="0" destOrd="0" presId="urn:microsoft.com/office/officeart/2008/layout/LinedList"/>
    <dgm:cxn modelId="{A293FD78-16F4-49C9-9D8E-F10C092031D2}" type="presParOf" srcId="{71A5C544-4AD3-4D39-B129-35DE6E4CFCEA}" destId="{8910477C-CD70-44DE-9073-7B3C3D8C1F0A}" srcOrd="1" destOrd="0" presId="urn:microsoft.com/office/officeart/2008/layout/LinedList"/>
    <dgm:cxn modelId="{13A1B93C-AF4D-460E-B728-E5960F355BAE}" type="presParOf" srcId="{47D3271B-4165-4F1F-84E1-28B5C6B07FC9}" destId="{FC491B8F-54C8-4B09-8F3A-8B157250EC45}" srcOrd="8" destOrd="0" presId="urn:microsoft.com/office/officeart/2008/layout/LinedList"/>
    <dgm:cxn modelId="{B666146F-B510-4AE0-BFF5-3A9A8EE3537E}" type="presParOf" srcId="{47D3271B-4165-4F1F-84E1-28B5C6B07FC9}" destId="{FA8D8061-5075-4C24-9693-A612FAF88AAF}" srcOrd="9" destOrd="0" presId="urn:microsoft.com/office/officeart/2008/layout/LinedList"/>
    <dgm:cxn modelId="{9583CFEA-830A-4B38-B8BE-2E9938A14602}" type="presParOf" srcId="{FA8D8061-5075-4C24-9693-A612FAF88AAF}" destId="{BF113644-CF96-4D27-BCBD-CD6128587882}" srcOrd="0" destOrd="0" presId="urn:microsoft.com/office/officeart/2008/layout/LinedList"/>
    <dgm:cxn modelId="{BF1BD94A-3F21-45FB-8950-18108A4252BC}" type="presParOf" srcId="{FA8D8061-5075-4C24-9693-A612FAF88AAF}" destId="{7B7450AD-758C-4FBE-A494-C969229F3EC5}" srcOrd="1" destOrd="0" presId="urn:microsoft.com/office/officeart/2008/layout/LinedList"/>
    <dgm:cxn modelId="{AFBDC85E-74BE-470C-9C39-4A2437C957A1}" type="presParOf" srcId="{47D3271B-4165-4F1F-84E1-28B5C6B07FC9}" destId="{C85CD3D8-C0B8-4876-9F10-381D08B43485}" srcOrd="10" destOrd="0" presId="urn:microsoft.com/office/officeart/2008/layout/LinedList"/>
    <dgm:cxn modelId="{C087E486-9563-4CE2-811B-C3C387DD614B}" type="presParOf" srcId="{47D3271B-4165-4F1F-84E1-28B5C6B07FC9}" destId="{342CF3C9-8278-4955-B0A6-58EF341690AD}" srcOrd="11" destOrd="0" presId="urn:microsoft.com/office/officeart/2008/layout/LinedList"/>
    <dgm:cxn modelId="{AD001C51-DC93-4268-AFB5-78417BADE56A}" type="presParOf" srcId="{342CF3C9-8278-4955-B0A6-58EF341690AD}" destId="{7051D91A-69D4-477D-8CBD-E532F00A69EC}" srcOrd="0" destOrd="0" presId="urn:microsoft.com/office/officeart/2008/layout/LinedList"/>
    <dgm:cxn modelId="{4EE87649-FA07-444B-8B49-53430AF54F52}" type="presParOf" srcId="{342CF3C9-8278-4955-B0A6-58EF341690AD}" destId="{17594881-B83D-4B09-8A82-D5970D72EF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8FF17E-F57F-4F8B-8AB4-5626921064A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CFD59C-6743-4319-89E1-395BC28A4318}">
      <dgm:prSet/>
      <dgm:spPr/>
      <dgm:t>
        <a:bodyPr/>
        <a:lstStyle/>
        <a:p>
          <a:r>
            <a:rPr lang="en-US"/>
            <a:t>Most research has been done in the education area with school-age children 	</a:t>
          </a:r>
        </a:p>
      </dgm:t>
    </dgm:pt>
    <dgm:pt modelId="{B267ABBD-EAF3-4544-BF49-01F6C4111000}" type="parTrans" cxnId="{72F20812-3E52-47B8-994B-ED08E0954DBA}">
      <dgm:prSet/>
      <dgm:spPr/>
      <dgm:t>
        <a:bodyPr/>
        <a:lstStyle/>
        <a:p>
          <a:endParaRPr lang="en-US"/>
        </a:p>
      </dgm:t>
    </dgm:pt>
    <dgm:pt modelId="{FC195806-C8E2-46D8-94F4-25E1D760FFEA}" type="sibTrans" cxnId="{72F20812-3E52-47B8-994B-ED08E0954DBA}">
      <dgm:prSet/>
      <dgm:spPr/>
      <dgm:t>
        <a:bodyPr/>
        <a:lstStyle/>
        <a:p>
          <a:endParaRPr lang="en-US"/>
        </a:p>
      </dgm:t>
    </dgm:pt>
    <dgm:pt modelId="{4920BD6C-6914-4C3F-9021-AC92B04D9E0F}">
      <dgm:prSet/>
      <dgm:spPr/>
      <dgm:t>
        <a:bodyPr/>
        <a:lstStyle/>
        <a:p>
          <a:r>
            <a:rPr lang="en-US"/>
            <a:t>Few options for the general adult population</a:t>
          </a:r>
        </a:p>
      </dgm:t>
    </dgm:pt>
    <dgm:pt modelId="{85BC2E73-B419-420B-9663-CA8119670443}" type="parTrans" cxnId="{07AA397A-66F5-48B4-B0F2-7640793FB36F}">
      <dgm:prSet/>
      <dgm:spPr/>
      <dgm:t>
        <a:bodyPr/>
        <a:lstStyle/>
        <a:p>
          <a:endParaRPr lang="en-US"/>
        </a:p>
      </dgm:t>
    </dgm:pt>
    <dgm:pt modelId="{7F91BF6E-3842-4223-99B9-C735FCE12079}" type="sibTrans" cxnId="{07AA397A-66F5-48B4-B0F2-7640793FB36F}">
      <dgm:prSet/>
      <dgm:spPr/>
      <dgm:t>
        <a:bodyPr/>
        <a:lstStyle/>
        <a:p>
          <a:endParaRPr lang="en-US"/>
        </a:p>
      </dgm:t>
    </dgm:pt>
    <dgm:pt modelId="{DC8E4DA2-8265-484D-8100-551E796E73D5}">
      <dgm:prSet/>
      <dgm:spPr/>
      <dgm:t>
        <a:bodyPr/>
        <a:lstStyle/>
        <a:p>
          <a:r>
            <a:rPr lang="en-US"/>
            <a:t>4- and 13-item GLS and 5-item SGL demonstrate reasonable psychometric properties</a:t>
          </a:r>
        </a:p>
      </dgm:t>
    </dgm:pt>
    <dgm:pt modelId="{0FDFD81E-F503-48DF-89CF-43FEF435C9C5}" type="parTrans" cxnId="{F99C63B4-FCFC-43A8-9895-46612F87BF48}">
      <dgm:prSet/>
      <dgm:spPr/>
      <dgm:t>
        <a:bodyPr/>
        <a:lstStyle/>
        <a:p>
          <a:endParaRPr lang="en-US"/>
        </a:p>
      </dgm:t>
    </dgm:pt>
    <dgm:pt modelId="{1ACC001D-20CB-48F8-90FC-0D9FDDA85B32}" type="sibTrans" cxnId="{F99C63B4-FCFC-43A8-9895-46612F87BF48}">
      <dgm:prSet/>
      <dgm:spPr/>
      <dgm:t>
        <a:bodyPr/>
        <a:lstStyle/>
        <a:p>
          <a:endParaRPr lang="en-US"/>
        </a:p>
      </dgm:t>
    </dgm:pt>
    <dgm:pt modelId="{AB10A132-A1C7-421B-8CC3-201E94C8C01B}">
      <dgm:prSet/>
      <dgm:spPr/>
      <dgm:t>
        <a:bodyPr/>
        <a:lstStyle/>
        <a:p>
          <a:r>
            <a:rPr lang="en-US"/>
            <a:t>But the GLS has somewhat low reliability and should be further investigated</a:t>
          </a:r>
        </a:p>
      </dgm:t>
    </dgm:pt>
    <dgm:pt modelId="{79F41809-915A-4117-A330-02A312766905}" type="parTrans" cxnId="{53EF5624-87A4-4240-91C8-45D81EB9B5CF}">
      <dgm:prSet/>
      <dgm:spPr/>
      <dgm:t>
        <a:bodyPr/>
        <a:lstStyle/>
        <a:p>
          <a:endParaRPr lang="en-US"/>
        </a:p>
      </dgm:t>
    </dgm:pt>
    <dgm:pt modelId="{B2780703-9C3C-49A8-882B-406B2D4BD53A}" type="sibTrans" cxnId="{53EF5624-87A4-4240-91C8-45D81EB9B5CF}">
      <dgm:prSet/>
      <dgm:spPr/>
      <dgm:t>
        <a:bodyPr/>
        <a:lstStyle/>
        <a:p>
          <a:endParaRPr lang="en-US"/>
        </a:p>
      </dgm:t>
    </dgm:pt>
    <dgm:pt modelId="{D154BF89-AC80-4C7B-B948-44C2EACE8F22}">
      <dgm:prSet/>
      <dgm:spPr/>
      <dgm:t>
        <a:bodyPr/>
        <a:lstStyle/>
        <a:p>
          <a:r>
            <a:rPr lang="en-US"/>
            <a:t>Area under construction!</a:t>
          </a:r>
        </a:p>
      </dgm:t>
    </dgm:pt>
    <dgm:pt modelId="{311A03C1-074E-41FD-961D-631081E7B502}" type="parTrans" cxnId="{BC5A5C7C-9302-4682-AECE-E3898BEAA742}">
      <dgm:prSet/>
      <dgm:spPr/>
      <dgm:t>
        <a:bodyPr/>
        <a:lstStyle/>
        <a:p>
          <a:endParaRPr lang="en-US"/>
        </a:p>
      </dgm:t>
    </dgm:pt>
    <dgm:pt modelId="{ED263E63-5FDB-4337-8680-D3F5464D28D8}" type="sibTrans" cxnId="{BC5A5C7C-9302-4682-AECE-E3898BEAA742}">
      <dgm:prSet/>
      <dgm:spPr/>
      <dgm:t>
        <a:bodyPr/>
        <a:lstStyle/>
        <a:p>
          <a:endParaRPr lang="en-US"/>
        </a:p>
      </dgm:t>
    </dgm:pt>
    <dgm:pt modelId="{119BF390-FD35-46D0-BC31-D0A6C8E86848}">
      <dgm:prSet/>
      <dgm:spPr/>
      <dgm:t>
        <a:bodyPr/>
        <a:lstStyle/>
        <a:p>
          <a:r>
            <a:rPr lang="en-US" dirty="0"/>
            <a:t>Research, anyone?</a:t>
          </a:r>
          <a:endParaRPr lang="en-CA" dirty="0"/>
        </a:p>
      </dgm:t>
    </dgm:pt>
    <dgm:pt modelId="{50DA1F91-71A5-4871-B186-63E1FA625AFD}" type="parTrans" cxnId="{CDA476C0-C6EE-4CAE-9033-D73EF62F1F46}">
      <dgm:prSet/>
      <dgm:spPr/>
      <dgm:t>
        <a:bodyPr/>
        <a:lstStyle/>
        <a:p>
          <a:endParaRPr lang="en-CA"/>
        </a:p>
      </dgm:t>
    </dgm:pt>
    <dgm:pt modelId="{4F51AAE1-7A8F-46CB-B06E-72F352E44E1E}" type="sibTrans" cxnId="{CDA476C0-C6EE-4CAE-9033-D73EF62F1F46}">
      <dgm:prSet/>
      <dgm:spPr/>
      <dgm:t>
        <a:bodyPr/>
        <a:lstStyle/>
        <a:p>
          <a:endParaRPr lang="en-CA"/>
        </a:p>
      </dgm:t>
    </dgm:pt>
    <dgm:pt modelId="{D06E6E0C-70A7-4DC1-B89C-0259C73E29DC}" type="pres">
      <dgm:prSet presAssocID="{278FF17E-F57F-4F8B-8AB4-5626921064A2}" presName="Name0" presStyleCnt="0">
        <dgm:presLayoutVars>
          <dgm:dir/>
          <dgm:animLvl val="lvl"/>
          <dgm:resizeHandles val="exact"/>
        </dgm:presLayoutVars>
      </dgm:prSet>
      <dgm:spPr/>
    </dgm:pt>
    <dgm:pt modelId="{9A6E5447-D51D-4FB1-972A-D04224229CDB}" type="pres">
      <dgm:prSet presAssocID="{0CCFD59C-6743-4319-89E1-395BC28A4318}" presName="composite" presStyleCnt="0"/>
      <dgm:spPr/>
    </dgm:pt>
    <dgm:pt modelId="{CA46BA3E-A300-4360-9CB9-D2B662C8028B}" type="pres">
      <dgm:prSet presAssocID="{0CCFD59C-6743-4319-89E1-395BC28A431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8307CF7-7A37-47B7-845D-767700A8B515}" type="pres">
      <dgm:prSet presAssocID="{0CCFD59C-6743-4319-89E1-395BC28A4318}" presName="desTx" presStyleLbl="alignAccFollowNode1" presStyleIdx="0" presStyleCnt="3">
        <dgm:presLayoutVars>
          <dgm:bulletEnabled val="1"/>
        </dgm:presLayoutVars>
      </dgm:prSet>
      <dgm:spPr/>
    </dgm:pt>
    <dgm:pt modelId="{089DF742-58EA-4EF6-A99C-B1E6241A4A9C}" type="pres">
      <dgm:prSet presAssocID="{FC195806-C8E2-46D8-94F4-25E1D760FFEA}" presName="space" presStyleCnt="0"/>
      <dgm:spPr/>
    </dgm:pt>
    <dgm:pt modelId="{00652F93-46BE-42BA-B4A3-68A31EF6DB51}" type="pres">
      <dgm:prSet presAssocID="{DC8E4DA2-8265-484D-8100-551E796E73D5}" presName="composite" presStyleCnt="0"/>
      <dgm:spPr/>
    </dgm:pt>
    <dgm:pt modelId="{EF614011-3C24-4DBC-8E32-E878BF9A8F2F}" type="pres">
      <dgm:prSet presAssocID="{DC8E4DA2-8265-484D-8100-551E796E73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67CE916-475D-4BCD-8C21-1D697690B473}" type="pres">
      <dgm:prSet presAssocID="{DC8E4DA2-8265-484D-8100-551E796E73D5}" presName="desTx" presStyleLbl="alignAccFollowNode1" presStyleIdx="1" presStyleCnt="3">
        <dgm:presLayoutVars>
          <dgm:bulletEnabled val="1"/>
        </dgm:presLayoutVars>
      </dgm:prSet>
      <dgm:spPr/>
    </dgm:pt>
    <dgm:pt modelId="{B06FB393-F659-4C95-84D2-62A5841C4F8A}" type="pres">
      <dgm:prSet presAssocID="{1ACC001D-20CB-48F8-90FC-0D9FDDA85B32}" presName="space" presStyleCnt="0"/>
      <dgm:spPr/>
    </dgm:pt>
    <dgm:pt modelId="{FE1882E2-2BD9-4054-B1BC-185785504207}" type="pres">
      <dgm:prSet presAssocID="{D154BF89-AC80-4C7B-B948-44C2EACE8F22}" presName="composite" presStyleCnt="0"/>
      <dgm:spPr/>
    </dgm:pt>
    <dgm:pt modelId="{17BAADAF-DE4F-494C-B5CE-5B89B80ED827}" type="pres">
      <dgm:prSet presAssocID="{D154BF89-AC80-4C7B-B948-44C2EACE8F2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787B186-B6C0-47D6-97B0-EB9B59A3CB4D}" type="pres">
      <dgm:prSet presAssocID="{D154BF89-AC80-4C7B-B948-44C2EACE8F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ACD9908-A9E7-4B47-BEA8-260E4CE3EE43}" type="presOf" srcId="{278FF17E-F57F-4F8B-8AB4-5626921064A2}" destId="{D06E6E0C-70A7-4DC1-B89C-0259C73E29DC}" srcOrd="0" destOrd="0" presId="urn:microsoft.com/office/officeart/2005/8/layout/hList1"/>
    <dgm:cxn modelId="{72F20812-3E52-47B8-994B-ED08E0954DBA}" srcId="{278FF17E-F57F-4F8B-8AB4-5626921064A2}" destId="{0CCFD59C-6743-4319-89E1-395BC28A4318}" srcOrd="0" destOrd="0" parTransId="{B267ABBD-EAF3-4544-BF49-01F6C4111000}" sibTransId="{FC195806-C8E2-46D8-94F4-25E1D760FFEA}"/>
    <dgm:cxn modelId="{B08E8A16-9366-4078-8A44-72F4CDB1D423}" type="presOf" srcId="{119BF390-FD35-46D0-BC31-D0A6C8E86848}" destId="{C787B186-B6C0-47D6-97B0-EB9B59A3CB4D}" srcOrd="0" destOrd="0" presId="urn:microsoft.com/office/officeart/2005/8/layout/hList1"/>
    <dgm:cxn modelId="{53EF5624-87A4-4240-91C8-45D81EB9B5CF}" srcId="{DC8E4DA2-8265-484D-8100-551E796E73D5}" destId="{AB10A132-A1C7-421B-8CC3-201E94C8C01B}" srcOrd="0" destOrd="0" parTransId="{79F41809-915A-4117-A330-02A312766905}" sibTransId="{B2780703-9C3C-49A8-882B-406B2D4BD53A}"/>
    <dgm:cxn modelId="{E716E271-46C7-4F6F-8B21-2B7A8A25AC18}" type="presOf" srcId="{4920BD6C-6914-4C3F-9021-AC92B04D9E0F}" destId="{98307CF7-7A37-47B7-845D-767700A8B515}" srcOrd="0" destOrd="0" presId="urn:microsoft.com/office/officeart/2005/8/layout/hList1"/>
    <dgm:cxn modelId="{07AA397A-66F5-48B4-B0F2-7640793FB36F}" srcId="{0CCFD59C-6743-4319-89E1-395BC28A4318}" destId="{4920BD6C-6914-4C3F-9021-AC92B04D9E0F}" srcOrd="0" destOrd="0" parTransId="{85BC2E73-B419-420B-9663-CA8119670443}" sibTransId="{7F91BF6E-3842-4223-99B9-C735FCE12079}"/>
    <dgm:cxn modelId="{BC5A5C7C-9302-4682-AECE-E3898BEAA742}" srcId="{278FF17E-F57F-4F8B-8AB4-5626921064A2}" destId="{D154BF89-AC80-4C7B-B948-44C2EACE8F22}" srcOrd="2" destOrd="0" parTransId="{311A03C1-074E-41FD-961D-631081E7B502}" sibTransId="{ED263E63-5FDB-4337-8680-D3F5464D28D8}"/>
    <dgm:cxn modelId="{CF1C1A98-84A7-496E-926B-ECCD8FC14896}" type="presOf" srcId="{0CCFD59C-6743-4319-89E1-395BC28A4318}" destId="{CA46BA3E-A300-4360-9CB9-D2B662C8028B}" srcOrd="0" destOrd="0" presId="urn:microsoft.com/office/officeart/2005/8/layout/hList1"/>
    <dgm:cxn modelId="{F99C63B4-FCFC-43A8-9895-46612F87BF48}" srcId="{278FF17E-F57F-4F8B-8AB4-5626921064A2}" destId="{DC8E4DA2-8265-484D-8100-551E796E73D5}" srcOrd="1" destOrd="0" parTransId="{0FDFD81E-F503-48DF-89CF-43FEF435C9C5}" sibTransId="{1ACC001D-20CB-48F8-90FC-0D9FDDA85B32}"/>
    <dgm:cxn modelId="{CDA476C0-C6EE-4CAE-9033-D73EF62F1F46}" srcId="{D154BF89-AC80-4C7B-B948-44C2EACE8F22}" destId="{119BF390-FD35-46D0-BC31-D0A6C8E86848}" srcOrd="0" destOrd="0" parTransId="{50DA1F91-71A5-4871-B186-63E1FA625AFD}" sibTransId="{4F51AAE1-7A8F-46CB-B06E-72F352E44E1E}"/>
    <dgm:cxn modelId="{F5E417DC-CF10-450F-85F3-358D9DFF98E1}" type="presOf" srcId="{AB10A132-A1C7-421B-8CC3-201E94C8C01B}" destId="{767CE916-475D-4BCD-8C21-1D697690B473}" srcOrd="0" destOrd="0" presId="urn:microsoft.com/office/officeart/2005/8/layout/hList1"/>
    <dgm:cxn modelId="{2B7B82EF-CAA8-44D6-8A95-FD908E8F6F18}" type="presOf" srcId="{DC8E4DA2-8265-484D-8100-551E796E73D5}" destId="{EF614011-3C24-4DBC-8E32-E878BF9A8F2F}" srcOrd="0" destOrd="0" presId="urn:microsoft.com/office/officeart/2005/8/layout/hList1"/>
    <dgm:cxn modelId="{B0804BF3-113B-4479-AD7D-3E4A616976A5}" type="presOf" srcId="{D154BF89-AC80-4C7B-B948-44C2EACE8F22}" destId="{17BAADAF-DE4F-494C-B5CE-5B89B80ED827}" srcOrd="0" destOrd="0" presId="urn:microsoft.com/office/officeart/2005/8/layout/hList1"/>
    <dgm:cxn modelId="{2929F5AA-82E4-44B8-8D68-92913920D579}" type="presParOf" srcId="{D06E6E0C-70A7-4DC1-B89C-0259C73E29DC}" destId="{9A6E5447-D51D-4FB1-972A-D04224229CDB}" srcOrd="0" destOrd="0" presId="urn:microsoft.com/office/officeart/2005/8/layout/hList1"/>
    <dgm:cxn modelId="{A23504D1-23C0-46AF-B9FE-BF0FC2B1BCB6}" type="presParOf" srcId="{9A6E5447-D51D-4FB1-972A-D04224229CDB}" destId="{CA46BA3E-A300-4360-9CB9-D2B662C8028B}" srcOrd="0" destOrd="0" presId="urn:microsoft.com/office/officeart/2005/8/layout/hList1"/>
    <dgm:cxn modelId="{4225AF50-53D8-404C-A3CC-1FF3D077CA00}" type="presParOf" srcId="{9A6E5447-D51D-4FB1-972A-D04224229CDB}" destId="{98307CF7-7A37-47B7-845D-767700A8B515}" srcOrd="1" destOrd="0" presId="urn:microsoft.com/office/officeart/2005/8/layout/hList1"/>
    <dgm:cxn modelId="{7680E1B1-A6CF-4054-958B-49AD9F82E0A3}" type="presParOf" srcId="{D06E6E0C-70A7-4DC1-B89C-0259C73E29DC}" destId="{089DF742-58EA-4EF6-A99C-B1E6241A4A9C}" srcOrd="1" destOrd="0" presId="urn:microsoft.com/office/officeart/2005/8/layout/hList1"/>
    <dgm:cxn modelId="{A3022462-9140-46FA-947C-2EE2D91DB245}" type="presParOf" srcId="{D06E6E0C-70A7-4DC1-B89C-0259C73E29DC}" destId="{00652F93-46BE-42BA-B4A3-68A31EF6DB51}" srcOrd="2" destOrd="0" presId="urn:microsoft.com/office/officeart/2005/8/layout/hList1"/>
    <dgm:cxn modelId="{88135AE7-FE62-420F-B322-E30E0E117B41}" type="presParOf" srcId="{00652F93-46BE-42BA-B4A3-68A31EF6DB51}" destId="{EF614011-3C24-4DBC-8E32-E878BF9A8F2F}" srcOrd="0" destOrd="0" presId="urn:microsoft.com/office/officeart/2005/8/layout/hList1"/>
    <dgm:cxn modelId="{2009ED9B-C433-45F3-B8E5-CB1A06DED06E}" type="presParOf" srcId="{00652F93-46BE-42BA-B4A3-68A31EF6DB51}" destId="{767CE916-475D-4BCD-8C21-1D697690B473}" srcOrd="1" destOrd="0" presId="urn:microsoft.com/office/officeart/2005/8/layout/hList1"/>
    <dgm:cxn modelId="{D729A4B1-6463-49A0-AD3B-185C0B3D9757}" type="presParOf" srcId="{D06E6E0C-70A7-4DC1-B89C-0259C73E29DC}" destId="{B06FB393-F659-4C95-84D2-62A5841C4F8A}" srcOrd="3" destOrd="0" presId="urn:microsoft.com/office/officeart/2005/8/layout/hList1"/>
    <dgm:cxn modelId="{EA1EF5B1-53A7-4B25-841A-7772D60BE20C}" type="presParOf" srcId="{D06E6E0C-70A7-4DC1-B89C-0259C73E29DC}" destId="{FE1882E2-2BD9-4054-B1BC-185785504207}" srcOrd="4" destOrd="0" presId="urn:microsoft.com/office/officeart/2005/8/layout/hList1"/>
    <dgm:cxn modelId="{7C67DFFF-E7AE-4708-AF74-E3FABF22084C}" type="presParOf" srcId="{FE1882E2-2BD9-4054-B1BC-185785504207}" destId="{17BAADAF-DE4F-494C-B5CE-5B89B80ED827}" srcOrd="0" destOrd="0" presId="urn:microsoft.com/office/officeart/2005/8/layout/hList1"/>
    <dgm:cxn modelId="{96443167-AD1F-40CE-9594-CEC4228C4AE6}" type="presParOf" srcId="{FE1882E2-2BD9-4054-B1BC-185785504207}" destId="{C787B186-B6C0-47D6-97B0-EB9B59A3CB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6EFB5-7FE9-4045-A107-4E87D6D9DD4F}">
      <dsp:nvSpPr>
        <dsp:cNvPr id="0" name=""/>
        <dsp:cNvSpPr/>
      </dsp:nvSpPr>
      <dsp:spPr>
        <a:xfrm>
          <a:off x="1316511" y="1600"/>
          <a:ext cx="5266044" cy="16405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176" tIns="416706" rIns="102176" bIns="4167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Read the data.</a:t>
          </a:r>
        </a:p>
      </dsp:txBody>
      <dsp:txXfrm>
        <a:off x="1316511" y="1600"/>
        <a:ext cx="5266044" cy="1640575"/>
      </dsp:txXfrm>
    </dsp:sp>
    <dsp:sp modelId="{B5143A4A-F7C4-49BB-8E36-8C5460AE0096}">
      <dsp:nvSpPr>
        <dsp:cNvPr id="0" name=""/>
        <dsp:cNvSpPr/>
      </dsp:nvSpPr>
      <dsp:spPr>
        <a:xfrm>
          <a:off x="0" y="1600"/>
          <a:ext cx="1316511" cy="16405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65" tIns="162052" rIns="69665" bIns="16205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>
        <a:off x="0" y="1600"/>
        <a:ext cx="1316511" cy="1640575"/>
      </dsp:txXfrm>
    </dsp:sp>
    <dsp:sp modelId="{FFA75E5D-2619-42D3-BC5A-0CB646DAE046}">
      <dsp:nvSpPr>
        <dsp:cNvPr id="0" name=""/>
        <dsp:cNvSpPr/>
      </dsp:nvSpPr>
      <dsp:spPr>
        <a:xfrm>
          <a:off x="1316511" y="1740611"/>
          <a:ext cx="5266044" cy="16405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176" tIns="416706" rIns="102176" bIns="4167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Read between the data</a:t>
          </a:r>
        </a:p>
      </dsp:txBody>
      <dsp:txXfrm>
        <a:off x="1316511" y="1740611"/>
        <a:ext cx="5266044" cy="1640575"/>
      </dsp:txXfrm>
    </dsp:sp>
    <dsp:sp modelId="{F796CA03-7A3A-47B6-A8E6-42DC12D46372}">
      <dsp:nvSpPr>
        <dsp:cNvPr id="0" name=""/>
        <dsp:cNvSpPr/>
      </dsp:nvSpPr>
      <dsp:spPr>
        <a:xfrm>
          <a:off x="0" y="1740611"/>
          <a:ext cx="1316511" cy="16405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65" tIns="162052" rIns="69665" bIns="16205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0" y="1740611"/>
        <a:ext cx="1316511" cy="1640575"/>
      </dsp:txXfrm>
    </dsp:sp>
    <dsp:sp modelId="{8281D1C6-14BE-446C-937E-C319CB4BEFA3}">
      <dsp:nvSpPr>
        <dsp:cNvPr id="0" name=""/>
        <dsp:cNvSpPr/>
      </dsp:nvSpPr>
      <dsp:spPr>
        <a:xfrm>
          <a:off x="1316511" y="3479621"/>
          <a:ext cx="5266044" cy="16405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176" tIns="416706" rIns="102176" bIns="4167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Read beyond the data</a:t>
          </a:r>
        </a:p>
      </dsp:txBody>
      <dsp:txXfrm>
        <a:off x="1316511" y="3479621"/>
        <a:ext cx="5266044" cy="1640575"/>
      </dsp:txXfrm>
    </dsp:sp>
    <dsp:sp modelId="{5F527A41-04BC-4C61-92B6-29D21D2C2F6C}">
      <dsp:nvSpPr>
        <dsp:cNvPr id="0" name=""/>
        <dsp:cNvSpPr/>
      </dsp:nvSpPr>
      <dsp:spPr>
        <a:xfrm>
          <a:off x="0" y="3479621"/>
          <a:ext cx="1316511" cy="1640575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65" tIns="162052" rIns="69665" bIns="16205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</a:p>
      </dsp:txBody>
      <dsp:txXfrm>
        <a:off x="0" y="3479621"/>
        <a:ext cx="1316511" cy="1640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EF57B-9D33-42BE-AFDE-043181D39296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BAA97-D785-4E5A-B6BD-2DCD0579BA61}">
      <dsp:nvSpPr>
        <dsp:cNvPr id="0" name=""/>
        <dsp:cNvSpPr/>
      </dsp:nvSpPr>
      <dsp:spPr>
        <a:xfrm>
          <a:off x="0" y="275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4-item short version of the GLS using items previously presented.</a:t>
          </a:r>
        </a:p>
      </dsp:txBody>
      <dsp:txXfrm>
        <a:off x="0" y="2758"/>
        <a:ext cx="6797675" cy="940732"/>
      </dsp:txXfrm>
    </dsp:sp>
    <dsp:sp modelId="{C8FF542F-3C95-42D5-9AD4-72B51DB7904A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2">
            <a:hueOff val="7071"/>
            <a:satOff val="-6897"/>
            <a:lumOff val="-353"/>
            <a:alphaOff val="0"/>
          </a:schemeClr>
        </a:solidFill>
        <a:ln w="15875" cap="flat" cmpd="sng" algn="ctr">
          <a:solidFill>
            <a:schemeClr val="accent2">
              <a:hueOff val="7071"/>
              <a:satOff val="-6897"/>
              <a:lumOff val="-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43A5C-7E5C-44ED-B391-5FE36B963A47}">
      <dsp:nvSpPr>
        <dsp:cNvPr id="0" name=""/>
        <dsp:cNvSpPr/>
      </dsp:nvSpPr>
      <dsp:spPr>
        <a:xfrm>
          <a:off x="0" y="943491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Items selected based on (1) item-total correlations, (2) relationship to complex visual displays, (3) relationship to numeracy [low to medium], (4) percentage correct [&lt; 90%].</a:t>
          </a:r>
        </a:p>
      </dsp:txBody>
      <dsp:txXfrm>
        <a:off x="0" y="943491"/>
        <a:ext cx="6797675" cy="940732"/>
      </dsp:txXfrm>
    </dsp:sp>
    <dsp:sp modelId="{99104C4D-B903-4247-B8FB-4D0E67F42AE9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14141"/>
            <a:satOff val="-13795"/>
            <a:lumOff val="-706"/>
            <a:alphaOff val="0"/>
          </a:schemeClr>
        </a:solidFill>
        <a:ln w="15875" cap="flat" cmpd="sng" algn="ctr">
          <a:solidFill>
            <a:schemeClr val="accent2">
              <a:hueOff val="14141"/>
              <a:satOff val="-13795"/>
              <a:lumOff val="-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EEF80-5935-41CF-94BE-3200A5A4A06E}">
      <dsp:nvSpPr>
        <dsp:cNvPr id="0" name=""/>
        <dsp:cNvSpPr/>
      </dsp:nvSpPr>
      <dsp:spPr>
        <a:xfrm>
          <a:off x="0" y="1884223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Correlates .90 with long-form scale.</a:t>
          </a:r>
          <a:endParaRPr lang="en-US" sz="2000" kern="1200"/>
        </a:p>
      </dsp:txBody>
      <dsp:txXfrm>
        <a:off x="0" y="1884223"/>
        <a:ext cx="6797675" cy="940732"/>
      </dsp:txXfrm>
    </dsp:sp>
    <dsp:sp modelId="{8C6DAE99-0F1B-4D76-B14F-1277B60516A5}">
      <dsp:nvSpPr>
        <dsp:cNvPr id="0" name=""/>
        <dsp:cNvSpPr/>
      </dsp:nvSpPr>
      <dsp:spPr>
        <a:xfrm>
          <a:off x="0" y="2824955"/>
          <a:ext cx="6797675" cy="0"/>
        </a:xfrm>
        <a:prstGeom prst="line">
          <a:avLst/>
        </a:prstGeom>
        <a:solidFill>
          <a:schemeClr val="accent2">
            <a:hueOff val="21212"/>
            <a:satOff val="-20692"/>
            <a:lumOff val="-1060"/>
            <a:alphaOff val="0"/>
          </a:schemeClr>
        </a:solidFill>
        <a:ln w="15875" cap="flat" cmpd="sng" algn="ctr">
          <a:solidFill>
            <a:schemeClr val="accent2">
              <a:hueOff val="21212"/>
              <a:satOff val="-20692"/>
              <a:lumOff val="-10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3EDA7-A5CA-434A-875A-3C56A4CC7DFE}">
      <dsp:nvSpPr>
        <dsp:cNvPr id="0" name=""/>
        <dsp:cNvSpPr/>
      </dsp:nvSpPr>
      <dsp:spPr>
        <a:xfrm>
          <a:off x="0" y="2824956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Correlates 44 with comprehension of complex displays.</a:t>
          </a:r>
          <a:endParaRPr lang="en-US" sz="2000" kern="1200"/>
        </a:p>
      </dsp:txBody>
      <dsp:txXfrm>
        <a:off x="0" y="2824956"/>
        <a:ext cx="6797675" cy="940732"/>
      </dsp:txXfrm>
    </dsp:sp>
    <dsp:sp modelId="{FC491B8F-54C8-4B09-8F3A-8B157250EC45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28282"/>
            <a:satOff val="-27590"/>
            <a:lumOff val="-1413"/>
            <a:alphaOff val="0"/>
          </a:schemeClr>
        </a:solidFill>
        <a:ln w="15875" cap="flat" cmpd="sng" algn="ctr">
          <a:solidFill>
            <a:schemeClr val="accent2">
              <a:hueOff val="28282"/>
              <a:satOff val="-27590"/>
              <a:lumOff val="-14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13644-CF96-4D27-BCBD-CD6128587882}">
      <dsp:nvSpPr>
        <dsp:cNvPr id="0" name=""/>
        <dsp:cNvSpPr/>
      </dsp:nvSpPr>
      <dsp:spPr>
        <a:xfrm>
          <a:off x="0" y="3765688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Weak relationship with numeracy.</a:t>
          </a:r>
          <a:endParaRPr lang="en-US" sz="2000" kern="1200"/>
        </a:p>
      </dsp:txBody>
      <dsp:txXfrm>
        <a:off x="0" y="3765688"/>
        <a:ext cx="6797675" cy="940732"/>
      </dsp:txXfrm>
    </dsp:sp>
    <dsp:sp modelId="{C85CD3D8-C0B8-4876-9F10-381D08B43485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1D91A-69D4-477D-8CBD-E532F00A69EC}">
      <dsp:nvSpPr>
        <dsp:cNvPr id="0" name=""/>
        <dsp:cNvSpPr/>
      </dsp:nvSpPr>
      <dsp:spPr>
        <a:xfrm>
          <a:off x="0" y="4706420"/>
          <a:ext cx="6797675" cy="940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Coefficient alpha = .54.</a:t>
          </a:r>
          <a:endParaRPr lang="en-US" sz="2000" kern="1200"/>
        </a:p>
      </dsp:txBody>
      <dsp:txXfrm>
        <a:off x="0" y="4706420"/>
        <a:ext cx="6797675" cy="940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6BA3E-A300-4360-9CB9-D2B662C8028B}">
      <dsp:nvSpPr>
        <dsp:cNvPr id="0" name=""/>
        <dsp:cNvSpPr/>
      </dsp:nvSpPr>
      <dsp:spPr>
        <a:xfrm>
          <a:off x="3143" y="637894"/>
          <a:ext cx="3064668" cy="12055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Most research has been done in the education area with school-age children 	</a:t>
          </a:r>
        </a:p>
      </dsp:txBody>
      <dsp:txXfrm>
        <a:off x="3143" y="637894"/>
        <a:ext cx="3064668" cy="1205559"/>
      </dsp:txXfrm>
    </dsp:sp>
    <dsp:sp modelId="{98307CF7-7A37-47B7-845D-767700A8B515}">
      <dsp:nvSpPr>
        <dsp:cNvPr id="0" name=""/>
        <dsp:cNvSpPr/>
      </dsp:nvSpPr>
      <dsp:spPr>
        <a:xfrm>
          <a:off x="3143" y="1843453"/>
          <a:ext cx="3064668" cy="13047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Few options for the general adult population</a:t>
          </a:r>
        </a:p>
      </dsp:txBody>
      <dsp:txXfrm>
        <a:off x="3143" y="1843453"/>
        <a:ext cx="3064668" cy="1304732"/>
      </dsp:txXfrm>
    </dsp:sp>
    <dsp:sp modelId="{EF614011-3C24-4DBC-8E32-E878BF9A8F2F}">
      <dsp:nvSpPr>
        <dsp:cNvPr id="0" name=""/>
        <dsp:cNvSpPr/>
      </dsp:nvSpPr>
      <dsp:spPr>
        <a:xfrm>
          <a:off x="3496865" y="637894"/>
          <a:ext cx="3064668" cy="1205559"/>
        </a:xfrm>
        <a:prstGeom prst="rect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4- and 13-item GLS and 5-item SGL demonstrate reasonable psychometric properties</a:t>
          </a:r>
        </a:p>
      </dsp:txBody>
      <dsp:txXfrm>
        <a:off x="3496865" y="637894"/>
        <a:ext cx="3064668" cy="1205559"/>
      </dsp:txXfrm>
    </dsp:sp>
    <dsp:sp modelId="{767CE916-475D-4BCD-8C21-1D697690B473}">
      <dsp:nvSpPr>
        <dsp:cNvPr id="0" name=""/>
        <dsp:cNvSpPr/>
      </dsp:nvSpPr>
      <dsp:spPr>
        <a:xfrm>
          <a:off x="3496865" y="1843453"/>
          <a:ext cx="3064668" cy="1304732"/>
        </a:xfrm>
        <a:prstGeom prst="rect">
          <a:avLst/>
        </a:prstGeom>
        <a:solidFill>
          <a:schemeClr val="accent2">
            <a:tint val="40000"/>
            <a:alpha val="90000"/>
            <a:hueOff val="131434"/>
            <a:satOff val="-21823"/>
            <a:lumOff val="-12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31434"/>
              <a:satOff val="-21823"/>
              <a:lumOff val="-1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But the GLS has somewhat low reliability and should be further investigated</a:t>
          </a:r>
        </a:p>
      </dsp:txBody>
      <dsp:txXfrm>
        <a:off x="3496865" y="1843453"/>
        <a:ext cx="3064668" cy="1304732"/>
      </dsp:txXfrm>
    </dsp:sp>
    <dsp:sp modelId="{17BAADAF-DE4F-494C-B5CE-5B89B80ED827}">
      <dsp:nvSpPr>
        <dsp:cNvPr id="0" name=""/>
        <dsp:cNvSpPr/>
      </dsp:nvSpPr>
      <dsp:spPr>
        <a:xfrm>
          <a:off x="6990588" y="637894"/>
          <a:ext cx="3064668" cy="1205559"/>
        </a:xfrm>
        <a:prstGeom prst="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Area under construction!</a:t>
          </a:r>
        </a:p>
      </dsp:txBody>
      <dsp:txXfrm>
        <a:off x="6990588" y="637894"/>
        <a:ext cx="3064668" cy="1205559"/>
      </dsp:txXfrm>
    </dsp:sp>
    <dsp:sp modelId="{C787B186-B6C0-47D6-97B0-EB9B59A3CB4D}">
      <dsp:nvSpPr>
        <dsp:cNvPr id="0" name=""/>
        <dsp:cNvSpPr/>
      </dsp:nvSpPr>
      <dsp:spPr>
        <a:xfrm>
          <a:off x="6990588" y="1843453"/>
          <a:ext cx="3064668" cy="1304732"/>
        </a:xfrm>
        <a:prstGeom prst="rect">
          <a:avLst/>
        </a:prstGeom>
        <a:solidFill>
          <a:schemeClr val="accent2">
            <a:tint val="40000"/>
            <a:alpha val="90000"/>
            <a:hueOff val="262867"/>
            <a:satOff val="-43647"/>
            <a:lumOff val="-256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62867"/>
              <a:satOff val="-43647"/>
              <a:lumOff val="-2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Research, anyone?</a:t>
          </a:r>
          <a:endParaRPr lang="en-CA" sz="2000" kern="1200" dirty="0"/>
        </a:p>
      </dsp:txBody>
      <dsp:txXfrm>
        <a:off x="6990588" y="1843453"/>
        <a:ext cx="3064668" cy="1304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Evaluating Graphical Literacy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Stephanie bell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4BA64-78E4-4694-8BAD-974C2B9E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GLS Sample Items</a:t>
            </a:r>
            <a:endParaRPr lang="en-CA" sz="400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EC30-7A82-44F1-AA4A-321BD78C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</a:rPr>
              <a:t>In the newspaper, you see two advertisements, one on page 15 and another on page 17. Each is for a different treatment of psoriasis and each includes a graph showing the effectiveness of the treatment over time.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</a:rPr>
              <a:t>Which of the treatments contributes to a larger decrease in the percentage of sick patients?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</a:rPr>
              <a:t>Apsoriatin – Nopsorian – They are equal – Can’t say</a:t>
            </a:r>
            <a:endParaRPr lang="en-CA" sz="1400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B176750-A6C0-4D34-B7E2-1436AB4C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933422"/>
            <a:ext cx="6798082" cy="29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4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5A07B-6771-4FE8-B4A0-01CCC87B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Objective Graph Literacy Scale</a:t>
            </a:r>
            <a:endParaRPr lang="en-CA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AFD4-AAA1-47B7-B31C-5AB0E08E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 scores from 9-10/13 (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~2) across multiple samples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Coefficient alpha: .74, .79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.65, .49, .45 for domains 1, 2, and 3, respectively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Mean item-total correlations: .19, .21</a:t>
            </a:r>
          </a:p>
          <a:p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Moderately correlated with numeracy, mildly correlated with education, and mild-moderately correlated with graphical literacy items from more difficult measures</a:t>
            </a:r>
          </a:p>
          <a:p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Convergent validity shown in other studies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8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9C300-52CF-413B-9893-8D1BF7BC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Short Graph Literacy Scale</a:t>
            </a:r>
            <a:endParaRPr lang="en-CA" sz="36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5599CCC-E52D-5AA9-653C-1ECF71D89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5367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179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BB2C8-CF70-49A1-B01C-4DE7DA9E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Subjective Graph Literacy Scale</a:t>
            </a:r>
            <a:endParaRPr lang="en-CA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9815-68A5-4C08-9D46-0FDF3675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/>
              <a:t>A subjective measure of how well respondents feel they understand graphically-presented material.</a:t>
            </a:r>
          </a:p>
          <a:p>
            <a:pPr lvl="1"/>
            <a:r>
              <a:rPr lang="en-US" sz="2400"/>
              <a:t>E.g. “To what extent do you believe the saying ‘a picture is worth a thousand words?’” </a:t>
            </a:r>
          </a:p>
          <a:p>
            <a:r>
              <a:rPr lang="en-US" sz="2400"/>
              <a:t>5 and 10 item scales developed in tandem</a:t>
            </a:r>
          </a:p>
          <a:p>
            <a:r>
              <a:rPr lang="en-US" sz="2400"/>
              <a:t>Coefficient alpha ~.87-.91; test-retest: .86</a:t>
            </a:r>
          </a:p>
          <a:p>
            <a:r>
              <a:rPr lang="en-US" sz="2400"/>
              <a:t>Evidence of reasonable convergent, predictive, and discriminant validity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26855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E2D50-B65E-4E6E-BCFC-BB164B63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B9CEF5-092B-FD9C-4F2A-A8219FAD1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99208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81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1BB1-6F56-43A0-BE3B-2E3D0737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2A02-73AE-4D75-98B5-2598A563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Fry, E. (1981.) Graphical literacy. </a:t>
            </a:r>
            <a:r>
              <a:rPr lang="en-US" i="1" dirty="0"/>
              <a:t>Journal of Reading, 24</a:t>
            </a:r>
            <a:r>
              <a:rPr lang="en-US" dirty="0"/>
              <a:t>(5), 383-389. </a:t>
            </a:r>
          </a:p>
          <a:p>
            <a:r>
              <a:rPr lang="en-US" dirty="0" err="1"/>
              <a:t>Galesic</a:t>
            </a:r>
            <a:r>
              <a:rPr lang="en-US" dirty="0"/>
              <a:t>, M. &amp; Garcia-</a:t>
            </a:r>
            <a:r>
              <a:rPr lang="en-US" dirty="0" err="1"/>
              <a:t>Retamero</a:t>
            </a:r>
            <a:r>
              <a:rPr lang="en-US" dirty="0"/>
              <a:t>, R. (2011.) Graph literacy: A cross-cultural comparison. </a:t>
            </a:r>
            <a:r>
              <a:rPr lang="en-US" i="1" dirty="0"/>
              <a:t>Medical Decision Making, </a:t>
            </a:r>
            <a:r>
              <a:rPr lang="en-US" dirty="0"/>
              <a:t>444-457. </a:t>
            </a:r>
            <a:r>
              <a:rPr lang="en-US" dirty="0" err="1"/>
              <a:t>doi</a:t>
            </a:r>
            <a:r>
              <a:rPr lang="en-US" dirty="0"/>
              <a:t>: 10.1177/0272989X10373805</a:t>
            </a:r>
          </a:p>
          <a:p>
            <a:r>
              <a:rPr lang="en-US" dirty="0"/>
              <a:t>Garcia-</a:t>
            </a:r>
            <a:r>
              <a:rPr lang="en-US" dirty="0" err="1"/>
              <a:t>Retamero</a:t>
            </a:r>
            <a:r>
              <a:rPr lang="en-US" dirty="0"/>
              <a:t>, R., </a:t>
            </a:r>
            <a:r>
              <a:rPr lang="en-US" dirty="0" err="1"/>
              <a:t>Cokely</a:t>
            </a:r>
            <a:r>
              <a:rPr lang="en-US" dirty="0"/>
              <a:t>, E.T., Ghazal, S., &amp; </a:t>
            </a:r>
            <a:r>
              <a:rPr lang="en-US" dirty="0" err="1"/>
              <a:t>Joeris</a:t>
            </a:r>
            <a:r>
              <a:rPr lang="en-US" dirty="0"/>
              <a:t>, A. (2016.) Measuring graph literacy without a test: A brief subjective assessment. </a:t>
            </a:r>
            <a:r>
              <a:rPr lang="en-US" i="1" dirty="0"/>
              <a:t>Medical Decision Making</a:t>
            </a:r>
            <a:r>
              <a:rPr lang="en-US" dirty="0"/>
              <a:t>, 854-867. </a:t>
            </a:r>
            <a:r>
              <a:rPr lang="en-US" dirty="0" err="1"/>
              <a:t>doi</a:t>
            </a:r>
            <a:r>
              <a:rPr lang="en-US" dirty="0"/>
              <a:t>: 10.1177/0272989X16655334</a:t>
            </a:r>
          </a:p>
          <a:p>
            <a:r>
              <a:rPr lang="en-US" dirty="0" err="1"/>
              <a:t>Kramarski</a:t>
            </a:r>
            <a:r>
              <a:rPr lang="en-US" dirty="0"/>
              <a:t>, B. &amp; </a:t>
            </a:r>
            <a:r>
              <a:rPr lang="en-US" dirty="0" err="1"/>
              <a:t>Mevarech</a:t>
            </a:r>
            <a:r>
              <a:rPr lang="en-US" dirty="0"/>
              <a:t>, Z.R. (2003). Enhancing mathematical reasoning in the classroom: The effects of cooperative learning and metacognitive training. </a:t>
            </a:r>
            <a:r>
              <a:rPr lang="en-US" i="1" dirty="0"/>
              <a:t>American Educational Research Journal, 40</a:t>
            </a:r>
            <a:r>
              <a:rPr lang="en-US" dirty="0"/>
              <a:t>(1).</a:t>
            </a:r>
          </a:p>
          <a:p>
            <a:r>
              <a:rPr lang="en-US" dirty="0" err="1"/>
              <a:t>Okan</a:t>
            </a:r>
            <a:r>
              <a:rPr lang="en-US" dirty="0"/>
              <a:t>, Y. &amp; Garcia-</a:t>
            </a:r>
            <a:r>
              <a:rPr lang="en-US" dirty="0" err="1"/>
              <a:t>Retamero</a:t>
            </a:r>
            <a:r>
              <a:rPr lang="en-US" dirty="0"/>
              <a:t>, R. (2016.) How people with low and high graph literacy process health graphs: Evidence from eye-tracking. </a:t>
            </a:r>
            <a:r>
              <a:rPr lang="en-US" i="1" dirty="0"/>
              <a:t>Journal of Behavior Decision Making, 29</a:t>
            </a:r>
            <a:r>
              <a:rPr lang="en-US" dirty="0"/>
              <a:t>(2-3), 271-294. </a:t>
            </a:r>
            <a:r>
              <a:rPr lang="en-US" dirty="0" err="1"/>
              <a:t>doi</a:t>
            </a:r>
            <a:r>
              <a:rPr lang="en-US" dirty="0"/>
              <a:t>: 10.1002/bdm.1891</a:t>
            </a:r>
          </a:p>
          <a:p>
            <a:r>
              <a:rPr lang="en-US" dirty="0" err="1"/>
              <a:t>Okan</a:t>
            </a:r>
            <a:r>
              <a:rPr lang="en-US" dirty="0"/>
              <a:t>, Y., Garcia-</a:t>
            </a:r>
            <a:r>
              <a:rPr lang="en-US" dirty="0" err="1"/>
              <a:t>Retamero</a:t>
            </a:r>
            <a:r>
              <a:rPr lang="en-US" dirty="0"/>
              <a:t>, R., </a:t>
            </a:r>
            <a:r>
              <a:rPr lang="en-US" dirty="0" err="1"/>
              <a:t>Cokely</a:t>
            </a:r>
            <a:r>
              <a:rPr lang="en-US" dirty="0"/>
              <a:t>, E., &amp; Maldonado, A. (2018.) Biasing and debiasing health decisions with bar graphs: Costs and benefits of graph literacy. </a:t>
            </a:r>
            <a:r>
              <a:rPr lang="en-US" i="1" dirty="0"/>
              <a:t>Quarterly Journal of Experimental Psychology, 71</a:t>
            </a:r>
            <a:r>
              <a:rPr lang="en-US" dirty="0"/>
              <a:t>(12). </a:t>
            </a:r>
            <a:r>
              <a:rPr lang="en-US" dirty="0" err="1"/>
              <a:t>doi</a:t>
            </a:r>
            <a:r>
              <a:rPr lang="en-US" dirty="0"/>
              <a:t>: 10.1177/1747021817744546</a:t>
            </a:r>
          </a:p>
          <a:p>
            <a:r>
              <a:rPr lang="en-US" dirty="0" err="1"/>
              <a:t>Okan</a:t>
            </a:r>
            <a:r>
              <a:rPr lang="en-US" dirty="0"/>
              <a:t>, Y., Janssen, E., </a:t>
            </a:r>
            <a:r>
              <a:rPr lang="en-US" dirty="0" err="1"/>
              <a:t>Galesic</a:t>
            </a:r>
            <a:r>
              <a:rPr lang="en-US" dirty="0"/>
              <a:t>, M., &amp; Waters, E.A. (2019.) Using the short graph literacy scale to predict precursors of health behavior change. </a:t>
            </a:r>
            <a:r>
              <a:rPr lang="en-US" i="1" dirty="0"/>
              <a:t>Medical Decision Making, 39</a:t>
            </a:r>
            <a:r>
              <a:rPr lang="en-US" dirty="0"/>
              <a:t>(3), 183-195. </a:t>
            </a:r>
            <a:r>
              <a:rPr lang="en-US" dirty="0" err="1"/>
              <a:t>doi</a:t>
            </a:r>
            <a:r>
              <a:rPr lang="en-US" dirty="0"/>
              <a:t>: 10.1177/0272989X19829728</a:t>
            </a:r>
          </a:p>
          <a:p>
            <a:r>
              <a:rPr lang="en-US" dirty="0"/>
              <a:t>Ring, M., </a:t>
            </a:r>
            <a:r>
              <a:rPr lang="en-US" dirty="0" err="1"/>
              <a:t>Brahm</a:t>
            </a:r>
            <a:r>
              <a:rPr lang="en-US" dirty="0"/>
              <a:t>, T., &amp; </a:t>
            </a:r>
            <a:r>
              <a:rPr lang="en-US" dirty="0" err="1"/>
              <a:t>Randler</a:t>
            </a:r>
            <a:r>
              <a:rPr lang="en-US" dirty="0"/>
              <a:t>, C. (2019.) Do difficulty levels matter for graphical literacy? A performance assessment study with authentic graphs. </a:t>
            </a:r>
            <a:r>
              <a:rPr lang="en-US" i="1" dirty="0"/>
              <a:t>International Journal of Science Education, 41</a:t>
            </a:r>
            <a:r>
              <a:rPr lang="en-US" dirty="0"/>
              <a:t>(13), 1787-1804. </a:t>
            </a:r>
            <a:r>
              <a:rPr lang="en-US" dirty="0" err="1"/>
              <a:t>doi</a:t>
            </a:r>
            <a:r>
              <a:rPr lang="en-US" dirty="0"/>
              <a:t>: 10.1080/09500693.2019.1640915</a:t>
            </a:r>
          </a:p>
          <a:p>
            <a:r>
              <a:rPr lang="en-US" dirty="0"/>
              <a:t>Roberts, K.L. &amp; </a:t>
            </a:r>
            <a:r>
              <a:rPr lang="en-US" dirty="0" err="1"/>
              <a:t>Brugar</a:t>
            </a:r>
            <a:r>
              <a:rPr lang="en-US" dirty="0"/>
              <a:t>, K.A. (2017.) The view from here: Emergence of graphical literacy. </a:t>
            </a:r>
            <a:r>
              <a:rPr lang="en-US" i="1" dirty="0"/>
              <a:t>Reading Psychology, 38</a:t>
            </a:r>
            <a:r>
              <a:rPr lang="en-US" dirty="0"/>
              <a:t>, 733-777. </a:t>
            </a:r>
            <a:r>
              <a:rPr lang="en-US" dirty="0" err="1"/>
              <a:t>doi</a:t>
            </a:r>
            <a:r>
              <a:rPr lang="en-US" dirty="0"/>
              <a:t>: 10.1080/02702711.2017.1336661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339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8D099-2396-4D64-B74E-24513052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Graphical Literacy</a:t>
            </a:r>
            <a:endParaRPr lang="en-CA" sz="400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3C01-D0FB-4AE3-876E-F76BE94B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Graphical literacy (sometimes referred to as the broader term ‘graphicacy’) is the ability to understand graphically presented information.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Related but distinct from numeracy.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294C2E-6E9E-7220-4A12-CB133510F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10" r="21365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78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2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118CE-EC96-46BE-A543-5ABE0564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Graphical Literacy Components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A9A8533-F2E5-CC4A-4C43-F28EF6743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662843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47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2AFA14BB-6313-584D-C0FB-9D28423EA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596"/>
          <a:stretch/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21EE8-95B7-4F5B-9CFC-3F309D73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Who Cares?</a:t>
            </a:r>
            <a:endParaRPr lang="en-CA" sz="360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321D-A98F-4E98-A417-F2376DF8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772" y="2978254"/>
            <a:ext cx="3153580" cy="2444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</a:rPr>
              <a:t>Graphs are useful in conveying all types of information, including risks and benefits of lifestyle, treatment, and help reduce the biases of anecdotal evidence.</a:t>
            </a:r>
          </a:p>
          <a:p>
            <a:pPr>
              <a:lnSpc>
                <a:spcPct val="100000"/>
              </a:lnSpc>
            </a:pPr>
            <a:r>
              <a:rPr lang="en-CA" sz="1200">
                <a:solidFill>
                  <a:srgbClr val="FFFFFF"/>
                </a:solidFill>
              </a:rPr>
              <a:t>Graphical literacy moderates the benefits of graphical inclusion in both scientific and news articles.</a:t>
            </a:r>
          </a:p>
          <a:p>
            <a:pPr>
              <a:lnSpc>
                <a:spcPct val="100000"/>
              </a:lnSpc>
            </a:pPr>
            <a:r>
              <a:rPr lang="en-CA" sz="1200">
                <a:solidFill>
                  <a:srgbClr val="FFFFFF"/>
                </a:solidFill>
              </a:rPr>
              <a:t>Understanding user literacy can also help us in evaluating our tools and present data more effectively.</a:t>
            </a:r>
          </a:p>
        </p:txBody>
      </p:sp>
      <p:sp>
        <p:nvSpPr>
          <p:cNvPr id="26" name="!!footer rectangle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576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20F23-6D25-4F9C-AAF9-629D60A5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Assessing Graph Literacy</a:t>
            </a:r>
            <a:endParaRPr lang="en-CA" sz="40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8007B-0BFB-4FCC-A9B3-920FFEDEF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Created by study authors for research purposes.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Subsets of existing measures.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Objective Graph Literacy Scales.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Subjective Graph Literacy Scale.</a:t>
            </a:r>
            <a:endParaRPr lang="en-CA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52716241-6AEA-686F-3B5B-5A7D91C52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85" r="18661" b="-1"/>
          <a:stretch/>
        </p:blipFill>
        <p:spPr>
          <a:xfrm>
            <a:off x="7731171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4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6ED6A-B1AC-400F-9C28-9C2CA8DB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Objective Graph Literacy Scale</a:t>
            </a:r>
            <a:endParaRPr lang="en-CA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A1FEB26-020A-23B4-EDED-82D6E41F2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6" r="4140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BC2D389-B37C-47C2-830B-69C4A1A4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r>
              <a:rPr lang="en-US"/>
              <a:t>The OGS (</a:t>
            </a:r>
            <a:r>
              <a:rPr lang="en-US" err="1"/>
              <a:t>Galesic</a:t>
            </a:r>
            <a:r>
              <a:rPr lang="en-US"/>
              <a:t> &amp; Garcia-</a:t>
            </a:r>
            <a:r>
              <a:rPr lang="en-US" err="1"/>
              <a:t>Retamero</a:t>
            </a:r>
            <a:r>
              <a:rPr lang="en-US"/>
              <a:t>, 2011) is one of the most widely used measures of graph literacy intended for use in the general public.</a:t>
            </a:r>
          </a:p>
          <a:p>
            <a:r>
              <a:rPr lang="en-US"/>
              <a:t>Scale consists of 13 items measuring the 3 domains of graph literacy for 4 different types of graph (bar, line, pie, and icon).</a:t>
            </a:r>
          </a:p>
          <a:p>
            <a:r>
              <a:rPr lang="en-US"/>
              <a:t>Developed using items pulled from broader scales.</a:t>
            </a:r>
            <a:endParaRPr lang="en-CA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697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A0ABD-F6CF-4BB7-8CB2-98C6E4A5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GLS Sample Items</a:t>
            </a:r>
            <a:endParaRPr lang="en-CA" sz="40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25C3B4-8284-ABAB-185D-5696F288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/>
              <a:t>Here is some information about different forms of cancer. Approximately what percentage of people who die from cancer die from colon cancer, breast cancer, and prostate cancer taken together? ____%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06BE4938-283D-4642-965D-E5E3C9AB7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" r="1116" b="1"/>
          <a:stretch/>
        </p:blipFill>
        <p:spPr>
          <a:xfrm>
            <a:off x="4653447" y="1316836"/>
            <a:ext cx="6892560" cy="387888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743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7659E-40D2-46A6-A1A3-016A3FB3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GLS Sample Items</a:t>
            </a:r>
            <a:endParaRPr lang="en-CA" sz="40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68C6C7-9CF7-4DEF-3D08-838BD49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</a:rPr>
              <a:t>In a magazine, you see two advertisements, one on page 5 and another on page 12. Each is for a different drug for treating heart disease, and each includes a graph showing the effectiveness of the drug compared to placebo (sugar pills).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</a:rPr>
              <a:t>Compared to the placebo, which treatment leads to a larger decrease in the percentage of patients who die?</a:t>
            </a:r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</a:rPr>
              <a:t>Crosicol – Hertinol – They are equal – Can’t say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A39B86C-26FC-4B8E-BA59-DCC3A585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814456"/>
            <a:ext cx="6798082" cy="32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4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3E495-8C10-4115-A22C-033F2F88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GLS Sample Items</a:t>
            </a:r>
            <a:endParaRPr lang="en-CA" sz="40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FB95-8E1D-40E1-BAE9-4D2F69FF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/>
              <a:t>The following figure shows the number of men and women among patients with disease X. The total number of circles is 100.</a:t>
            </a:r>
          </a:p>
          <a:p>
            <a:r>
              <a:rPr lang="en-CA"/>
              <a:t>How many more men than women are there among the 100 patients with disease X? ___ Men.</a:t>
            </a:r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EFF6F87-4BB2-4929-B4FB-91A8BD3C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872" y="643466"/>
            <a:ext cx="6635709" cy="522562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76273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{61BC661E-25FC-410D-8495-7C25D6698109}tf22712842_win32</Template>
  <TotalTime>2030</TotalTime>
  <Words>1069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Bookman Old Style</vt:lpstr>
      <vt:lpstr>Calibri</vt:lpstr>
      <vt:lpstr>Franklin Gothic Book</vt:lpstr>
      <vt:lpstr>1_RetrospectVTI</vt:lpstr>
      <vt:lpstr>Evaluating Graphical Literacy</vt:lpstr>
      <vt:lpstr>Graphical Literacy</vt:lpstr>
      <vt:lpstr>Graphical Literacy Components</vt:lpstr>
      <vt:lpstr>Who Cares?</vt:lpstr>
      <vt:lpstr>Assessing Graph Literacy</vt:lpstr>
      <vt:lpstr>Objective Graph Literacy Scale</vt:lpstr>
      <vt:lpstr>GLS Sample Items</vt:lpstr>
      <vt:lpstr>GLS Sample Items</vt:lpstr>
      <vt:lpstr>GLS Sample Items</vt:lpstr>
      <vt:lpstr>GLS Sample Items</vt:lpstr>
      <vt:lpstr>Objective Graph Literacy Scale</vt:lpstr>
      <vt:lpstr>Short Graph Literacy Scale</vt:lpstr>
      <vt:lpstr>Subjective Graph Literacy Scale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Graphical Literacy</dc:title>
  <dc:creator>Stephanie Bell</dc:creator>
  <cp:lastModifiedBy>Stephanie Bell</cp:lastModifiedBy>
  <cp:revision>20</cp:revision>
  <dcterms:created xsi:type="dcterms:W3CDTF">2022-04-03T18:18:38Z</dcterms:created>
  <dcterms:modified xsi:type="dcterms:W3CDTF">2022-04-05T04:09:10Z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