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57" r:id="rId4"/>
    <p:sldId id="268" r:id="rId5"/>
    <p:sldId id="269" r:id="rId6"/>
    <p:sldId id="270" r:id="rId7"/>
    <p:sldId id="262" r:id="rId8"/>
    <p:sldId id="259" r:id="rId9"/>
    <p:sldId id="271" r:id="rId10"/>
    <p:sldId id="272" r:id="rId11"/>
    <p:sldId id="260" r:id="rId12"/>
    <p:sldId id="264" r:id="rId13"/>
    <p:sldId id="273" r:id="rId14"/>
    <p:sldId id="275" r:id="rId15"/>
    <p:sldId id="283" r:id="rId16"/>
    <p:sldId id="276" r:id="rId17"/>
    <p:sldId id="274" r:id="rId18"/>
    <p:sldId id="279" r:id="rId19"/>
    <p:sldId id="280" r:id="rId20"/>
    <p:sldId id="281" r:id="rId21"/>
    <p:sldId id="28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22B-7155-4116-A9AC-8F72B8F8B3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500857-8376-471D-9754-FD679C1D6A54}">
      <dgm:prSet/>
      <dgm:spPr/>
      <dgm:t>
        <a:bodyPr/>
        <a:lstStyle/>
        <a:p>
          <a:r>
            <a:rPr lang="en-US"/>
            <a:t>Disclaimer 1: I have zero formal training in qualitative analyses</a:t>
          </a:r>
        </a:p>
      </dgm:t>
    </dgm:pt>
    <dgm:pt modelId="{1B068EB1-518F-429F-A42A-0928186AF233}" type="parTrans" cxnId="{5D7F1B9B-E720-4A6E-BEDA-B354569BD569}">
      <dgm:prSet/>
      <dgm:spPr/>
      <dgm:t>
        <a:bodyPr/>
        <a:lstStyle/>
        <a:p>
          <a:endParaRPr lang="en-US"/>
        </a:p>
      </dgm:t>
    </dgm:pt>
    <dgm:pt modelId="{69ED3858-A0AE-4662-83A0-38A19A1D3744}" type="sibTrans" cxnId="{5D7F1B9B-E720-4A6E-BEDA-B354569BD569}">
      <dgm:prSet/>
      <dgm:spPr/>
      <dgm:t>
        <a:bodyPr/>
        <a:lstStyle/>
        <a:p>
          <a:endParaRPr lang="en-US"/>
        </a:p>
      </dgm:t>
    </dgm:pt>
    <dgm:pt modelId="{7C74589D-9705-43A5-8433-D64EA005718D}">
      <dgm:prSet/>
      <dgm:spPr/>
      <dgm:t>
        <a:bodyPr/>
        <a:lstStyle/>
        <a:p>
          <a:r>
            <a:rPr lang="en-US"/>
            <a:t>Disclaimer 2: Most of this presentation is based on an excellent paper by Pokorny et al. (2017) - all credit to them!!! </a:t>
          </a:r>
        </a:p>
      </dgm:t>
    </dgm:pt>
    <dgm:pt modelId="{8E4AE8EE-9048-4C94-8B06-3EFEB7314701}" type="parTrans" cxnId="{DEDAC9F4-1146-4624-AE2B-D4733D341BC9}">
      <dgm:prSet/>
      <dgm:spPr/>
      <dgm:t>
        <a:bodyPr/>
        <a:lstStyle/>
        <a:p>
          <a:endParaRPr lang="en-US"/>
        </a:p>
      </dgm:t>
    </dgm:pt>
    <dgm:pt modelId="{F86C7402-AE8D-48FE-85A2-F49119282595}" type="sibTrans" cxnId="{DEDAC9F4-1146-4624-AE2B-D4733D341BC9}">
      <dgm:prSet/>
      <dgm:spPr/>
      <dgm:t>
        <a:bodyPr/>
        <a:lstStyle/>
        <a:p>
          <a:endParaRPr lang="en-US"/>
        </a:p>
      </dgm:t>
    </dgm:pt>
    <dgm:pt modelId="{E2FCC6BE-E4B8-45D7-88DC-36725931026D}" type="pres">
      <dgm:prSet presAssocID="{FAD6022B-7155-4116-A9AC-8F72B8F8B3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02386B-0C37-44E1-B538-654B976F8566}" type="pres">
      <dgm:prSet presAssocID="{EF500857-8376-471D-9754-FD679C1D6A54}" presName="hierRoot1" presStyleCnt="0"/>
      <dgm:spPr/>
    </dgm:pt>
    <dgm:pt modelId="{3EB41ABA-2480-486A-A727-4CF41F66A6EE}" type="pres">
      <dgm:prSet presAssocID="{EF500857-8376-471D-9754-FD679C1D6A54}" presName="composite" presStyleCnt="0"/>
      <dgm:spPr/>
    </dgm:pt>
    <dgm:pt modelId="{0BE51536-DEBF-4454-AA50-84B318189346}" type="pres">
      <dgm:prSet presAssocID="{EF500857-8376-471D-9754-FD679C1D6A54}" presName="background" presStyleLbl="node0" presStyleIdx="0" presStyleCnt="2"/>
      <dgm:spPr/>
    </dgm:pt>
    <dgm:pt modelId="{80D71C2F-4D6C-4D7E-8C7E-F8482DD60FCF}" type="pres">
      <dgm:prSet presAssocID="{EF500857-8376-471D-9754-FD679C1D6A54}" presName="text" presStyleLbl="fgAcc0" presStyleIdx="0" presStyleCnt="2">
        <dgm:presLayoutVars>
          <dgm:chPref val="3"/>
        </dgm:presLayoutVars>
      </dgm:prSet>
      <dgm:spPr/>
    </dgm:pt>
    <dgm:pt modelId="{E8AE3E8A-D4FF-49D0-8849-676BFE0AA7EE}" type="pres">
      <dgm:prSet presAssocID="{EF500857-8376-471D-9754-FD679C1D6A54}" presName="hierChild2" presStyleCnt="0"/>
      <dgm:spPr/>
    </dgm:pt>
    <dgm:pt modelId="{1D7FF0CF-8941-4F3E-A730-8E4C102AA645}" type="pres">
      <dgm:prSet presAssocID="{7C74589D-9705-43A5-8433-D64EA005718D}" presName="hierRoot1" presStyleCnt="0"/>
      <dgm:spPr/>
    </dgm:pt>
    <dgm:pt modelId="{0F52AE62-2641-45F0-B847-DC4E5064DE1C}" type="pres">
      <dgm:prSet presAssocID="{7C74589D-9705-43A5-8433-D64EA005718D}" presName="composite" presStyleCnt="0"/>
      <dgm:spPr/>
    </dgm:pt>
    <dgm:pt modelId="{164D5A41-B306-4FFC-A3B8-51BD10F7B6C6}" type="pres">
      <dgm:prSet presAssocID="{7C74589D-9705-43A5-8433-D64EA005718D}" presName="background" presStyleLbl="node0" presStyleIdx="1" presStyleCnt="2"/>
      <dgm:spPr/>
    </dgm:pt>
    <dgm:pt modelId="{F3C52C8C-F5C0-44D1-A8CE-BEC350F523E4}" type="pres">
      <dgm:prSet presAssocID="{7C74589D-9705-43A5-8433-D64EA005718D}" presName="text" presStyleLbl="fgAcc0" presStyleIdx="1" presStyleCnt="2">
        <dgm:presLayoutVars>
          <dgm:chPref val="3"/>
        </dgm:presLayoutVars>
      </dgm:prSet>
      <dgm:spPr/>
    </dgm:pt>
    <dgm:pt modelId="{9C903186-156B-40AA-B972-D3F43D5279C3}" type="pres">
      <dgm:prSet presAssocID="{7C74589D-9705-43A5-8433-D64EA005718D}" presName="hierChild2" presStyleCnt="0"/>
      <dgm:spPr/>
    </dgm:pt>
  </dgm:ptLst>
  <dgm:cxnLst>
    <dgm:cxn modelId="{559F1929-B8AA-4676-A5AD-50CAD8BAE02E}" type="presOf" srcId="{EF500857-8376-471D-9754-FD679C1D6A54}" destId="{80D71C2F-4D6C-4D7E-8C7E-F8482DD60FCF}" srcOrd="0" destOrd="0" presId="urn:microsoft.com/office/officeart/2005/8/layout/hierarchy1"/>
    <dgm:cxn modelId="{AFCED454-BDB8-4C69-A97C-C676FB15C2F0}" type="presOf" srcId="{7C74589D-9705-43A5-8433-D64EA005718D}" destId="{F3C52C8C-F5C0-44D1-A8CE-BEC350F523E4}" srcOrd="0" destOrd="0" presId="urn:microsoft.com/office/officeart/2005/8/layout/hierarchy1"/>
    <dgm:cxn modelId="{5D7F1B9B-E720-4A6E-BEDA-B354569BD569}" srcId="{FAD6022B-7155-4116-A9AC-8F72B8F8B39A}" destId="{EF500857-8376-471D-9754-FD679C1D6A54}" srcOrd="0" destOrd="0" parTransId="{1B068EB1-518F-429F-A42A-0928186AF233}" sibTransId="{69ED3858-A0AE-4662-83A0-38A19A1D3744}"/>
    <dgm:cxn modelId="{C12214A7-91C5-411D-889E-96D761C24652}" type="presOf" srcId="{FAD6022B-7155-4116-A9AC-8F72B8F8B39A}" destId="{E2FCC6BE-E4B8-45D7-88DC-36725931026D}" srcOrd="0" destOrd="0" presId="urn:microsoft.com/office/officeart/2005/8/layout/hierarchy1"/>
    <dgm:cxn modelId="{DEDAC9F4-1146-4624-AE2B-D4733D341BC9}" srcId="{FAD6022B-7155-4116-A9AC-8F72B8F8B39A}" destId="{7C74589D-9705-43A5-8433-D64EA005718D}" srcOrd="1" destOrd="0" parTransId="{8E4AE8EE-9048-4C94-8B06-3EFEB7314701}" sibTransId="{F86C7402-AE8D-48FE-85A2-F49119282595}"/>
    <dgm:cxn modelId="{D47701CB-7AB8-4EA7-8B38-37EBFE81676A}" type="presParOf" srcId="{E2FCC6BE-E4B8-45D7-88DC-36725931026D}" destId="{E802386B-0C37-44E1-B538-654B976F8566}" srcOrd="0" destOrd="0" presId="urn:microsoft.com/office/officeart/2005/8/layout/hierarchy1"/>
    <dgm:cxn modelId="{B17DF036-EAC8-47EE-846D-88C8839EBDC9}" type="presParOf" srcId="{E802386B-0C37-44E1-B538-654B976F8566}" destId="{3EB41ABA-2480-486A-A727-4CF41F66A6EE}" srcOrd="0" destOrd="0" presId="urn:microsoft.com/office/officeart/2005/8/layout/hierarchy1"/>
    <dgm:cxn modelId="{953F1C0D-F4E0-4E54-BC9B-FE8F50F7CC0B}" type="presParOf" srcId="{3EB41ABA-2480-486A-A727-4CF41F66A6EE}" destId="{0BE51536-DEBF-4454-AA50-84B318189346}" srcOrd="0" destOrd="0" presId="urn:microsoft.com/office/officeart/2005/8/layout/hierarchy1"/>
    <dgm:cxn modelId="{36B54AE9-7EB5-49E8-A9FC-BBC7C5FEDF67}" type="presParOf" srcId="{3EB41ABA-2480-486A-A727-4CF41F66A6EE}" destId="{80D71C2F-4D6C-4D7E-8C7E-F8482DD60FCF}" srcOrd="1" destOrd="0" presId="urn:microsoft.com/office/officeart/2005/8/layout/hierarchy1"/>
    <dgm:cxn modelId="{716D055D-5CAF-44D3-ACB5-9A75BE102310}" type="presParOf" srcId="{E802386B-0C37-44E1-B538-654B976F8566}" destId="{E8AE3E8A-D4FF-49D0-8849-676BFE0AA7EE}" srcOrd="1" destOrd="0" presId="urn:microsoft.com/office/officeart/2005/8/layout/hierarchy1"/>
    <dgm:cxn modelId="{66087ED0-4F37-458C-9444-0A16952198B4}" type="presParOf" srcId="{E2FCC6BE-E4B8-45D7-88DC-36725931026D}" destId="{1D7FF0CF-8941-4F3E-A730-8E4C102AA645}" srcOrd="1" destOrd="0" presId="urn:microsoft.com/office/officeart/2005/8/layout/hierarchy1"/>
    <dgm:cxn modelId="{1D0614E1-684C-4A68-972A-64E8CE66539C}" type="presParOf" srcId="{1D7FF0CF-8941-4F3E-A730-8E4C102AA645}" destId="{0F52AE62-2641-45F0-B847-DC4E5064DE1C}" srcOrd="0" destOrd="0" presId="urn:microsoft.com/office/officeart/2005/8/layout/hierarchy1"/>
    <dgm:cxn modelId="{DF03A811-AC10-4ADA-856D-73DE37ADE6B5}" type="presParOf" srcId="{0F52AE62-2641-45F0-B847-DC4E5064DE1C}" destId="{164D5A41-B306-4FFC-A3B8-51BD10F7B6C6}" srcOrd="0" destOrd="0" presId="urn:microsoft.com/office/officeart/2005/8/layout/hierarchy1"/>
    <dgm:cxn modelId="{504704B6-31B5-40C1-8E28-0E3EF1E7DBB1}" type="presParOf" srcId="{0F52AE62-2641-45F0-B847-DC4E5064DE1C}" destId="{F3C52C8C-F5C0-44D1-A8CE-BEC350F523E4}" srcOrd="1" destOrd="0" presId="urn:microsoft.com/office/officeart/2005/8/layout/hierarchy1"/>
    <dgm:cxn modelId="{46560E10-C3E6-4BF5-B6D8-E36385AF74B7}" type="presParOf" srcId="{1D7FF0CF-8941-4F3E-A730-8E4C102AA645}" destId="{9C903186-156B-40AA-B972-D3F43D5279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28FD5-C49F-4835-AC0D-453E01DEACB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635519-6AC7-4772-8389-1BE12A37BC4F}">
      <dgm:prSet/>
      <dgm:spPr/>
      <dgm:t>
        <a:bodyPr/>
        <a:lstStyle/>
        <a:p>
          <a:r>
            <a:rPr lang="en-US"/>
            <a:t>Interviews are recorded and transcribed </a:t>
          </a:r>
        </a:p>
      </dgm:t>
    </dgm:pt>
    <dgm:pt modelId="{C7F7F3F3-82B9-450C-A4A2-C93D1EFF50F6}" type="parTrans" cxnId="{F66AAEE7-4DB7-4B73-AFDC-1F725796D444}">
      <dgm:prSet/>
      <dgm:spPr/>
      <dgm:t>
        <a:bodyPr/>
        <a:lstStyle/>
        <a:p>
          <a:endParaRPr lang="en-US"/>
        </a:p>
      </dgm:t>
    </dgm:pt>
    <dgm:pt modelId="{5E03D8B0-4BD6-48AC-9F55-6B88DC095D99}" type="sibTrans" cxnId="{F66AAEE7-4DB7-4B73-AFDC-1F725796D444}">
      <dgm:prSet/>
      <dgm:spPr/>
      <dgm:t>
        <a:bodyPr/>
        <a:lstStyle/>
        <a:p>
          <a:endParaRPr lang="en-US"/>
        </a:p>
      </dgm:t>
    </dgm:pt>
    <dgm:pt modelId="{64CBF7D8-69D0-47AE-928C-06CB779323D5}">
      <dgm:prSet/>
      <dgm:spPr/>
      <dgm:t>
        <a:bodyPr/>
        <a:lstStyle/>
        <a:p>
          <a:r>
            <a:rPr lang="en-US"/>
            <a:t>Depending on theoretical approach, several ways transcriptions can be analyzed</a:t>
          </a:r>
        </a:p>
      </dgm:t>
    </dgm:pt>
    <dgm:pt modelId="{843B947D-95E6-4CB3-89BD-82ED9C15B3EF}" type="parTrans" cxnId="{52A20200-2A19-47CE-AED8-B7AB76536077}">
      <dgm:prSet/>
      <dgm:spPr/>
      <dgm:t>
        <a:bodyPr/>
        <a:lstStyle/>
        <a:p>
          <a:endParaRPr lang="en-US"/>
        </a:p>
      </dgm:t>
    </dgm:pt>
    <dgm:pt modelId="{FFBB3BBC-09F4-4682-887A-0BE1454C8F40}" type="sibTrans" cxnId="{52A20200-2A19-47CE-AED8-B7AB76536077}">
      <dgm:prSet/>
      <dgm:spPr/>
      <dgm:t>
        <a:bodyPr/>
        <a:lstStyle/>
        <a:p>
          <a:endParaRPr lang="en-US"/>
        </a:p>
      </dgm:t>
    </dgm:pt>
    <dgm:pt modelId="{737AB180-6958-4300-B708-F6F05D3818FC}">
      <dgm:prSet/>
      <dgm:spPr/>
      <dgm:t>
        <a:bodyPr/>
        <a:lstStyle/>
        <a:p>
          <a:r>
            <a:rPr lang="en-US"/>
            <a:t>Coding: identification of meaningful units in the text (Coyle, 2007)</a:t>
          </a:r>
        </a:p>
      </dgm:t>
    </dgm:pt>
    <dgm:pt modelId="{34AFC022-7A78-46BA-8372-69023BAC30E1}" type="parTrans" cxnId="{C57E2F8A-3BF8-4713-A957-DF76A2E1FA2F}">
      <dgm:prSet/>
      <dgm:spPr/>
      <dgm:t>
        <a:bodyPr/>
        <a:lstStyle/>
        <a:p>
          <a:endParaRPr lang="en-US"/>
        </a:p>
      </dgm:t>
    </dgm:pt>
    <dgm:pt modelId="{7EC9C6E7-2EC7-4DBA-81B7-D0C3A64FC65D}" type="sibTrans" cxnId="{C57E2F8A-3BF8-4713-A957-DF76A2E1FA2F}">
      <dgm:prSet/>
      <dgm:spPr/>
      <dgm:t>
        <a:bodyPr/>
        <a:lstStyle/>
        <a:p>
          <a:endParaRPr lang="en-US"/>
        </a:p>
      </dgm:t>
    </dgm:pt>
    <dgm:pt modelId="{0B6A2BD5-1683-482E-B7E2-6C2105443CCE}" type="pres">
      <dgm:prSet presAssocID="{6CA28FD5-C49F-4835-AC0D-453E01DEACB4}" presName="root" presStyleCnt="0">
        <dgm:presLayoutVars>
          <dgm:dir/>
          <dgm:resizeHandles val="exact"/>
        </dgm:presLayoutVars>
      </dgm:prSet>
      <dgm:spPr/>
    </dgm:pt>
    <dgm:pt modelId="{7F407895-D31F-4A93-950A-843AD7900060}" type="pres">
      <dgm:prSet presAssocID="{F2635519-6AC7-4772-8389-1BE12A37BC4F}" presName="compNode" presStyleCnt="0"/>
      <dgm:spPr/>
    </dgm:pt>
    <dgm:pt modelId="{79712FAA-0732-493B-8900-7BFF6E747841}" type="pres">
      <dgm:prSet presAssocID="{F2635519-6AC7-4772-8389-1BE12A37BC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4B2A141-B82D-4348-A86D-DED0E95569BD}" type="pres">
      <dgm:prSet presAssocID="{F2635519-6AC7-4772-8389-1BE12A37BC4F}" presName="spaceRect" presStyleCnt="0"/>
      <dgm:spPr/>
    </dgm:pt>
    <dgm:pt modelId="{2C048BB6-837B-4994-9B63-46C058476F01}" type="pres">
      <dgm:prSet presAssocID="{F2635519-6AC7-4772-8389-1BE12A37BC4F}" presName="textRect" presStyleLbl="revTx" presStyleIdx="0" presStyleCnt="3">
        <dgm:presLayoutVars>
          <dgm:chMax val="1"/>
          <dgm:chPref val="1"/>
        </dgm:presLayoutVars>
      </dgm:prSet>
      <dgm:spPr/>
    </dgm:pt>
    <dgm:pt modelId="{54C23317-7A7A-41D8-BC32-1BBF827BB400}" type="pres">
      <dgm:prSet presAssocID="{5E03D8B0-4BD6-48AC-9F55-6B88DC095D99}" presName="sibTrans" presStyleCnt="0"/>
      <dgm:spPr/>
    </dgm:pt>
    <dgm:pt modelId="{CDFF0585-4342-4E83-BB20-764F4609957D}" type="pres">
      <dgm:prSet presAssocID="{64CBF7D8-69D0-47AE-928C-06CB779323D5}" presName="compNode" presStyleCnt="0"/>
      <dgm:spPr/>
    </dgm:pt>
    <dgm:pt modelId="{0FEB99EE-33B2-4FEC-AD9B-E513DD7B5074}" type="pres">
      <dgm:prSet presAssocID="{64CBF7D8-69D0-47AE-928C-06CB779323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9FED2C4-0071-4857-B86B-49C23BBE6A30}" type="pres">
      <dgm:prSet presAssocID="{64CBF7D8-69D0-47AE-928C-06CB779323D5}" presName="spaceRect" presStyleCnt="0"/>
      <dgm:spPr/>
    </dgm:pt>
    <dgm:pt modelId="{43F5C824-2258-4B2B-AEB5-636DE74DA614}" type="pres">
      <dgm:prSet presAssocID="{64CBF7D8-69D0-47AE-928C-06CB779323D5}" presName="textRect" presStyleLbl="revTx" presStyleIdx="1" presStyleCnt="3">
        <dgm:presLayoutVars>
          <dgm:chMax val="1"/>
          <dgm:chPref val="1"/>
        </dgm:presLayoutVars>
      </dgm:prSet>
      <dgm:spPr/>
    </dgm:pt>
    <dgm:pt modelId="{CF633937-5337-4DD2-97D1-7CC132658868}" type="pres">
      <dgm:prSet presAssocID="{FFBB3BBC-09F4-4682-887A-0BE1454C8F40}" presName="sibTrans" presStyleCnt="0"/>
      <dgm:spPr/>
    </dgm:pt>
    <dgm:pt modelId="{3A767DD0-1840-43C2-9720-041B446603EE}" type="pres">
      <dgm:prSet presAssocID="{737AB180-6958-4300-B708-F6F05D3818FC}" presName="compNode" presStyleCnt="0"/>
      <dgm:spPr/>
    </dgm:pt>
    <dgm:pt modelId="{17FC1A57-5106-4F65-B066-DAA9DA5CDC3E}" type="pres">
      <dgm:prSet presAssocID="{737AB180-6958-4300-B708-F6F05D3818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28B65B1-7737-47EB-904D-ECA132A845A2}" type="pres">
      <dgm:prSet presAssocID="{737AB180-6958-4300-B708-F6F05D3818FC}" presName="spaceRect" presStyleCnt="0"/>
      <dgm:spPr/>
    </dgm:pt>
    <dgm:pt modelId="{DEBB66E2-347D-4287-8F9F-112706867BCA}" type="pres">
      <dgm:prSet presAssocID="{737AB180-6958-4300-B708-F6F05D3818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A20200-2A19-47CE-AED8-B7AB76536077}" srcId="{6CA28FD5-C49F-4835-AC0D-453E01DEACB4}" destId="{64CBF7D8-69D0-47AE-928C-06CB779323D5}" srcOrd="1" destOrd="0" parTransId="{843B947D-95E6-4CB3-89BD-82ED9C15B3EF}" sibTransId="{FFBB3BBC-09F4-4682-887A-0BE1454C8F40}"/>
    <dgm:cxn modelId="{B2263A17-06F9-46A0-BE8D-6B1D49B79A0F}" type="presOf" srcId="{6CA28FD5-C49F-4835-AC0D-453E01DEACB4}" destId="{0B6A2BD5-1683-482E-B7E2-6C2105443CCE}" srcOrd="0" destOrd="0" presId="urn:microsoft.com/office/officeart/2018/2/layout/IconLabelList"/>
    <dgm:cxn modelId="{0B0C2C2B-E072-42F4-AFB4-D69DC8BDCA82}" type="presOf" srcId="{737AB180-6958-4300-B708-F6F05D3818FC}" destId="{DEBB66E2-347D-4287-8F9F-112706867BCA}" srcOrd="0" destOrd="0" presId="urn:microsoft.com/office/officeart/2018/2/layout/IconLabelList"/>
    <dgm:cxn modelId="{E37A302D-EEC7-40CA-9F1B-5727A2BE8BC4}" type="presOf" srcId="{64CBF7D8-69D0-47AE-928C-06CB779323D5}" destId="{43F5C824-2258-4B2B-AEB5-636DE74DA614}" srcOrd="0" destOrd="0" presId="urn:microsoft.com/office/officeart/2018/2/layout/IconLabelList"/>
    <dgm:cxn modelId="{C57E2F8A-3BF8-4713-A957-DF76A2E1FA2F}" srcId="{6CA28FD5-C49F-4835-AC0D-453E01DEACB4}" destId="{737AB180-6958-4300-B708-F6F05D3818FC}" srcOrd="2" destOrd="0" parTransId="{34AFC022-7A78-46BA-8372-69023BAC30E1}" sibTransId="{7EC9C6E7-2EC7-4DBA-81B7-D0C3A64FC65D}"/>
    <dgm:cxn modelId="{D5CEEEBC-B46C-48B9-B9EF-FB21E176CAC2}" type="presOf" srcId="{F2635519-6AC7-4772-8389-1BE12A37BC4F}" destId="{2C048BB6-837B-4994-9B63-46C058476F01}" srcOrd="0" destOrd="0" presId="urn:microsoft.com/office/officeart/2018/2/layout/IconLabelList"/>
    <dgm:cxn modelId="{F66AAEE7-4DB7-4B73-AFDC-1F725796D444}" srcId="{6CA28FD5-C49F-4835-AC0D-453E01DEACB4}" destId="{F2635519-6AC7-4772-8389-1BE12A37BC4F}" srcOrd="0" destOrd="0" parTransId="{C7F7F3F3-82B9-450C-A4A2-C93D1EFF50F6}" sibTransId="{5E03D8B0-4BD6-48AC-9F55-6B88DC095D99}"/>
    <dgm:cxn modelId="{13760538-018F-4155-B2ED-DC6625AEDF78}" type="presParOf" srcId="{0B6A2BD5-1683-482E-B7E2-6C2105443CCE}" destId="{7F407895-D31F-4A93-950A-843AD7900060}" srcOrd="0" destOrd="0" presId="urn:microsoft.com/office/officeart/2018/2/layout/IconLabelList"/>
    <dgm:cxn modelId="{E78247F2-F7FB-4C5F-B570-69005286E7A9}" type="presParOf" srcId="{7F407895-D31F-4A93-950A-843AD7900060}" destId="{79712FAA-0732-493B-8900-7BFF6E747841}" srcOrd="0" destOrd="0" presId="urn:microsoft.com/office/officeart/2018/2/layout/IconLabelList"/>
    <dgm:cxn modelId="{59C0103D-ECB2-4438-927D-63035FCF3CA2}" type="presParOf" srcId="{7F407895-D31F-4A93-950A-843AD7900060}" destId="{84B2A141-B82D-4348-A86D-DED0E95569BD}" srcOrd="1" destOrd="0" presId="urn:microsoft.com/office/officeart/2018/2/layout/IconLabelList"/>
    <dgm:cxn modelId="{952DFC3E-CF1E-45A1-8B82-4FF7481BCC2A}" type="presParOf" srcId="{7F407895-D31F-4A93-950A-843AD7900060}" destId="{2C048BB6-837B-4994-9B63-46C058476F01}" srcOrd="2" destOrd="0" presId="urn:microsoft.com/office/officeart/2018/2/layout/IconLabelList"/>
    <dgm:cxn modelId="{119A0DD9-A5B3-4D18-AA0C-95923B99645B}" type="presParOf" srcId="{0B6A2BD5-1683-482E-B7E2-6C2105443CCE}" destId="{54C23317-7A7A-41D8-BC32-1BBF827BB400}" srcOrd="1" destOrd="0" presId="urn:microsoft.com/office/officeart/2018/2/layout/IconLabelList"/>
    <dgm:cxn modelId="{8B68C981-C0A4-49BC-9CAA-C53164FBCD7A}" type="presParOf" srcId="{0B6A2BD5-1683-482E-B7E2-6C2105443CCE}" destId="{CDFF0585-4342-4E83-BB20-764F4609957D}" srcOrd="2" destOrd="0" presId="urn:microsoft.com/office/officeart/2018/2/layout/IconLabelList"/>
    <dgm:cxn modelId="{D273D654-E097-4AA0-8AE2-8FE56C0F8DC9}" type="presParOf" srcId="{CDFF0585-4342-4E83-BB20-764F4609957D}" destId="{0FEB99EE-33B2-4FEC-AD9B-E513DD7B5074}" srcOrd="0" destOrd="0" presId="urn:microsoft.com/office/officeart/2018/2/layout/IconLabelList"/>
    <dgm:cxn modelId="{2A6F3AD4-946C-410B-9EAF-06C7A51F7BBE}" type="presParOf" srcId="{CDFF0585-4342-4E83-BB20-764F4609957D}" destId="{B9FED2C4-0071-4857-B86B-49C23BBE6A30}" srcOrd="1" destOrd="0" presId="urn:microsoft.com/office/officeart/2018/2/layout/IconLabelList"/>
    <dgm:cxn modelId="{BEC8AF06-A407-4B80-8000-544BD33B23CF}" type="presParOf" srcId="{CDFF0585-4342-4E83-BB20-764F4609957D}" destId="{43F5C824-2258-4B2B-AEB5-636DE74DA614}" srcOrd="2" destOrd="0" presId="urn:microsoft.com/office/officeart/2018/2/layout/IconLabelList"/>
    <dgm:cxn modelId="{BDF38C3B-15A0-464C-B44C-D775369BBA1A}" type="presParOf" srcId="{0B6A2BD5-1683-482E-B7E2-6C2105443CCE}" destId="{CF633937-5337-4DD2-97D1-7CC132658868}" srcOrd="3" destOrd="0" presId="urn:microsoft.com/office/officeart/2018/2/layout/IconLabelList"/>
    <dgm:cxn modelId="{9061552D-B2EF-450A-BAA0-A77FAE5CE1D0}" type="presParOf" srcId="{0B6A2BD5-1683-482E-B7E2-6C2105443CCE}" destId="{3A767DD0-1840-43C2-9720-041B446603EE}" srcOrd="4" destOrd="0" presId="urn:microsoft.com/office/officeart/2018/2/layout/IconLabelList"/>
    <dgm:cxn modelId="{8D5A062A-D85C-472A-9020-C0451A385EDD}" type="presParOf" srcId="{3A767DD0-1840-43C2-9720-041B446603EE}" destId="{17FC1A57-5106-4F65-B066-DAA9DA5CDC3E}" srcOrd="0" destOrd="0" presId="urn:microsoft.com/office/officeart/2018/2/layout/IconLabelList"/>
    <dgm:cxn modelId="{06313A16-00B9-43F9-88A4-DDED28E40C77}" type="presParOf" srcId="{3A767DD0-1840-43C2-9720-041B446603EE}" destId="{E28B65B1-7737-47EB-904D-ECA132A845A2}" srcOrd="1" destOrd="0" presId="urn:microsoft.com/office/officeart/2018/2/layout/IconLabelList"/>
    <dgm:cxn modelId="{70A3DB7D-A68A-49D4-8ADA-FEBB50691F3C}" type="presParOf" srcId="{3A767DD0-1840-43C2-9720-041B446603EE}" destId="{DEBB66E2-347D-4287-8F9F-112706867B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3BB9D-29A5-4C48-8A05-86E9904A634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44D733-320D-4D75-8E48-885D486BA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Semi-structured interviews: “Do you feel this could be a successful approach in treatment for people who want help for their gambling problem?”</a:t>
          </a:r>
        </a:p>
      </dgm:t>
    </dgm:pt>
    <dgm:pt modelId="{796BFF9A-E0F8-4466-882F-A5B45886781B}" type="parTrans" cxnId="{143B89EF-8320-45AF-9B65-667278B3E298}">
      <dgm:prSet/>
      <dgm:spPr/>
      <dgm:t>
        <a:bodyPr/>
        <a:lstStyle/>
        <a:p>
          <a:endParaRPr lang="en-US"/>
        </a:p>
      </dgm:t>
    </dgm:pt>
    <dgm:pt modelId="{37CB983C-CD85-4EAC-A0A1-6680B03F55DC}" type="sibTrans" cxnId="{143B89EF-8320-45AF-9B65-667278B3E298}">
      <dgm:prSet/>
      <dgm:spPr/>
      <dgm:t>
        <a:bodyPr/>
        <a:lstStyle/>
        <a:p>
          <a:endParaRPr lang="en-US"/>
        </a:p>
      </dgm:t>
    </dgm:pt>
    <dgm:pt modelId="{D83FBCAE-80BB-4528-BCB6-065A82EA6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Transcription of interviews</a:t>
          </a:r>
        </a:p>
      </dgm:t>
    </dgm:pt>
    <dgm:pt modelId="{CA7EC72F-886C-4DFA-B34E-8FB291A9C268}" type="parTrans" cxnId="{3C2AD4B7-E8B7-4783-B658-30564D22967C}">
      <dgm:prSet/>
      <dgm:spPr/>
      <dgm:t>
        <a:bodyPr/>
        <a:lstStyle/>
        <a:p>
          <a:endParaRPr lang="en-US"/>
        </a:p>
      </dgm:t>
    </dgm:pt>
    <dgm:pt modelId="{E4D53C40-D269-44D0-95F4-D565990F9C48}" type="sibTrans" cxnId="{3C2AD4B7-E8B7-4783-B658-30564D22967C}">
      <dgm:prSet/>
      <dgm:spPr/>
      <dgm:t>
        <a:bodyPr/>
        <a:lstStyle/>
        <a:p>
          <a:endParaRPr lang="en-US"/>
        </a:p>
      </dgm:t>
    </dgm:pt>
    <dgm:pt modelId="{D4E45A8B-886A-4AF6-B48B-B6E4D7C19B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Researcher read through transcripts (familiarization), generated codes, constructed themes, revised themes, defined themes</a:t>
          </a:r>
        </a:p>
      </dgm:t>
    </dgm:pt>
    <dgm:pt modelId="{9855AB26-7DB3-42E7-976D-1840349495D0}" type="parTrans" cxnId="{24430C95-BAF8-417C-BDBB-D3DD3FC7F6C0}">
      <dgm:prSet/>
      <dgm:spPr/>
      <dgm:t>
        <a:bodyPr/>
        <a:lstStyle/>
        <a:p>
          <a:endParaRPr lang="en-US"/>
        </a:p>
      </dgm:t>
    </dgm:pt>
    <dgm:pt modelId="{DFBC0370-F070-443B-931D-ACB5E9AB62DF}" type="sibTrans" cxnId="{24430C95-BAF8-417C-BDBB-D3DD3FC7F6C0}">
      <dgm:prSet/>
      <dgm:spPr/>
      <dgm:t>
        <a:bodyPr/>
        <a:lstStyle/>
        <a:p>
          <a:endParaRPr lang="en-US"/>
        </a:p>
      </dgm:t>
    </dgm:pt>
    <dgm:pt modelId="{6FC895A5-0C99-44CC-B6F1-47DAE9C9D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while drawing on the researcher's own understanding of the topic</a:t>
          </a:r>
        </a:p>
      </dgm:t>
    </dgm:pt>
    <dgm:pt modelId="{A95AC718-11F9-4363-B897-20B42292A030}" type="parTrans" cxnId="{431B3C4C-8CC5-4FEE-A0F9-78A83CBF54EC}">
      <dgm:prSet/>
      <dgm:spPr/>
      <dgm:t>
        <a:bodyPr/>
        <a:lstStyle/>
        <a:p>
          <a:endParaRPr lang="en-US"/>
        </a:p>
      </dgm:t>
    </dgm:pt>
    <dgm:pt modelId="{17B234C1-CBD8-40EE-99CD-5626B0F6BAF9}" type="sibTrans" cxnId="{431B3C4C-8CC5-4FEE-A0F9-78A83CBF54EC}">
      <dgm:prSet/>
      <dgm:spPr/>
      <dgm:t>
        <a:bodyPr/>
        <a:lstStyle/>
        <a:p>
          <a:endParaRPr lang="en-US"/>
        </a:p>
      </dgm:t>
    </dgm:pt>
    <dgm:pt modelId="{50A142C2-9A9D-46D1-BD37-0C443168F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Results: Four themes were developed from the codes</a:t>
          </a:r>
        </a:p>
      </dgm:t>
    </dgm:pt>
    <dgm:pt modelId="{DF841C08-FCF3-4762-9B33-64042CF5E8CC}" type="parTrans" cxnId="{ACDE76A0-7E19-4552-8F47-CE51A3464A18}">
      <dgm:prSet/>
      <dgm:spPr/>
      <dgm:t>
        <a:bodyPr/>
        <a:lstStyle/>
        <a:p>
          <a:endParaRPr lang="en-US"/>
        </a:p>
      </dgm:t>
    </dgm:pt>
    <dgm:pt modelId="{29D8A5F1-6CF8-469C-8344-8E2BC358A676}" type="sibTrans" cxnId="{ACDE76A0-7E19-4552-8F47-CE51A3464A18}">
      <dgm:prSet/>
      <dgm:spPr/>
      <dgm:t>
        <a:bodyPr/>
        <a:lstStyle/>
        <a:p>
          <a:endParaRPr lang="en-US"/>
        </a:p>
      </dgm:t>
    </dgm:pt>
    <dgm:pt modelId="{104E44C5-308F-439E-8E11-A90A5F777DCC}" type="pres">
      <dgm:prSet presAssocID="{7283BB9D-29A5-4C48-8A05-86E9904A6347}" presName="root" presStyleCnt="0">
        <dgm:presLayoutVars>
          <dgm:dir/>
          <dgm:resizeHandles val="exact"/>
        </dgm:presLayoutVars>
      </dgm:prSet>
      <dgm:spPr/>
    </dgm:pt>
    <dgm:pt modelId="{36E1B07D-AB36-4302-AC47-7B4C486441E4}" type="pres">
      <dgm:prSet presAssocID="{BB44D733-320D-4D75-8E48-885D486BA474}" presName="compNode" presStyleCnt="0"/>
      <dgm:spPr/>
    </dgm:pt>
    <dgm:pt modelId="{77FCAE87-2A89-4776-8865-E748B88A2133}" type="pres">
      <dgm:prSet presAssocID="{BB44D733-320D-4D75-8E48-885D486BA474}" presName="bgRect" presStyleLbl="bgShp" presStyleIdx="0" presStyleCnt="4"/>
      <dgm:spPr/>
    </dgm:pt>
    <dgm:pt modelId="{F9D5F464-1DBE-4F9C-B4A2-C8128F2D302D}" type="pres">
      <dgm:prSet presAssocID="{BB44D733-320D-4D75-8E48-885D486BA4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55971F0-4860-4B2C-BC92-FB7CA4DA1A13}" type="pres">
      <dgm:prSet presAssocID="{BB44D733-320D-4D75-8E48-885D486BA474}" presName="spaceRect" presStyleCnt="0"/>
      <dgm:spPr/>
    </dgm:pt>
    <dgm:pt modelId="{7A620058-6B53-4CE5-9539-BD26638568EC}" type="pres">
      <dgm:prSet presAssocID="{BB44D733-320D-4D75-8E48-885D486BA474}" presName="parTx" presStyleLbl="revTx" presStyleIdx="0" presStyleCnt="5">
        <dgm:presLayoutVars>
          <dgm:chMax val="0"/>
          <dgm:chPref val="0"/>
        </dgm:presLayoutVars>
      </dgm:prSet>
      <dgm:spPr/>
    </dgm:pt>
    <dgm:pt modelId="{2F13822B-7F20-4955-A3A3-4D3267A920B5}" type="pres">
      <dgm:prSet presAssocID="{37CB983C-CD85-4EAC-A0A1-6680B03F55DC}" presName="sibTrans" presStyleCnt="0"/>
      <dgm:spPr/>
    </dgm:pt>
    <dgm:pt modelId="{C6A0ABF9-8AF5-47FE-A7B1-06CA6FC46411}" type="pres">
      <dgm:prSet presAssocID="{D83FBCAE-80BB-4528-BCB6-065A82EA689B}" presName="compNode" presStyleCnt="0"/>
      <dgm:spPr/>
    </dgm:pt>
    <dgm:pt modelId="{315CD8A3-25EC-4D0E-B4B7-4E091C6A565F}" type="pres">
      <dgm:prSet presAssocID="{D83FBCAE-80BB-4528-BCB6-065A82EA689B}" presName="bgRect" presStyleLbl="bgShp" presStyleIdx="1" presStyleCnt="4"/>
      <dgm:spPr/>
    </dgm:pt>
    <dgm:pt modelId="{595224AE-DF0A-4CC1-9F44-5D6149AA7C6B}" type="pres">
      <dgm:prSet presAssocID="{D83FBCAE-80BB-4528-BCB6-065A82EA68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CBFAF44-1B95-48AD-8C7C-DFD72B637FCD}" type="pres">
      <dgm:prSet presAssocID="{D83FBCAE-80BB-4528-BCB6-065A82EA689B}" presName="spaceRect" presStyleCnt="0"/>
      <dgm:spPr/>
    </dgm:pt>
    <dgm:pt modelId="{1F6C2334-8A34-4A80-8FDA-6363C483F23E}" type="pres">
      <dgm:prSet presAssocID="{D83FBCAE-80BB-4528-BCB6-065A82EA689B}" presName="parTx" presStyleLbl="revTx" presStyleIdx="1" presStyleCnt="5">
        <dgm:presLayoutVars>
          <dgm:chMax val="0"/>
          <dgm:chPref val="0"/>
        </dgm:presLayoutVars>
      </dgm:prSet>
      <dgm:spPr/>
    </dgm:pt>
    <dgm:pt modelId="{76134EB3-74E3-4530-8430-6B12B96345EB}" type="pres">
      <dgm:prSet presAssocID="{E4D53C40-D269-44D0-95F4-D565990F9C48}" presName="sibTrans" presStyleCnt="0"/>
      <dgm:spPr/>
    </dgm:pt>
    <dgm:pt modelId="{8D64468B-5D8B-4E3A-BC0E-67FFD093A9E0}" type="pres">
      <dgm:prSet presAssocID="{D4E45A8B-886A-4AF6-B48B-B6E4D7C19B8A}" presName="compNode" presStyleCnt="0"/>
      <dgm:spPr/>
    </dgm:pt>
    <dgm:pt modelId="{49FFC212-6328-4CAD-A2FA-129933BAB646}" type="pres">
      <dgm:prSet presAssocID="{D4E45A8B-886A-4AF6-B48B-B6E4D7C19B8A}" presName="bgRect" presStyleLbl="bgShp" presStyleIdx="2" presStyleCnt="4"/>
      <dgm:spPr/>
    </dgm:pt>
    <dgm:pt modelId="{087D0DCB-8159-4AF7-B50E-FBC0AE4ECBB8}" type="pres">
      <dgm:prSet presAssocID="{D4E45A8B-886A-4AF6-B48B-B6E4D7C19B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B2186C9-680C-4A62-A9FF-7E976B869B9E}" type="pres">
      <dgm:prSet presAssocID="{D4E45A8B-886A-4AF6-B48B-B6E4D7C19B8A}" presName="spaceRect" presStyleCnt="0"/>
      <dgm:spPr/>
    </dgm:pt>
    <dgm:pt modelId="{FF20B7AC-A4E7-4C3D-AE16-F458AEAEB8D2}" type="pres">
      <dgm:prSet presAssocID="{D4E45A8B-886A-4AF6-B48B-B6E4D7C19B8A}" presName="parTx" presStyleLbl="revTx" presStyleIdx="2" presStyleCnt="5">
        <dgm:presLayoutVars>
          <dgm:chMax val="0"/>
          <dgm:chPref val="0"/>
        </dgm:presLayoutVars>
      </dgm:prSet>
      <dgm:spPr/>
    </dgm:pt>
    <dgm:pt modelId="{E2FCC9AB-AE60-4F18-B361-8617E5D665B4}" type="pres">
      <dgm:prSet presAssocID="{D4E45A8B-886A-4AF6-B48B-B6E4D7C19B8A}" presName="desTx" presStyleLbl="revTx" presStyleIdx="3" presStyleCnt="5">
        <dgm:presLayoutVars/>
      </dgm:prSet>
      <dgm:spPr/>
    </dgm:pt>
    <dgm:pt modelId="{3147BDCF-733F-43C6-8DD9-1174B3EE79FE}" type="pres">
      <dgm:prSet presAssocID="{DFBC0370-F070-443B-931D-ACB5E9AB62DF}" presName="sibTrans" presStyleCnt="0"/>
      <dgm:spPr/>
    </dgm:pt>
    <dgm:pt modelId="{B31E5925-C385-4A01-9791-DE5BD11E1175}" type="pres">
      <dgm:prSet presAssocID="{50A142C2-9A9D-46D1-BD37-0C443168FD50}" presName="compNode" presStyleCnt="0"/>
      <dgm:spPr/>
    </dgm:pt>
    <dgm:pt modelId="{5816D3E9-C859-439C-92DB-B52CE201F01B}" type="pres">
      <dgm:prSet presAssocID="{50A142C2-9A9D-46D1-BD37-0C443168FD50}" presName="bgRect" presStyleLbl="bgShp" presStyleIdx="3" presStyleCnt="4"/>
      <dgm:spPr/>
    </dgm:pt>
    <dgm:pt modelId="{D1ED4657-937B-4A01-B84D-87ACD21C75C6}" type="pres">
      <dgm:prSet presAssocID="{50A142C2-9A9D-46D1-BD37-0C443168FD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884EAF-A4D1-4715-A94E-C492B3958A3D}" type="pres">
      <dgm:prSet presAssocID="{50A142C2-9A9D-46D1-BD37-0C443168FD50}" presName="spaceRect" presStyleCnt="0"/>
      <dgm:spPr/>
    </dgm:pt>
    <dgm:pt modelId="{EFE00CEB-6F02-4275-B6F6-1A4218D1218A}" type="pres">
      <dgm:prSet presAssocID="{50A142C2-9A9D-46D1-BD37-0C443168FD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7AF75C-A865-4695-9EAD-A7E01442AFA0}" type="presOf" srcId="{7283BB9D-29A5-4C48-8A05-86E9904A6347}" destId="{104E44C5-308F-439E-8E11-A90A5F777DCC}" srcOrd="0" destOrd="0" presId="urn:microsoft.com/office/officeart/2018/2/layout/IconVerticalSolidList"/>
    <dgm:cxn modelId="{0A821569-A1A2-4A54-8F97-F04C409196CD}" type="presOf" srcId="{6FC895A5-0C99-44CC-B6F1-47DAE9C9D7C5}" destId="{E2FCC9AB-AE60-4F18-B361-8617E5D665B4}" srcOrd="0" destOrd="0" presId="urn:microsoft.com/office/officeart/2018/2/layout/IconVerticalSolidList"/>
    <dgm:cxn modelId="{431B3C4C-8CC5-4FEE-A0F9-78A83CBF54EC}" srcId="{D4E45A8B-886A-4AF6-B48B-B6E4D7C19B8A}" destId="{6FC895A5-0C99-44CC-B6F1-47DAE9C9D7C5}" srcOrd="0" destOrd="0" parTransId="{A95AC718-11F9-4363-B897-20B42292A030}" sibTransId="{17B234C1-CBD8-40EE-99CD-5626B0F6BAF9}"/>
    <dgm:cxn modelId="{BCB1E871-BE51-4438-BA0E-A5A160D1FD31}" type="presOf" srcId="{D83FBCAE-80BB-4528-BCB6-065A82EA689B}" destId="{1F6C2334-8A34-4A80-8FDA-6363C483F23E}" srcOrd="0" destOrd="0" presId="urn:microsoft.com/office/officeart/2018/2/layout/IconVerticalSolidList"/>
    <dgm:cxn modelId="{2CC45B7E-A8C7-411E-AB55-2E7DE1E428FC}" type="presOf" srcId="{BB44D733-320D-4D75-8E48-885D486BA474}" destId="{7A620058-6B53-4CE5-9539-BD26638568EC}" srcOrd="0" destOrd="0" presId="urn:microsoft.com/office/officeart/2018/2/layout/IconVerticalSolidList"/>
    <dgm:cxn modelId="{05CF287F-AB56-4F55-8A28-D760B66C69AD}" type="presOf" srcId="{D4E45A8B-886A-4AF6-B48B-B6E4D7C19B8A}" destId="{FF20B7AC-A4E7-4C3D-AE16-F458AEAEB8D2}" srcOrd="0" destOrd="0" presId="urn:microsoft.com/office/officeart/2018/2/layout/IconVerticalSolidList"/>
    <dgm:cxn modelId="{24430C95-BAF8-417C-BDBB-D3DD3FC7F6C0}" srcId="{7283BB9D-29A5-4C48-8A05-86E9904A6347}" destId="{D4E45A8B-886A-4AF6-B48B-B6E4D7C19B8A}" srcOrd="2" destOrd="0" parTransId="{9855AB26-7DB3-42E7-976D-1840349495D0}" sibTransId="{DFBC0370-F070-443B-931D-ACB5E9AB62DF}"/>
    <dgm:cxn modelId="{ACDE76A0-7E19-4552-8F47-CE51A3464A18}" srcId="{7283BB9D-29A5-4C48-8A05-86E9904A6347}" destId="{50A142C2-9A9D-46D1-BD37-0C443168FD50}" srcOrd="3" destOrd="0" parTransId="{DF841C08-FCF3-4762-9B33-64042CF5E8CC}" sibTransId="{29D8A5F1-6CF8-469C-8344-8E2BC358A676}"/>
    <dgm:cxn modelId="{3C2AD4B7-E8B7-4783-B658-30564D22967C}" srcId="{7283BB9D-29A5-4C48-8A05-86E9904A6347}" destId="{D83FBCAE-80BB-4528-BCB6-065A82EA689B}" srcOrd="1" destOrd="0" parTransId="{CA7EC72F-886C-4DFA-B34E-8FB291A9C268}" sibTransId="{E4D53C40-D269-44D0-95F4-D565990F9C48}"/>
    <dgm:cxn modelId="{143B89EF-8320-45AF-9B65-667278B3E298}" srcId="{7283BB9D-29A5-4C48-8A05-86E9904A6347}" destId="{BB44D733-320D-4D75-8E48-885D486BA474}" srcOrd="0" destOrd="0" parTransId="{796BFF9A-E0F8-4466-882F-A5B45886781B}" sibTransId="{37CB983C-CD85-4EAC-A0A1-6680B03F55DC}"/>
    <dgm:cxn modelId="{897C4FF2-DA74-4EF6-B194-2B108B5A1451}" type="presOf" srcId="{50A142C2-9A9D-46D1-BD37-0C443168FD50}" destId="{EFE00CEB-6F02-4275-B6F6-1A4218D1218A}" srcOrd="0" destOrd="0" presId="urn:microsoft.com/office/officeart/2018/2/layout/IconVerticalSolidList"/>
    <dgm:cxn modelId="{3BBFA585-4FBD-4898-9AB1-44A1A39D6B84}" type="presParOf" srcId="{104E44C5-308F-439E-8E11-A90A5F777DCC}" destId="{36E1B07D-AB36-4302-AC47-7B4C486441E4}" srcOrd="0" destOrd="0" presId="urn:microsoft.com/office/officeart/2018/2/layout/IconVerticalSolidList"/>
    <dgm:cxn modelId="{19D19B43-06CB-47CC-A420-3527E1BDB03A}" type="presParOf" srcId="{36E1B07D-AB36-4302-AC47-7B4C486441E4}" destId="{77FCAE87-2A89-4776-8865-E748B88A2133}" srcOrd="0" destOrd="0" presId="urn:microsoft.com/office/officeart/2018/2/layout/IconVerticalSolidList"/>
    <dgm:cxn modelId="{BDEF4DD0-0437-4DFC-9D7D-FAEF412134E8}" type="presParOf" srcId="{36E1B07D-AB36-4302-AC47-7B4C486441E4}" destId="{F9D5F464-1DBE-4F9C-B4A2-C8128F2D302D}" srcOrd="1" destOrd="0" presId="urn:microsoft.com/office/officeart/2018/2/layout/IconVerticalSolidList"/>
    <dgm:cxn modelId="{A51189CB-1BB9-4DA8-9C3E-AB4C64195EAD}" type="presParOf" srcId="{36E1B07D-AB36-4302-AC47-7B4C486441E4}" destId="{755971F0-4860-4B2C-BC92-FB7CA4DA1A13}" srcOrd="2" destOrd="0" presId="urn:microsoft.com/office/officeart/2018/2/layout/IconVerticalSolidList"/>
    <dgm:cxn modelId="{62E770E2-233B-4B1C-A3E2-050C0B321912}" type="presParOf" srcId="{36E1B07D-AB36-4302-AC47-7B4C486441E4}" destId="{7A620058-6B53-4CE5-9539-BD26638568EC}" srcOrd="3" destOrd="0" presId="urn:microsoft.com/office/officeart/2018/2/layout/IconVerticalSolidList"/>
    <dgm:cxn modelId="{C6C5101C-D383-48F9-9F1F-63E231FFE2C9}" type="presParOf" srcId="{104E44C5-308F-439E-8E11-A90A5F777DCC}" destId="{2F13822B-7F20-4955-A3A3-4D3267A920B5}" srcOrd="1" destOrd="0" presId="urn:microsoft.com/office/officeart/2018/2/layout/IconVerticalSolidList"/>
    <dgm:cxn modelId="{8075A789-C3AB-49A1-B1F9-7ECAFD65A126}" type="presParOf" srcId="{104E44C5-308F-439E-8E11-A90A5F777DCC}" destId="{C6A0ABF9-8AF5-47FE-A7B1-06CA6FC46411}" srcOrd="2" destOrd="0" presId="urn:microsoft.com/office/officeart/2018/2/layout/IconVerticalSolidList"/>
    <dgm:cxn modelId="{EDEE1031-3004-4354-9CA5-42F606EA01B6}" type="presParOf" srcId="{C6A0ABF9-8AF5-47FE-A7B1-06CA6FC46411}" destId="{315CD8A3-25EC-4D0E-B4B7-4E091C6A565F}" srcOrd="0" destOrd="0" presId="urn:microsoft.com/office/officeart/2018/2/layout/IconVerticalSolidList"/>
    <dgm:cxn modelId="{310CD20C-E457-45BB-9071-8679DBF3C20F}" type="presParOf" srcId="{C6A0ABF9-8AF5-47FE-A7B1-06CA6FC46411}" destId="{595224AE-DF0A-4CC1-9F44-5D6149AA7C6B}" srcOrd="1" destOrd="0" presId="urn:microsoft.com/office/officeart/2018/2/layout/IconVerticalSolidList"/>
    <dgm:cxn modelId="{835737D5-AC8C-495F-BA4E-71ECD201400A}" type="presParOf" srcId="{C6A0ABF9-8AF5-47FE-A7B1-06CA6FC46411}" destId="{2CBFAF44-1B95-48AD-8C7C-DFD72B637FCD}" srcOrd="2" destOrd="0" presId="urn:microsoft.com/office/officeart/2018/2/layout/IconVerticalSolidList"/>
    <dgm:cxn modelId="{56BFCB74-3AC4-428B-BE98-9DE345290498}" type="presParOf" srcId="{C6A0ABF9-8AF5-47FE-A7B1-06CA6FC46411}" destId="{1F6C2334-8A34-4A80-8FDA-6363C483F23E}" srcOrd="3" destOrd="0" presId="urn:microsoft.com/office/officeart/2018/2/layout/IconVerticalSolidList"/>
    <dgm:cxn modelId="{5C840FF6-6B1A-449D-B0DB-A5965715A330}" type="presParOf" srcId="{104E44C5-308F-439E-8E11-A90A5F777DCC}" destId="{76134EB3-74E3-4530-8430-6B12B96345EB}" srcOrd="3" destOrd="0" presId="urn:microsoft.com/office/officeart/2018/2/layout/IconVerticalSolidList"/>
    <dgm:cxn modelId="{ACE010D6-8FFC-49E0-86C3-B713A8D84A60}" type="presParOf" srcId="{104E44C5-308F-439E-8E11-A90A5F777DCC}" destId="{8D64468B-5D8B-4E3A-BC0E-67FFD093A9E0}" srcOrd="4" destOrd="0" presId="urn:microsoft.com/office/officeart/2018/2/layout/IconVerticalSolidList"/>
    <dgm:cxn modelId="{81FE56D6-F506-453E-B50F-3B35399A49F2}" type="presParOf" srcId="{8D64468B-5D8B-4E3A-BC0E-67FFD093A9E0}" destId="{49FFC212-6328-4CAD-A2FA-129933BAB646}" srcOrd="0" destOrd="0" presId="urn:microsoft.com/office/officeart/2018/2/layout/IconVerticalSolidList"/>
    <dgm:cxn modelId="{4F299529-25F5-48DF-91F7-F7B5E7A1505A}" type="presParOf" srcId="{8D64468B-5D8B-4E3A-BC0E-67FFD093A9E0}" destId="{087D0DCB-8159-4AF7-B50E-FBC0AE4ECBB8}" srcOrd="1" destOrd="0" presId="urn:microsoft.com/office/officeart/2018/2/layout/IconVerticalSolidList"/>
    <dgm:cxn modelId="{991C77BB-B977-4277-97F7-504BDE736008}" type="presParOf" srcId="{8D64468B-5D8B-4E3A-BC0E-67FFD093A9E0}" destId="{7B2186C9-680C-4A62-A9FF-7E976B869B9E}" srcOrd="2" destOrd="0" presId="urn:microsoft.com/office/officeart/2018/2/layout/IconVerticalSolidList"/>
    <dgm:cxn modelId="{090FF0C1-F8F6-4A70-89BB-188526F55723}" type="presParOf" srcId="{8D64468B-5D8B-4E3A-BC0E-67FFD093A9E0}" destId="{FF20B7AC-A4E7-4C3D-AE16-F458AEAEB8D2}" srcOrd="3" destOrd="0" presId="urn:microsoft.com/office/officeart/2018/2/layout/IconVerticalSolidList"/>
    <dgm:cxn modelId="{12AFECAD-6C5C-4756-91D8-9837B96261B0}" type="presParOf" srcId="{8D64468B-5D8B-4E3A-BC0E-67FFD093A9E0}" destId="{E2FCC9AB-AE60-4F18-B361-8617E5D665B4}" srcOrd="4" destOrd="0" presId="urn:microsoft.com/office/officeart/2018/2/layout/IconVerticalSolidList"/>
    <dgm:cxn modelId="{C1F57409-01CE-4BEA-A0E6-D4F37602F7F4}" type="presParOf" srcId="{104E44C5-308F-439E-8E11-A90A5F777DCC}" destId="{3147BDCF-733F-43C6-8DD9-1174B3EE79FE}" srcOrd="5" destOrd="0" presId="urn:microsoft.com/office/officeart/2018/2/layout/IconVerticalSolidList"/>
    <dgm:cxn modelId="{5EABD31F-931E-47BB-8C0D-844517AA6EB1}" type="presParOf" srcId="{104E44C5-308F-439E-8E11-A90A5F777DCC}" destId="{B31E5925-C385-4A01-9791-DE5BD11E1175}" srcOrd="6" destOrd="0" presId="urn:microsoft.com/office/officeart/2018/2/layout/IconVerticalSolidList"/>
    <dgm:cxn modelId="{BCD7E30F-0D9D-4FF5-B00B-6097E8123901}" type="presParOf" srcId="{B31E5925-C385-4A01-9791-DE5BD11E1175}" destId="{5816D3E9-C859-439C-92DB-B52CE201F01B}" srcOrd="0" destOrd="0" presId="urn:microsoft.com/office/officeart/2018/2/layout/IconVerticalSolidList"/>
    <dgm:cxn modelId="{0DCF20D7-CFD9-4A33-BA21-1FBAF44BAE60}" type="presParOf" srcId="{B31E5925-C385-4A01-9791-DE5BD11E1175}" destId="{D1ED4657-937B-4A01-B84D-87ACD21C75C6}" srcOrd="1" destOrd="0" presId="urn:microsoft.com/office/officeart/2018/2/layout/IconVerticalSolidList"/>
    <dgm:cxn modelId="{61116071-965C-436A-A45E-1457DE23E386}" type="presParOf" srcId="{B31E5925-C385-4A01-9791-DE5BD11E1175}" destId="{B1884EAF-A4D1-4715-A94E-C492B3958A3D}" srcOrd="2" destOrd="0" presId="urn:microsoft.com/office/officeart/2018/2/layout/IconVerticalSolidList"/>
    <dgm:cxn modelId="{3C26797C-CC2D-4A98-AA30-52D502CC98EC}" type="presParOf" srcId="{B31E5925-C385-4A01-9791-DE5BD11E1175}" destId="{EFE00CEB-6F02-4275-B6F6-1A4218D121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BBA56-BB20-4FAE-8F63-CCF7E0BE71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B65026-4A5C-4163-94DA-9077A52F9EA2}">
      <dgm:prSet/>
      <dgm:spPr/>
      <dgm:t>
        <a:bodyPr/>
        <a:lstStyle/>
        <a:p>
          <a:r>
            <a:rPr lang="en-US"/>
            <a:t>Difficulty in representing complexity of data</a:t>
          </a:r>
        </a:p>
      </dgm:t>
    </dgm:pt>
    <dgm:pt modelId="{B1ADAFA0-FA87-476E-BB09-E42DAB66FB1A}" type="parTrans" cxnId="{249ABB11-02AB-46BB-B99A-0C8468AB565F}">
      <dgm:prSet/>
      <dgm:spPr/>
      <dgm:t>
        <a:bodyPr/>
        <a:lstStyle/>
        <a:p>
          <a:endParaRPr lang="en-US"/>
        </a:p>
      </dgm:t>
    </dgm:pt>
    <dgm:pt modelId="{A2D11673-8654-4ED7-A214-23AFF4C63172}" type="sibTrans" cxnId="{249ABB11-02AB-46BB-B99A-0C8468AB565F}">
      <dgm:prSet/>
      <dgm:spPr/>
      <dgm:t>
        <a:bodyPr/>
        <a:lstStyle/>
        <a:p>
          <a:endParaRPr lang="en-US"/>
        </a:p>
      </dgm:t>
    </dgm:pt>
    <dgm:pt modelId="{8D2D4AC8-02CE-4DF3-B477-1DCFE88C74B9}">
      <dgm:prSet/>
      <dgm:spPr/>
      <dgm:t>
        <a:bodyPr/>
        <a:lstStyle/>
        <a:p>
          <a:r>
            <a:rPr lang="en-US"/>
            <a:t>Lack of transparency of analytic process</a:t>
          </a:r>
        </a:p>
      </dgm:t>
    </dgm:pt>
    <dgm:pt modelId="{903CB03D-E781-40B0-8843-8B155662F266}" type="parTrans" cxnId="{579A64F9-050F-4BF7-A9C2-52472BD28D7D}">
      <dgm:prSet/>
      <dgm:spPr/>
      <dgm:t>
        <a:bodyPr/>
        <a:lstStyle/>
        <a:p>
          <a:endParaRPr lang="en-US"/>
        </a:p>
      </dgm:t>
    </dgm:pt>
    <dgm:pt modelId="{24416297-2784-4F48-AE0C-A303D46A89F4}" type="sibTrans" cxnId="{579A64F9-050F-4BF7-A9C2-52472BD28D7D}">
      <dgm:prSet/>
      <dgm:spPr/>
      <dgm:t>
        <a:bodyPr/>
        <a:lstStyle/>
        <a:p>
          <a:endParaRPr lang="en-US"/>
        </a:p>
      </dgm:t>
    </dgm:pt>
    <dgm:pt modelId="{47BA97D6-0C18-4497-871D-2B16F469D5CB}" type="pres">
      <dgm:prSet presAssocID="{E72BBA56-BB20-4FAE-8F63-CCF7E0BE712E}" presName="root" presStyleCnt="0">
        <dgm:presLayoutVars>
          <dgm:dir/>
          <dgm:resizeHandles val="exact"/>
        </dgm:presLayoutVars>
      </dgm:prSet>
      <dgm:spPr/>
    </dgm:pt>
    <dgm:pt modelId="{9876DAEE-9A3D-49E3-AD35-9230B8AA0715}" type="pres">
      <dgm:prSet presAssocID="{E3B65026-4A5C-4163-94DA-9077A52F9EA2}" presName="compNode" presStyleCnt="0"/>
      <dgm:spPr/>
    </dgm:pt>
    <dgm:pt modelId="{DFE31F50-1DBD-4EC5-8BCA-D051581160E7}" type="pres">
      <dgm:prSet presAssocID="{E3B65026-4A5C-4163-94DA-9077A52F9E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F8AB1F-74A1-49D8-830A-8F37ECCF54E8}" type="pres">
      <dgm:prSet presAssocID="{E3B65026-4A5C-4163-94DA-9077A52F9EA2}" presName="spaceRect" presStyleCnt="0"/>
      <dgm:spPr/>
    </dgm:pt>
    <dgm:pt modelId="{668D8DCD-5B62-4D72-8C0A-C574442C6DB1}" type="pres">
      <dgm:prSet presAssocID="{E3B65026-4A5C-4163-94DA-9077A52F9EA2}" presName="textRect" presStyleLbl="revTx" presStyleIdx="0" presStyleCnt="2">
        <dgm:presLayoutVars>
          <dgm:chMax val="1"/>
          <dgm:chPref val="1"/>
        </dgm:presLayoutVars>
      </dgm:prSet>
      <dgm:spPr/>
    </dgm:pt>
    <dgm:pt modelId="{565D79A9-B530-46BC-A7BB-8B7E926619DC}" type="pres">
      <dgm:prSet presAssocID="{A2D11673-8654-4ED7-A214-23AFF4C63172}" presName="sibTrans" presStyleCnt="0"/>
      <dgm:spPr/>
    </dgm:pt>
    <dgm:pt modelId="{32818CA5-362F-4BD9-A5E6-D61249726788}" type="pres">
      <dgm:prSet presAssocID="{8D2D4AC8-02CE-4DF3-B477-1DCFE88C74B9}" presName="compNode" presStyleCnt="0"/>
      <dgm:spPr/>
    </dgm:pt>
    <dgm:pt modelId="{14755777-55AA-4B7A-AD0C-24CA92991742}" type="pres">
      <dgm:prSet presAssocID="{8D2D4AC8-02CE-4DF3-B477-1DCFE88C74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204AF2-9485-414D-AFDD-832DCF6712EA}" type="pres">
      <dgm:prSet presAssocID="{8D2D4AC8-02CE-4DF3-B477-1DCFE88C74B9}" presName="spaceRect" presStyleCnt="0"/>
      <dgm:spPr/>
    </dgm:pt>
    <dgm:pt modelId="{7420F994-E8C8-421A-A954-28FFD59E1E4E}" type="pres">
      <dgm:prSet presAssocID="{8D2D4AC8-02CE-4DF3-B477-1DCFE88C74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9ABB11-02AB-46BB-B99A-0C8468AB565F}" srcId="{E72BBA56-BB20-4FAE-8F63-CCF7E0BE712E}" destId="{E3B65026-4A5C-4163-94DA-9077A52F9EA2}" srcOrd="0" destOrd="0" parTransId="{B1ADAFA0-FA87-476E-BB09-E42DAB66FB1A}" sibTransId="{A2D11673-8654-4ED7-A214-23AFF4C63172}"/>
    <dgm:cxn modelId="{A7A24A4D-EC37-492E-B021-4AB185124EEB}" type="presOf" srcId="{E72BBA56-BB20-4FAE-8F63-CCF7E0BE712E}" destId="{47BA97D6-0C18-4497-871D-2B16F469D5CB}" srcOrd="0" destOrd="0" presId="urn:microsoft.com/office/officeart/2018/2/layout/IconLabelList"/>
    <dgm:cxn modelId="{ED797AE5-EE0A-4426-8DB4-6A8EA83AEE2A}" type="presOf" srcId="{E3B65026-4A5C-4163-94DA-9077A52F9EA2}" destId="{668D8DCD-5B62-4D72-8C0A-C574442C6DB1}" srcOrd="0" destOrd="0" presId="urn:microsoft.com/office/officeart/2018/2/layout/IconLabelList"/>
    <dgm:cxn modelId="{579A64F9-050F-4BF7-A9C2-52472BD28D7D}" srcId="{E72BBA56-BB20-4FAE-8F63-CCF7E0BE712E}" destId="{8D2D4AC8-02CE-4DF3-B477-1DCFE88C74B9}" srcOrd="1" destOrd="0" parTransId="{903CB03D-E781-40B0-8843-8B155662F266}" sibTransId="{24416297-2784-4F48-AE0C-A303D46A89F4}"/>
    <dgm:cxn modelId="{47CB73FA-97BC-4D3B-96FD-5794FF97690D}" type="presOf" srcId="{8D2D4AC8-02CE-4DF3-B477-1DCFE88C74B9}" destId="{7420F994-E8C8-421A-A954-28FFD59E1E4E}" srcOrd="0" destOrd="0" presId="urn:microsoft.com/office/officeart/2018/2/layout/IconLabelList"/>
    <dgm:cxn modelId="{47C6850A-86D5-4D8E-89D9-A0969945AD3B}" type="presParOf" srcId="{47BA97D6-0C18-4497-871D-2B16F469D5CB}" destId="{9876DAEE-9A3D-49E3-AD35-9230B8AA0715}" srcOrd="0" destOrd="0" presId="urn:microsoft.com/office/officeart/2018/2/layout/IconLabelList"/>
    <dgm:cxn modelId="{B9838402-88A1-420D-A82A-B467E8AB89B3}" type="presParOf" srcId="{9876DAEE-9A3D-49E3-AD35-9230B8AA0715}" destId="{DFE31F50-1DBD-4EC5-8BCA-D051581160E7}" srcOrd="0" destOrd="0" presId="urn:microsoft.com/office/officeart/2018/2/layout/IconLabelList"/>
    <dgm:cxn modelId="{75601BD0-EE66-4967-BEDA-50B593A5E64A}" type="presParOf" srcId="{9876DAEE-9A3D-49E3-AD35-9230B8AA0715}" destId="{BFF8AB1F-74A1-49D8-830A-8F37ECCF54E8}" srcOrd="1" destOrd="0" presId="urn:microsoft.com/office/officeart/2018/2/layout/IconLabelList"/>
    <dgm:cxn modelId="{8089A151-E7CD-4E45-BC22-517DB746D4B2}" type="presParOf" srcId="{9876DAEE-9A3D-49E3-AD35-9230B8AA0715}" destId="{668D8DCD-5B62-4D72-8C0A-C574442C6DB1}" srcOrd="2" destOrd="0" presId="urn:microsoft.com/office/officeart/2018/2/layout/IconLabelList"/>
    <dgm:cxn modelId="{7572A725-6887-4610-BCCF-1B72F6032084}" type="presParOf" srcId="{47BA97D6-0C18-4497-871D-2B16F469D5CB}" destId="{565D79A9-B530-46BC-A7BB-8B7E926619DC}" srcOrd="1" destOrd="0" presId="urn:microsoft.com/office/officeart/2018/2/layout/IconLabelList"/>
    <dgm:cxn modelId="{AC6648C7-2E34-4E85-A383-6E21305BD078}" type="presParOf" srcId="{47BA97D6-0C18-4497-871D-2B16F469D5CB}" destId="{32818CA5-362F-4BD9-A5E6-D61249726788}" srcOrd="2" destOrd="0" presId="urn:microsoft.com/office/officeart/2018/2/layout/IconLabelList"/>
    <dgm:cxn modelId="{C4A419C9-2572-40C7-808A-6F2F55E9A01B}" type="presParOf" srcId="{32818CA5-362F-4BD9-A5E6-D61249726788}" destId="{14755777-55AA-4B7A-AD0C-24CA92991742}" srcOrd="0" destOrd="0" presId="urn:microsoft.com/office/officeart/2018/2/layout/IconLabelList"/>
    <dgm:cxn modelId="{CDFACE75-8269-4D61-A279-322F3500525C}" type="presParOf" srcId="{32818CA5-362F-4BD9-A5E6-D61249726788}" destId="{92204AF2-9485-414D-AFDD-832DCF6712EA}" srcOrd="1" destOrd="0" presId="urn:microsoft.com/office/officeart/2018/2/layout/IconLabelList"/>
    <dgm:cxn modelId="{098835EA-0A39-40F8-81E0-06C82E586264}" type="presParOf" srcId="{32818CA5-362F-4BD9-A5E6-D61249726788}" destId="{7420F994-E8C8-421A-A954-28FFD59E1E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1435E-415F-4471-B9A3-2C11A4147B5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646410-135F-4A19-87F1-E763D47E32A8}">
      <dgm:prSet/>
      <dgm:spPr/>
      <dgm:t>
        <a:bodyPr/>
        <a:lstStyle/>
        <a:p>
          <a:r>
            <a:rPr lang="en-US" dirty="0"/>
            <a:t> Code interview with qualitative analysis software (e.g., NVivo)</a:t>
          </a:r>
        </a:p>
      </dgm:t>
    </dgm:pt>
    <dgm:pt modelId="{D480C8AD-0441-43A5-BEBB-9C240AB2BCF3}" type="parTrans" cxnId="{37A54A81-D75D-4D56-8AEB-CAA36EAD329B}">
      <dgm:prSet/>
      <dgm:spPr/>
      <dgm:t>
        <a:bodyPr/>
        <a:lstStyle/>
        <a:p>
          <a:endParaRPr lang="en-US"/>
        </a:p>
      </dgm:t>
    </dgm:pt>
    <dgm:pt modelId="{ABE4D735-1333-4421-A8D1-FBFB53E16AB2}" type="sibTrans" cxnId="{37A54A81-D75D-4D56-8AEB-CAA36EAD329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58F2EC-515C-41ED-BFF1-AAD6FDCC7737}">
      <dgm:prSet/>
      <dgm:spPr/>
      <dgm:t>
        <a:bodyPr/>
        <a:lstStyle/>
        <a:p>
          <a:r>
            <a:rPr lang="en-US" dirty="0"/>
            <a:t>Import interview data into software that can graph networks (Gephi, some packages in R including </a:t>
          </a:r>
          <a:r>
            <a:rPr lang="en-US" dirty="0" err="1"/>
            <a:t>igraph</a:t>
          </a:r>
          <a:r>
            <a:rPr lang="en-US" dirty="0"/>
            <a:t>, </a:t>
          </a:r>
          <a:r>
            <a:rPr lang="en-US" dirty="0" err="1"/>
            <a:t>statnet</a:t>
          </a:r>
          <a:r>
            <a:rPr lang="en-US" dirty="0"/>
            <a:t>, and network)</a:t>
          </a:r>
        </a:p>
      </dgm:t>
    </dgm:pt>
    <dgm:pt modelId="{081C61F9-C399-4FE2-8714-2FA9954AF6D6}" type="parTrans" cxnId="{0B582945-85A4-49DA-84BB-63AA1D055273}">
      <dgm:prSet/>
      <dgm:spPr/>
      <dgm:t>
        <a:bodyPr/>
        <a:lstStyle/>
        <a:p>
          <a:endParaRPr lang="en-US"/>
        </a:p>
      </dgm:t>
    </dgm:pt>
    <dgm:pt modelId="{B3EC9935-8921-4E12-91BA-D91998E88818}" type="sibTrans" cxnId="{0B582945-85A4-49DA-84BB-63AA1D05527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A4E07C-5237-41E1-BCDA-3B9E0B6A327F}">
      <dgm:prSet/>
      <dgm:spPr/>
      <dgm:t>
        <a:bodyPr/>
        <a:lstStyle/>
        <a:p>
          <a:r>
            <a:rPr lang="en-US" dirty="0"/>
            <a:t>Resulting network will portray the interrelation of codes</a:t>
          </a:r>
        </a:p>
      </dgm:t>
    </dgm:pt>
    <dgm:pt modelId="{213A8C51-6594-4D74-A27C-B049AB175342}" type="parTrans" cxnId="{1D6FD547-8265-4F72-9CB5-2CA0B5C5FA82}">
      <dgm:prSet/>
      <dgm:spPr/>
      <dgm:t>
        <a:bodyPr/>
        <a:lstStyle/>
        <a:p>
          <a:endParaRPr lang="en-US"/>
        </a:p>
      </dgm:t>
    </dgm:pt>
    <dgm:pt modelId="{032CC72B-E7E9-44CE-80A2-1D37DDE2C55D}" type="sibTrans" cxnId="{1D6FD547-8265-4F72-9CB5-2CA0B5C5FA8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6E260FB-2B6A-4DF6-84DF-D81CA3C1E85D}">
      <dgm:prSet/>
      <dgm:spPr/>
      <dgm:t>
        <a:bodyPr/>
        <a:lstStyle/>
        <a:p>
          <a:r>
            <a:rPr lang="en-US" dirty="0"/>
            <a:t>Remember: any interpretations are influenced by the way the researcher determined the edges between nodes</a:t>
          </a:r>
        </a:p>
      </dgm:t>
    </dgm:pt>
    <dgm:pt modelId="{3A4925F2-8AFD-462D-B567-A4FCAB860B61}" type="parTrans" cxnId="{F3ABB77D-A576-4F09-87AA-10FE9170BD50}">
      <dgm:prSet/>
      <dgm:spPr/>
      <dgm:t>
        <a:bodyPr/>
        <a:lstStyle/>
        <a:p>
          <a:endParaRPr lang="en-US"/>
        </a:p>
      </dgm:t>
    </dgm:pt>
    <dgm:pt modelId="{38300CA3-4310-462B-9E87-679B830E5512}" type="sibTrans" cxnId="{F3ABB77D-A576-4F09-87AA-10FE9170BD5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981F7D-14FB-4A67-B72A-172892A08340}" type="pres">
      <dgm:prSet presAssocID="{38B1435E-415F-4471-B9A3-2C11A4147B52}" presName="Name0" presStyleCnt="0">
        <dgm:presLayoutVars>
          <dgm:animLvl val="lvl"/>
          <dgm:resizeHandles val="exact"/>
        </dgm:presLayoutVars>
      </dgm:prSet>
      <dgm:spPr/>
    </dgm:pt>
    <dgm:pt modelId="{78E74905-402F-4107-97C7-49AB63618C5E}" type="pres">
      <dgm:prSet presAssocID="{97646410-135F-4A19-87F1-E763D47E32A8}" presName="compositeNode" presStyleCnt="0">
        <dgm:presLayoutVars>
          <dgm:bulletEnabled val="1"/>
        </dgm:presLayoutVars>
      </dgm:prSet>
      <dgm:spPr/>
    </dgm:pt>
    <dgm:pt modelId="{A8D4FBE6-F476-48BC-A669-6D54F3FA30A6}" type="pres">
      <dgm:prSet presAssocID="{97646410-135F-4A19-87F1-E763D47E32A8}" presName="bgRect" presStyleLbl="bgAccFollowNode1" presStyleIdx="0" presStyleCnt="4"/>
      <dgm:spPr/>
    </dgm:pt>
    <dgm:pt modelId="{22A808CB-3350-4003-81BA-12336EA1C232}" type="pres">
      <dgm:prSet presAssocID="{ABE4D735-1333-4421-A8D1-FBFB53E16AB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672CB5C-BA8B-4136-BFA9-C29D80606ADF}" type="pres">
      <dgm:prSet presAssocID="{97646410-135F-4A19-87F1-E763D47E32A8}" presName="bottomLine" presStyleLbl="alignNode1" presStyleIdx="1" presStyleCnt="8">
        <dgm:presLayoutVars/>
      </dgm:prSet>
      <dgm:spPr/>
    </dgm:pt>
    <dgm:pt modelId="{7AA0C07E-172E-47C6-943F-D8D6EAE0E4A9}" type="pres">
      <dgm:prSet presAssocID="{97646410-135F-4A19-87F1-E763D47E32A8}" presName="nodeText" presStyleLbl="bgAccFollowNode1" presStyleIdx="0" presStyleCnt="4">
        <dgm:presLayoutVars>
          <dgm:bulletEnabled val="1"/>
        </dgm:presLayoutVars>
      </dgm:prSet>
      <dgm:spPr/>
    </dgm:pt>
    <dgm:pt modelId="{4F3EED4B-EDBF-4916-9DB5-DBDE18519E5F}" type="pres">
      <dgm:prSet presAssocID="{ABE4D735-1333-4421-A8D1-FBFB53E16AB2}" presName="sibTrans" presStyleCnt="0"/>
      <dgm:spPr/>
    </dgm:pt>
    <dgm:pt modelId="{EA880AB6-BE69-4C41-843D-A685ED173D0D}" type="pres">
      <dgm:prSet presAssocID="{FD58F2EC-515C-41ED-BFF1-AAD6FDCC7737}" presName="compositeNode" presStyleCnt="0">
        <dgm:presLayoutVars>
          <dgm:bulletEnabled val="1"/>
        </dgm:presLayoutVars>
      </dgm:prSet>
      <dgm:spPr/>
    </dgm:pt>
    <dgm:pt modelId="{8882A543-E93F-4C6A-BE88-993B31CE2933}" type="pres">
      <dgm:prSet presAssocID="{FD58F2EC-515C-41ED-BFF1-AAD6FDCC7737}" presName="bgRect" presStyleLbl="bgAccFollowNode1" presStyleIdx="1" presStyleCnt="4"/>
      <dgm:spPr/>
    </dgm:pt>
    <dgm:pt modelId="{D88D2EA9-D08C-4448-A520-050D611C8B5C}" type="pres">
      <dgm:prSet presAssocID="{B3EC9935-8921-4E12-91BA-D91998E8881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F198F12-AAD1-48D2-A2B8-F43A301A6A30}" type="pres">
      <dgm:prSet presAssocID="{FD58F2EC-515C-41ED-BFF1-AAD6FDCC7737}" presName="bottomLine" presStyleLbl="alignNode1" presStyleIdx="3" presStyleCnt="8">
        <dgm:presLayoutVars/>
      </dgm:prSet>
      <dgm:spPr/>
    </dgm:pt>
    <dgm:pt modelId="{204C6309-CB99-40E1-B788-9B9988B81E8A}" type="pres">
      <dgm:prSet presAssocID="{FD58F2EC-515C-41ED-BFF1-AAD6FDCC7737}" presName="nodeText" presStyleLbl="bgAccFollowNode1" presStyleIdx="1" presStyleCnt="4">
        <dgm:presLayoutVars>
          <dgm:bulletEnabled val="1"/>
        </dgm:presLayoutVars>
      </dgm:prSet>
      <dgm:spPr/>
    </dgm:pt>
    <dgm:pt modelId="{11F4F484-2DA9-4CCD-89E5-69FC57FBF577}" type="pres">
      <dgm:prSet presAssocID="{B3EC9935-8921-4E12-91BA-D91998E88818}" presName="sibTrans" presStyleCnt="0"/>
      <dgm:spPr/>
    </dgm:pt>
    <dgm:pt modelId="{277C5A48-139D-4C44-9F51-C0E669A7BD81}" type="pres">
      <dgm:prSet presAssocID="{CCA4E07C-5237-41E1-BCDA-3B9E0B6A327F}" presName="compositeNode" presStyleCnt="0">
        <dgm:presLayoutVars>
          <dgm:bulletEnabled val="1"/>
        </dgm:presLayoutVars>
      </dgm:prSet>
      <dgm:spPr/>
    </dgm:pt>
    <dgm:pt modelId="{1D519A61-3BF6-42E5-BB30-EABAC9289C47}" type="pres">
      <dgm:prSet presAssocID="{CCA4E07C-5237-41E1-BCDA-3B9E0B6A327F}" presName="bgRect" presStyleLbl="bgAccFollowNode1" presStyleIdx="2" presStyleCnt="4"/>
      <dgm:spPr/>
    </dgm:pt>
    <dgm:pt modelId="{49F30457-3F4B-4638-AA84-20247075738B}" type="pres">
      <dgm:prSet presAssocID="{032CC72B-E7E9-44CE-80A2-1D37DDE2C5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985B16B-7C1C-4440-B6CC-D62CF4E25F71}" type="pres">
      <dgm:prSet presAssocID="{CCA4E07C-5237-41E1-BCDA-3B9E0B6A327F}" presName="bottomLine" presStyleLbl="alignNode1" presStyleIdx="5" presStyleCnt="8">
        <dgm:presLayoutVars/>
      </dgm:prSet>
      <dgm:spPr/>
    </dgm:pt>
    <dgm:pt modelId="{3FA71454-5298-4286-9678-516BB28132C6}" type="pres">
      <dgm:prSet presAssocID="{CCA4E07C-5237-41E1-BCDA-3B9E0B6A327F}" presName="nodeText" presStyleLbl="bgAccFollowNode1" presStyleIdx="2" presStyleCnt="4">
        <dgm:presLayoutVars>
          <dgm:bulletEnabled val="1"/>
        </dgm:presLayoutVars>
      </dgm:prSet>
      <dgm:spPr/>
    </dgm:pt>
    <dgm:pt modelId="{CB73C9C9-5DCA-481A-8DA1-2A0F0537D3CC}" type="pres">
      <dgm:prSet presAssocID="{032CC72B-E7E9-44CE-80A2-1D37DDE2C55D}" presName="sibTrans" presStyleCnt="0"/>
      <dgm:spPr/>
    </dgm:pt>
    <dgm:pt modelId="{E4F1B199-B53C-48A5-8E65-2697A8AB0738}" type="pres">
      <dgm:prSet presAssocID="{C6E260FB-2B6A-4DF6-84DF-D81CA3C1E85D}" presName="compositeNode" presStyleCnt="0">
        <dgm:presLayoutVars>
          <dgm:bulletEnabled val="1"/>
        </dgm:presLayoutVars>
      </dgm:prSet>
      <dgm:spPr/>
    </dgm:pt>
    <dgm:pt modelId="{5A9FDCEE-59FD-48D1-9FA9-A8CBDD5BBAA1}" type="pres">
      <dgm:prSet presAssocID="{C6E260FB-2B6A-4DF6-84DF-D81CA3C1E85D}" presName="bgRect" presStyleLbl="bgAccFollowNode1" presStyleIdx="3" presStyleCnt="4"/>
      <dgm:spPr/>
    </dgm:pt>
    <dgm:pt modelId="{FB585D4B-B3CF-4F6D-972C-24CE8B109157}" type="pres">
      <dgm:prSet presAssocID="{38300CA3-4310-462B-9E87-679B830E551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5808D3D-6FA9-45FD-A30F-10AFFB86EEF3}" type="pres">
      <dgm:prSet presAssocID="{C6E260FB-2B6A-4DF6-84DF-D81CA3C1E85D}" presName="bottomLine" presStyleLbl="alignNode1" presStyleIdx="7" presStyleCnt="8">
        <dgm:presLayoutVars/>
      </dgm:prSet>
      <dgm:spPr/>
    </dgm:pt>
    <dgm:pt modelId="{5097843B-8DD3-4D77-8A3D-BA02E9224796}" type="pres">
      <dgm:prSet presAssocID="{C6E260FB-2B6A-4DF6-84DF-D81CA3C1E85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59B5A1A-910C-4397-ADEC-C34A0CB3BC76}" type="presOf" srcId="{B3EC9935-8921-4E12-91BA-D91998E88818}" destId="{D88D2EA9-D08C-4448-A520-050D611C8B5C}" srcOrd="0" destOrd="0" presId="urn:microsoft.com/office/officeart/2016/7/layout/BasicLinearProcessNumbered"/>
    <dgm:cxn modelId="{CE5BDF1C-6B7E-4ED4-9497-EFAA68E4A8CA}" type="presOf" srcId="{C6E260FB-2B6A-4DF6-84DF-D81CA3C1E85D}" destId="{5097843B-8DD3-4D77-8A3D-BA02E9224796}" srcOrd="1" destOrd="0" presId="urn:microsoft.com/office/officeart/2016/7/layout/BasicLinearProcessNumbered"/>
    <dgm:cxn modelId="{ECEB721F-F432-4962-A772-FBBC4E4F0D36}" type="presOf" srcId="{CCA4E07C-5237-41E1-BCDA-3B9E0B6A327F}" destId="{3FA71454-5298-4286-9678-516BB28132C6}" srcOrd="1" destOrd="0" presId="urn:microsoft.com/office/officeart/2016/7/layout/BasicLinearProcessNumbered"/>
    <dgm:cxn modelId="{CA833C23-A35D-493A-920D-CEDE36FDF0AE}" type="presOf" srcId="{ABE4D735-1333-4421-A8D1-FBFB53E16AB2}" destId="{22A808CB-3350-4003-81BA-12336EA1C232}" srcOrd="0" destOrd="0" presId="urn:microsoft.com/office/officeart/2016/7/layout/BasicLinearProcessNumbered"/>
    <dgm:cxn modelId="{0B582945-85A4-49DA-84BB-63AA1D055273}" srcId="{38B1435E-415F-4471-B9A3-2C11A4147B52}" destId="{FD58F2EC-515C-41ED-BFF1-AAD6FDCC7737}" srcOrd="1" destOrd="0" parTransId="{081C61F9-C399-4FE2-8714-2FA9954AF6D6}" sibTransId="{B3EC9935-8921-4E12-91BA-D91998E88818}"/>
    <dgm:cxn modelId="{1D6FD547-8265-4F72-9CB5-2CA0B5C5FA82}" srcId="{38B1435E-415F-4471-B9A3-2C11A4147B52}" destId="{CCA4E07C-5237-41E1-BCDA-3B9E0B6A327F}" srcOrd="2" destOrd="0" parTransId="{213A8C51-6594-4D74-A27C-B049AB175342}" sibTransId="{032CC72B-E7E9-44CE-80A2-1D37DDE2C55D}"/>
    <dgm:cxn modelId="{F3ABB77D-A576-4F09-87AA-10FE9170BD50}" srcId="{38B1435E-415F-4471-B9A3-2C11A4147B52}" destId="{C6E260FB-2B6A-4DF6-84DF-D81CA3C1E85D}" srcOrd="3" destOrd="0" parTransId="{3A4925F2-8AFD-462D-B567-A4FCAB860B61}" sibTransId="{38300CA3-4310-462B-9E87-679B830E5512}"/>
    <dgm:cxn modelId="{37A54A81-D75D-4D56-8AEB-CAA36EAD329B}" srcId="{38B1435E-415F-4471-B9A3-2C11A4147B52}" destId="{97646410-135F-4A19-87F1-E763D47E32A8}" srcOrd="0" destOrd="0" parTransId="{D480C8AD-0441-43A5-BEBB-9C240AB2BCF3}" sibTransId="{ABE4D735-1333-4421-A8D1-FBFB53E16AB2}"/>
    <dgm:cxn modelId="{A0CEF286-7A2D-4661-B71A-5ADCD06CE1F4}" type="presOf" srcId="{FD58F2EC-515C-41ED-BFF1-AAD6FDCC7737}" destId="{204C6309-CB99-40E1-B788-9B9988B81E8A}" srcOrd="1" destOrd="0" presId="urn:microsoft.com/office/officeart/2016/7/layout/BasicLinearProcessNumbered"/>
    <dgm:cxn modelId="{6281EC88-E7AD-498A-8282-E3F9568899AC}" type="presOf" srcId="{38B1435E-415F-4471-B9A3-2C11A4147B52}" destId="{7B981F7D-14FB-4A67-B72A-172892A08340}" srcOrd="0" destOrd="0" presId="urn:microsoft.com/office/officeart/2016/7/layout/BasicLinearProcessNumbered"/>
    <dgm:cxn modelId="{5AB61FA2-9841-468A-81FA-6F763BB33B7B}" type="presOf" srcId="{032CC72B-E7E9-44CE-80A2-1D37DDE2C55D}" destId="{49F30457-3F4B-4638-AA84-20247075738B}" srcOrd="0" destOrd="0" presId="urn:microsoft.com/office/officeart/2016/7/layout/BasicLinearProcessNumbered"/>
    <dgm:cxn modelId="{8159A5A3-EF83-46B9-AA5B-241F10BA1692}" type="presOf" srcId="{97646410-135F-4A19-87F1-E763D47E32A8}" destId="{7AA0C07E-172E-47C6-943F-D8D6EAE0E4A9}" srcOrd="1" destOrd="0" presId="urn:microsoft.com/office/officeart/2016/7/layout/BasicLinearProcessNumbered"/>
    <dgm:cxn modelId="{695A77B0-D93D-47E4-A1D4-3E7AE69175E8}" type="presOf" srcId="{97646410-135F-4A19-87F1-E763D47E32A8}" destId="{A8D4FBE6-F476-48BC-A669-6D54F3FA30A6}" srcOrd="0" destOrd="0" presId="urn:microsoft.com/office/officeart/2016/7/layout/BasicLinearProcessNumbered"/>
    <dgm:cxn modelId="{EFC865BD-446B-4DF9-9355-2E62B5297127}" type="presOf" srcId="{C6E260FB-2B6A-4DF6-84DF-D81CA3C1E85D}" destId="{5A9FDCEE-59FD-48D1-9FA9-A8CBDD5BBAA1}" srcOrd="0" destOrd="0" presId="urn:microsoft.com/office/officeart/2016/7/layout/BasicLinearProcessNumbered"/>
    <dgm:cxn modelId="{3E6B3DF7-A856-4422-B04C-5427263AFF86}" type="presOf" srcId="{CCA4E07C-5237-41E1-BCDA-3B9E0B6A327F}" destId="{1D519A61-3BF6-42E5-BB30-EABAC9289C47}" srcOrd="0" destOrd="0" presId="urn:microsoft.com/office/officeart/2016/7/layout/BasicLinearProcessNumbered"/>
    <dgm:cxn modelId="{E6BC5EF9-8E8D-485B-B360-E2261C68CA8F}" type="presOf" srcId="{38300CA3-4310-462B-9E87-679B830E5512}" destId="{FB585D4B-B3CF-4F6D-972C-24CE8B109157}" srcOrd="0" destOrd="0" presId="urn:microsoft.com/office/officeart/2016/7/layout/BasicLinearProcessNumbered"/>
    <dgm:cxn modelId="{D6DB98FC-162C-44CB-BA01-652ED4EFC945}" type="presOf" srcId="{FD58F2EC-515C-41ED-BFF1-AAD6FDCC7737}" destId="{8882A543-E93F-4C6A-BE88-993B31CE2933}" srcOrd="0" destOrd="0" presId="urn:microsoft.com/office/officeart/2016/7/layout/BasicLinearProcessNumbered"/>
    <dgm:cxn modelId="{2F2DAAC4-3005-46D7-AE64-9CD112E734D9}" type="presParOf" srcId="{7B981F7D-14FB-4A67-B72A-172892A08340}" destId="{78E74905-402F-4107-97C7-49AB63618C5E}" srcOrd="0" destOrd="0" presId="urn:microsoft.com/office/officeart/2016/7/layout/BasicLinearProcessNumbered"/>
    <dgm:cxn modelId="{8F4D8422-ED08-44F2-8C2F-67B60CC52805}" type="presParOf" srcId="{78E74905-402F-4107-97C7-49AB63618C5E}" destId="{A8D4FBE6-F476-48BC-A669-6D54F3FA30A6}" srcOrd="0" destOrd="0" presId="urn:microsoft.com/office/officeart/2016/7/layout/BasicLinearProcessNumbered"/>
    <dgm:cxn modelId="{B59009ED-C5CA-41C7-805F-3F4460489F60}" type="presParOf" srcId="{78E74905-402F-4107-97C7-49AB63618C5E}" destId="{22A808CB-3350-4003-81BA-12336EA1C232}" srcOrd="1" destOrd="0" presId="urn:microsoft.com/office/officeart/2016/7/layout/BasicLinearProcessNumbered"/>
    <dgm:cxn modelId="{4AE994FA-C9AB-4C0B-82DA-DA4F9D0F5075}" type="presParOf" srcId="{78E74905-402F-4107-97C7-49AB63618C5E}" destId="{C672CB5C-BA8B-4136-BFA9-C29D80606ADF}" srcOrd="2" destOrd="0" presId="urn:microsoft.com/office/officeart/2016/7/layout/BasicLinearProcessNumbered"/>
    <dgm:cxn modelId="{E29FCCD4-ADF6-489F-9F6C-3276E9C417FB}" type="presParOf" srcId="{78E74905-402F-4107-97C7-49AB63618C5E}" destId="{7AA0C07E-172E-47C6-943F-D8D6EAE0E4A9}" srcOrd="3" destOrd="0" presId="urn:microsoft.com/office/officeart/2016/7/layout/BasicLinearProcessNumbered"/>
    <dgm:cxn modelId="{EA28DB86-AF26-4B19-B087-749C05C940C3}" type="presParOf" srcId="{7B981F7D-14FB-4A67-B72A-172892A08340}" destId="{4F3EED4B-EDBF-4916-9DB5-DBDE18519E5F}" srcOrd="1" destOrd="0" presId="urn:microsoft.com/office/officeart/2016/7/layout/BasicLinearProcessNumbered"/>
    <dgm:cxn modelId="{F2219409-07FC-4C0F-A23E-EDD9E04DC243}" type="presParOf" srcId="{7B981F7D-14FB-4A67-B72A-172892A08340}" destId="{EA880AB6-BE69-4C41-843D-A685ED173D0D}" srcOrd="2" destOrd="0" presId="urn:microsoft.com/office/officeart/2016/7/layout/BasicLinearProcessNumbered"/>
    <dgm:cxn modelId="{A3799A08-E476-4B19-9B89-C78DCD007346}" type="presParOf" srcId="{EA880AB6-BE69-4C41-843D-A685ED173D0D}" destId="{8882A543-E93F-4C6A-BE88-993B31CE2933}" srcOrd="0" destOrd="0" presId="urn:microsoft.com/office/officeart/2016/7/layout/BasicLinearProcessNumbered"/>
    <dgm:cxn modelId="{B814D8B4-0B41-467A-8114-DABBCEBFF4EF}" type="presParOf" srcId="{EA880AB6-BE69-4C41-843D-A685ED173D0D}" destId="{D88D2EA9-D08C-4448-A520-050D611C8B5C}" srcOrd="1" destOrd="0" presId="urn:microsoft.com/office/officeart/2016/7/layout/BasicLinearProcessNumbered"/>
    <dgm:cxn modelId="{F1AA8E0C-89C8-4BAB-9EB8-BD5AE2BFE00D}" type="presParOf" srcId="{EA880AB6-BE69-4C41-843D-A685ED173D0D}" destId="{4F198F12-AAD1-48D2-A2B8-F43A301A6A30}" srcOrd="2" destOrd="0" presId="urn:microsoft.com/office/officeart/2016/7/layout/BasicLinearProcessNumbered"/>
    <dgm:cxn modelId="{81B8D071-9A33-4B76-9CAF-767807BF29C7}" type="presParOf" srcId="{EA880AB6-BE69-4C41-843D-A685ED173D0D}" destId="{204C6309-CB99-40E1-B788-9B9988B81E8A}" srcOrd="3" destOrd="0" presId="urn:microsoft.com/office/officeart/2016/7/layout/BasicLinearProcessNumbered"/>
    <dgm:cxn modelId="{338A7B16-50F7-4DAE-8F9A-D99934AAB0D6}" type="presParOf" srcId="{7B981F7D-14FB-4A67-B72A-172892A08340}" destId="{11F4F484-2DA9-4CCD-89E5-69FC57FBF577}" srcOrd="3" destOrd="0" presId="urn:microsoft.com/office/officeart/2016/7/layout/BasicLinearProcessNumbered"/>
    <dgm:cxn modelId="{0C09D09E-E879-47B2-965E-48E839C74135}" type="presParOf" srcId="{7B981F7D-14FB-4A67-B72A-172892A08340}" destId="{277C5A48-139D-4C44-9F51-C0E669A7BD81}" srcOrd="4" destOrd="0" presId="urn:microsoft.com/office/officeart/2016/7/layout/BasicLinearProcessNumbered"/>
    <dgm:cxn modelId="{4B87A5CB-7509-4E5F-86F0-B0CB27C267B5}" type="presParOf" srcId="{277C5A48-139D-4C44-9F51-C0E669A7BD81}" destId="{1D519A61-3BF6-42E5-BB30-EABAC9289C47}" srcOrd="0" destOrd="0" presId="urn:microsoft.com/office/officeart/2016/7/layout/BasicLinearProcessNumbered"/>
    <dgm:cxn modelId="{D9AEFEE0-668F-4A62-9AB5-6BFA7A759418}" type="presParOf" srcId="{277C5A48-139D-4C44-9F51-C0E669A7BD81}" destId="{49F30457-3F4B-4638-AA84-20247075738B}" srcOrd="1" destOrd="0" presId="urn:microsoft.com/office/officeart/2016/7/layout/BasicLinearProcessNumbered"/>
    <dgm:cxn modelId="{16542A6D-99A4-4193-A435-D49898CE4E31}" type="presParOf" srcId="{277C5A48-139D-4C44-9F51-C0E669A7BD81}" destId="{5985B16B-7C1C-4440-B6CC-D62CF4E25F71}" srcOrd="2" destOrd="0" presId="urn:microsoft.com/office/officeart/2016/7/layout/BasicLinearProcessNumbered"/>
    <dgm:cxn modelId="{0C341A55-8FD2-48E7-9509-E57DC13DA0CB}" type="presParOf" srcId="{277C5A48-139D-4C44-9F51-C0E669A7BD81}" destId="{3FA71454-5298-4286-9678-516BB28132C6}" srcOrd="3" destOrd="0" presId="urn:microsoft.com/office/officeart/2016/7/layout/BasicLinearProcessNumbered"/>
    <dgm:cxn modelId="{66256B87-ABE2-4387-80F2-2B8097D4C83F}" type="presParOf" srcId="{7B981F7D-14FB-4A67-B72A-172892A08340}" destId="{CB73C9C9-5DCA-481A-8DA1-2A0F0537D3CC}" srcOrd="5" destOrd="0" presId="urn:microsoft.com/office/officeart/2016/7/layout/BasicLinearProcessNumbered"/>
    <dgm:cxn modelId="{B59A2414-57A9-499D-86BB-AF221DDFCFD1}" type="presParOf" srcId="{7B981F7D-14FB-4A67-B72A-172892A08340}" destId="{E4F1B199-B53C-48A5-8E65-2697A8AB0738}" srcOrd="6" destOrd="0" presId="urn:microsoft.com/office/officeart/2016/7/layout/BasicLinearProcessNumbered"/>
    <dgm:cxn modelId="{C59780D7-82E1-44AC-8CA8-3146654405A7}" type="presParOf" srcId="{E4F1B199-B53C-48A5-8E65-2697A8AB0738}" destId="{5A9FDCEE-59FD-48D1-9FA9-A8CBDD5BBAA1}" srcOrd="0" destOrd="0" presId="urn:microsoft.com/office/officeart/2016/7/layout/BasicLinearProcessNumbered"/>
    <dgm:cxn modelId="{54EDD355-44FE-41F1-965B-AC8774EB6629}" type="presParOf" srcId="{E4F1B199-B53C-48A5-8E65-2697A8AB0738}" destId="{FB585D4B-B3CF-4F6D-972C-24CE8B109157}" srcOrd="1" destOrd="0" presId="urn:microsoft.com/office/officeart/2016/7/layout/BasicLinearProcessNumbered"/>
    <dgm:cxn modelId="{2571AC9B-B769-4A3A-B214-CE1A9564CADA}" type="presParOf" srcId="{E4F1B199-B53C-48A5-8E65-2697A8AB0738}" destId="{C5808D3D-6FA9-45FD-A30F-10AFFB86EEF3}" srcOrd="2" destOrd="0" presId="urn:microsoft.com/office/officeart/2016/7/layout/BasicLinearProcessNumbered"/>
    <dgm:cxn modelId="{AA67631A-F5F3-4CBD-AFEA-99CF136932A0}" type="presParOf" srcId="{E4F1B199-B53C-48A5-8E65-2697A8AB0738}" destId="{5097843B-8DD3-4D77-8A3D-BA02E922479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51536-DEBF-4454-AA50-84B318189346}">
      <dsp:nvSpPr>
        <dsp:cNvPr id="0" name=""/>
        <dsp:cNvSpPr/>
      </dsp:nvSpPr>
      <dsp:spPr>
        <a:xfrm>
          <a:off x="96046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1C2F-4D6C-4D7E-8C7E-F8482DD60FCF}">
      <dsp:nvSpPr>
        <dsp:cNvPr id="0" name=""/>
        <dsp:cNvSpPr/>
      </dsp:nvSpPr>
      <dsp:spPr>
        <a:xfrm>
          <a:off x="576031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Disclaimer 1: I have zero formal training in qualitative analyses</a:t>
          </a:r>
        </a:p>
      </dsp:txBody>
      <dsp:txXfrm>
        <a:off x="656374" y="537953"/>
        <a:ext cx="4159170" cy="2582423"/>
      </dsp:txXfrm>
    </dsp:sp>
    <dsp:sp modelId="{164D5A41-B306-4FFC-A3B8-51BD10F7B6C6}">
      <dsp:nvSpPr>
        <dsp:cNvPr id="0" name=""/>
        <dsp:cNvSpPr/>
      </dsp:nvSpPr>
      <dsp:spPr>
        <a:xfrm>
          <a:off x="5375872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52C8C-F5C0-44D1-A8CE-BEC350F523E4}">
      <dsp:nvSpPr>
        <dsp:cNvPr id="0" name=""/>
        <dsp:cNvSpPr/>
      </dsp:nvSpPr>
      <dsp:spPr>
        <a:xfrm>
          <a:off x="5855856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Disclaimer 2: Most of this presentation is based on an excellent paper by Pokorny et al. (2017) - all credit to them!!! </a:t>
          </a:r>
        </a:p>
      </dsp:txBody>
      <dsp:txXfrm>
        <a:off x="5936199" y="537953"/>
        <a:ext cx="4159170" cy="2582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12FAA-0732-493B-8900-7BFF6E747841}">
      <dsp:nvSpPr>
        <dsp:cNvPr id="0" name=""/>
        <dsp:cNvSpPr/>
      </dsp:nvSpPr>
      <dsp:spPr>
        <a:xfrm>
          <a:off x="1133321" y="420774"/>
          <a:ext cx="1286536" cy="1286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48BB6-837B-4994-9B63-46C058476F01}">
      <dsp:nvSpPr>
        <dsp:cNvPr id="0" name=""/>
        <dsp:cNvSpPr/>
      </dsp:nvSpPr>
      <dsp:spPr>
        <a:xfrm>
          <a:off x="347105" y="2061571"/>
          <a:ext cx="28589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Interviews are recorded and transcribed </a:t>
          </a:r>
        </a:p>
      </dsp:txBody>
      <dsp:txXfrm>
        <a:off x="347105" y="2061571"/>
        <a:ext cx="2858969" cy="720000"/>
      </dsp:txXfrm>
    </dsp:sp>
    <dsp:sp modelId="{0FEB99EE-33B2-4FEC-AD9B-E513DD7B5074}">
      <dsp:nvSpPr>
        <dsp:cNvPr id="0" name=""/>
        <dsp:cNvSpPr/>
      </dsp:nvSpPr>
      <dsp:spPr>
        <a:xfrm>
          <a:off x="4492611" y="420774"/>
          <a:ext cx="1286536" cy="1286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5C824-2258-4B2B-AEB5-636DE74DA614}">
      <dsp:nvSpPr>
        <dsp:cNvPr id="0" name=""/>
        <dsp:cNvSpPr/>
      </dsp:nvSpPr>
      <dsp:spPr>
        <a:xfrm>
          <a:off x="3706394" y="2061571"/>
          <a:ext cx="28589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Depending on theoretical approach, several ways transcriptions can be analyzed</a:t>
          </a:r>
        </a:p>
      </dsp:txBody>
      <dsp:txXfrm>
        <a:off x="3706394" y="2061571"/>
        <a:ext cx="2858969" cy="720000"/>
      </dsp:txXfrm>
    </dsp:sp>
    <dsp:sp modelId="{17FC1A57-5106-4F65-B066-DAA9DA5CDC3E}">
      <dsp:nvSpPr>
        <dsp:cNvPr id="0" name=""/>
        <dsp:cNvSpPr/>
      </dsp:nvSpPr>
      <dsp:spPr>
        <a:xfrm>
          <a:off x="7851901" y="420774"/>
          <a:ext cx="1286536" cy="1286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B66E2-347D-4287-8F9F-112706867BCA}">
      <dsp:nvSpPr>
        <dsp:cNvPr id="0" name=""/>
        <dsp:cNvSpPr/>
      </dsp:nvSpPr>
      <dsp:spPr>
        <a:xfrm>
          <a:off x="7065684" y="2061571"/>
          <a:ext cx="28589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Coding: identification of meaningful units in the text (Coyle, 2007)</a:t>
          </a:r>
        </a:p>
      </dsp:txBody>
      <dsp:txXfrm>
        <a:off x="7065684" y="2061571"/>
        <a:ext cx="285896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CAE87-2A89-4776-8865-E748B88A2133}">
      <dsp:nvSpPr>
        <dsp:cNvPr id="0" name=""/>
        <dsp:cNvSpPr/>
      </dsp:nvSpPr>
      <dsp:spPr>
        <a:xfrm>
          <a:off x="0" y="4552"/>
          <a:ext cx="7293610" cy="9971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5F464-1DBE-4F9C-B4A2-C8128F2D302D}">
      <dsp:nvSpPr>
        <dsp:cNvPr id="0" name=""/>
        <dsp:cNvSpPr/>
      </dsp:nvSpPr>
      <dsp:spPr>
        <a:xfrm>
          <a:off x="301651" y="228921"/>
          <a:ext cx="548994" cy="548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20058-6B53-4CE5-9539-BD26638568EC}">
      <dsp:nvSpPr>
        <dsp:cNvPr id="0" name=""/>
        <dsp:cNvSpPr/>
      </dsp:nvSpPr>
      <dsp:spPr>
        <a:xfrm>
          <a:off x="1152297" y="4552"/>
          <a:ext cx="6106410" cy="105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3" tIns="112133" rIns="112133" bIns="1121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Semi-structured interviews: “Do you feel this could be a successful approach in treatment for people who want help for their gambling problem?”</a:t>
          </a:r>
        </a:p>
      </dsp:txBody>
      <dsp:txXfrm>
        <a:off x="1152297" y="4552"/>
        <a:ext cx="6106410" cy="1059520"/>
      </dsp:txXfrm>
    </dsp:sp>
    <dsp:sp modelId="{315CD8A3-25EC-4D0E-B4B7-4E091C6A565F}">
      <dsp:nvSpPr>
        <dsp:cNvPr id="0" name=""/>
        <dsp:cNvSpPr/>
      </dsp:nvSpPr>
      <dsp:spPr>
        <a:xfrm>
          <a:off x="0" y="1328953"/>
          <a:ext cx="7293610" cy="9971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24AE-DF0A-4CC1-9F44-5D6149AA7C6B}">
      <dsp:nvSpPr>
        <dsp:cNvPr id="0" name=""/>
        <dsp:cNvSpPr/>
      </dsp:nvSpPr>
      <dsp:spPr>
        <a:xfrm>
          <a:off x="301651" y="1553322"/>
          <a:ext cx="548994" cy="548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C2334-8A34-4A80-8FDA-6363C483F23E}">
      <dsp:nvSpPr>
        <dsp:cNvPr id="0" name=""/>
        <dsp:cNvSpPr/>
      </dsp:nvSpPr>
      <dsp:spPr>
        <a:xfrm>
          <a:off x="1152297" y="1328953"/>
          <a:ext cx="6106410" cy="105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3" tIns="112133" rIns="112133" bIns="1121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Transcription of interviews</a:t>
          </a:r>
        </a:p>
      </dsp:txBody>
      <dsp:txXfrm>
        <a:off x="1152297" y="1328953"/>
        <a:ext cx="6106410" cy="1059520"/>
      </dsp:txXfrm>
    </dsp:sp>
    <dsp:sp modelId="{49FFC212-6328-4CAD-A2FA-129933BAB646}">
      <dsp:nvSpPr>
        <dsp:cNvPr id="0" name=""/>
        <dsp:cNvSpPr/>
      </dsp:nvSpPr>
      <dsp:spPr>
        <a:xfrm>
          <a:off x="0" y="2653354"/>
          <a:ext cx="7293610" cy="9971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D0DCB-8159-4AF7-B50E-FBC0AE4ECBB8}">
      <dsp:nvSpPr>
        <dsp:cNvPr id="0" name=""/>
        <dsp:cNvSpPr/>
      </dsp:nvSpPr>
      <dsp:spPr>
        <a:xfrm>
          <a:off x="301651" y="2877723"/>
          <a:ext cx="548994" cy="548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0B7AC-A4E7-4C3D-AE16-F458AEAEB8D2}">
      <dsp:nvSpPr>
        <dsp:cNvPr id="0" name=""/>
        <dsp:cNvSpPr/>
      </dsp:nvSpPr>
      <dsp:spPr>
        <a:xfrm>
          <a:off x="1152297" y="2653354"/>
          <a:ext cx="3282124" cy="105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3" tIns="112133" rIns="112133" bIns="1121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Researcher read through transcripts (familiarization), generated codes, constructed themes, revised themes, defined themes</a:t>
          </a:r>
        </a:p>
      </dsp:txBody>
      <dsp:txXfrm>
        <a:off x="1152297" y="2653354"/>
        <a:ext cx="3282124" cy="1059520"/>
      </dsp:txXfrm>
    </dsp:sp>
    <dsp:sp modelId="{E2FCC9AB-AE60-4F18-B361-8617E5D665B4}">
      <dsp:nvSpPr>
        <dsp:cNvPr id="0" name=""/>
        <dsp:cNvSpPr/>
      </dsp:nvSpPr>
      <dsp:spPr>
        <a:xfrm>
          <a:off x="4434422" y="2653354"/>
          <a:ext cx="2824285" cy="997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37" tIns="105537" rIns="105537" bIns="10553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while drawing on the researcher's own understanding of the topic</a:t>
          </a:r>
        </a:p>
      </dsp:txBody>
      <dsp:txXfrm>
        <a:off x="4434422" y="2653354"/>
        <a:ext cx="2824285" cy="997196"/>
      </dsp:txXfrm>
    </dsp:sp>
    <dsp:sp modelId="{5816D3E9-C859-439C-92DB-B52CE201F01B}">
      <dsp:nvSpPr>
        <dsp:cNvPr id="0" name=""/>
        <dsp:cNvSpPr/>
      </dsp:nvSpPr>
      <dsp:spPr>
        <a:xfrm>
          <a:off x="0" y="3977755"/>
          <a:ext cx="7293610" cy="9971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D4657-937B-4A01-B84D-87ACD21C75C6}">
      <dsp:nvSpPr>
        <dsp:cNvPr id="0" name=""/>
        <dsp:cNvSpPr/>
      </dsp:nvSpPr>
      <dsp:spPr>
        <a:xfrm>
          <a:off x="301651" y="4202124"/>
          <a:ext cx="548994" cy="548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00CEB-6F02-4275-B6F6-1A4218D1218A}">
      <dsp:nvSpPr>
        <dsp:cNvPr id="0" name=""/>
        <dsp:cNvSpPr/>
      </dsp:nvSpPr>
      <dsp:spPr>
        <a:xfrm>
          <a:off x="1152297" y="3977755"/>
          <a:ext cx="6106410" cy="105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3" tIns="112133" rIns="112133" bIns="1121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Results: Four themes were developed from the codes</a:t>
          </a:r>
        </a:p>
      </dsp:txBody>
      <dsp:txXfrm>
        <a:off x="1152297" y="3977755"/>
        <a:ext cx="6106410" cy="1059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1F50-1DBD-4EC5-8BCA-D051581160E7}">
      <dsp:nvSpPr>
        <dsp:cNvPr id="0" name=""/>
        <dsp:cNvSpPr/>
      </dsp:nvSpPr>
      <dsp:spPr>
        <a:xfrm>
          <a:off x="1625879" y="3406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D8DCD-5B62-4D72-8C0A-C574442C6DB1}">
      <dsp:nvSpPr>
        <dsp:cNvPr id="0" name=""/>
        <dsp:cNvSpPr/>
      </dsp:nvSpPr>
      <dsp:spPr>
        <a:xfrm>
          <a:off x="437879" y="244828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Difficulty in representing complexity of data</a:t>
          </a:r>
        </a:p>
      </dsp:txBody>
      <dsp:txXfrm>
        <a:off x="437879" y="2448282"/>
        <a:ext cx="4320000" cy="720000"/>
      </dsp:txXfrm>
    </dsp:sp>
    <dsp:sp modelId="{14755777-55AA-4B7A-AD0C-24CA92991742}">
      <dsp:nvSpPr>
        <dsp:cNvPr id="0" name=""/>
        <dsp:cNvSpPr/>
      </dsp:nvSpPr>
      <dsp:spPr>
        <a:xfrm>
          <a:off x="6701880" y="3406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0F994-E8C8-421A-A954-28FFD59E1E4E}">
      <dsp:nvSpPr>
        <dsp:cNvPr id="0" name=""/>
        <dsp:cNvSpPr/>
      </dsp:nvSpPr>
      <dsp:spPr>
        <a:xfrm>
          <a:off x="5513880" y="244828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transparency of analytic process</a:t>
          </a:r>
        </a:p>
      </dsp:txBody>
      <dsp:txXfrm>
        <a:off x="5513880" y="244828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FBE6-F476-48BC-A669-6D54F3FA30A6}">
      <dsp:nvSpPr>
        <dsp:cNvPr id="0" name=""/>
        <dsp:cNvSpPr/>
      </dsp:nvSpPr>
      <dsp:spPr>
        <a:xfrm>
          <a:off x="3009" y="0"/>
          <a:ext cx="2387381" cy="32023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Code interview with qualitative analysis software (e.g., NVivo)</a:t>
          </a:r>
        </a:p>
      </dsp:txBody>
      <dsp:txXfrm>
        <a:off x="3009" y="1216891"/>
        <a:ext cx="2387381" cy="1921407"/>
      </dsp:txXfrm>
    </dsp:sp>
    <dsp:sp modelId="{22A808CB-3350-4003-81BA-12336EA1C232}">
      <dsp:nvSpPr>
        <dsp:cNvPr id="0" name=""/>
        <dsp:cNvSpPr/>
      </dsp:nvSpPr>
      <dsp:spPr>
        <a:xfrm>
          <a:off x="716348" y="320234"/>
          <a:ext cx="960703" cy="9607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57040" y="460926"/>
        <a:ext cx="679319" cy="679319"/>
      </dsp:txXfrm>
    </dsp:sp>
    <dsp:sp modelId="{C672CB5C-BA8B-4136-BFA9-C29D80606ADF}">
      <dsp:nvSpPr>
        <dsp:cNvPr id="0" name=""/>
        <dsp:cNvSpPr/>
      </dsp:nvSpPr>
      <dsp:spPr>
        <a:xfrm>
          <a:off x="3009" y="3202274"/>
          <a:ext cx="2387381" cy="72"/>
        </a:xfrm>
        <a:prstGeom prst="rect">
          <a:avLst/>
        </a:prstGeom>
        <a:solidFill>
          <a:schemeClr val="accent2">
            <a:hueOff val="279208"/>
            <a:satOff val="-4505"/>
            <a:lumOff val="-784"/>
            <a:alphaOff val="0"/>
          </a:schemeClr>
        </a:solidFill>
        <a:ln w="10795" cap="flat" cmpd="sng" algn="ctr">
          <a:solidFill>
            <a:schemeClr val="accent2">
              <a:hueOff val="279208"/>
              <a:satOff val="-450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2A543-E93F-4C6A-BE88-993B31CE2933}">
      <dsp:nvSpPr>
        <dsp:cNvPr id="0" name=""/>
        <dsp:cNvSpPr/>
      </dsp:nvSpPr>
      <dsp:spPr>
        <a:xfrm>
          <a:off x="2629129" y="0"/>
          <a:ext cx="2387381" cy="3202346"/>
        </a:xfrm>
        <a:prstGeom prst="rect">
          <a:avLst/>
        </a:prstGeom>
        <a:solidFill>
          <a:schemeClr val="accent2">
            <a:tint val="40000"/>
            <a:alpha val="90000"/>
            <a:hueOff val="1069620"/>
            <a:satOff val="-19014"/>
            <a:lumOff val="-1376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069620"/>
              <a:satOff val="-19014"/>
              <a:lumOff val="-13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 interview data into software that can graph networks (Gephi, some packages in R including </a:t>
          </a:r>
          <a:r>
            <a:rPr lang="en-US" sz="1500" kern="1200" dirty="0" err="1"/>
            <a:t>igraph</a:t>
          </a:r>
          <a:r>
            <a:rPr lang="en-US" sz="1500" kern="1200" dirty="0"/>
            <a:t>, </a:t>
          </a:r>
          <a:r>
            <a:rPr lang="en-US" sz="1500" kern="1200" dirty="0" err="1"/>
            <a:t>statnet</a:t>
          </a:r>
          <a:r>
            <a:rPr lang="en-US" sz="1500" kern="1200" dirty="0"/>
            <a:t>, and network)</a:t>
          </a:r>
        </a:p>
      </dsp:txBody>
      <dsp:txXfrm>
        <a:off x="2629129" y="1216891"/>
        <a:ext cx="2387381" cy="1921407"/>
      </dsp:txXfrm>
    </dsp:sp>
    <dsp:sp modelId="{D88D2EA9-D08C-4448-A520-050D611C8B5C}">
      <dsp:nvSpPr>
        <dsp:cNvPr id="0" name=""/>
        <dsp:cNvSpPr/>
      </dsp:nvSpPr>
      <dsp:spPr>
        <a:xfrm>
          <a:off x="3342468" y="320234"/>
          <a:ext cx="960703" cy="960703"/>
        </a:xfrm>
        <a:prstGeom prst="ellipse">
          <a:avLst/>
        </a:prstGeom>
        <a:solidFill>
          <a:schemeClr val="accent2">
            <a:hueOff val="558415"/>
            <a:satOff val="-9010"/>
            <a:lumOff val="-1569"/>
            <a:alphaOff val="0"/>
          </a:schemeClr>
        </a:solidFill>
        <a:ln w="10795" cap="flat" cmpd="sng" algn="ctr">
          <a:solidFill>
            <a:schemeClr val="accent2">
              <a:hueOff val="558415"/>
              <a:satOff val="-9010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483160" y="460926"/>
        <a:ext cx="679319" cy="679319"/>
      </dsp:txXfrm>
    </dsp:sp>
    <dsp:sp modelId="{4F198F12-AAD1-48D2-A2B8-F43A301A6A30}">
      <dsp:nvSpPr>
        <dsp:cNvPr id="0" name=""/>
        <dsp:cNvSpPr/>
      </dsp:nvSpPr>
      <dsp:spPr>
        <a:xfrm>
          <a:off x="2629129" y="3202274"/>
          <a:ext cx="2387381" cy="72"/>
        </a:xfrm>
        <a:prstGeom prst="rect">
          <a:avLst/>
        </a:prstGeom>
        <a:solidFill>
          <a:schemeClr val="accent2">
            <a:hueOff val="837623"/>
            <a:satOff val="-13515"/>
            <a:lumOff val="-2353"/>
            <a:alphaOff val="0"/>
          </a:schemeClr>
        </a:solidFill>
        <a:ln w="10795" cap="flat" cmpd="sng" algn="ctr">
          <a:solidFill>
            <a:schemeClr val="accent2">
              <a:hueOff val="837623"/>
              <a:satOff val="-1351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19A61-3BF6-42E5-BB30-EABAC9289C47}">
      <dsp:nvSpPr>
        <dsp:cNvPr id="0" name=""/>
        <dsp:cNvSpPr/>
      </dsp:nvSpPr>
      <dsp:spPr>
        <a:xfrm>
          <a:off x="5255249" y="0"/>
          <a:ext cx="2387381" cy="3202346"/>
        </a:xfrm>
        <a:prstGeom prst="rect">
          <a:avLst/>
        </a:prstGeom>
        <a:solidFill>
          <a:schemeClr val="accent2">
            <a:tint val="40000"/>
            <a:alpha val="90000"/>
            <a:hueOff val="2139240"/>
            <a:satOff val="-38027"/>
            <a:lumOff val="-2751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2139240"/>
              <a:satOff val="-38027"/>
              <a:lumOff val="-2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Resulting network will portray the interrelation of codes</a:t>
          </a:r>
        </a:p>
      </dsp:txBody>
      <dsp:txXfrm>
        <a:off x="5255249" y="1216891"/>
        <a:ext cx="2387381" cy="1921407"/>
      </dsp:txXfrm>
    </dsp:sp>
    <dsp:sp modelId="{49F30457-3F4B-4638-AA84-20247075738B}">
      <dsp:nvSpPr>
        <dsp:cNvPr id="0" name=""/>
        <dsp:cNvSpPr/>
      </dsp:nvSpPr>
      <dsp:spPr>
        <a:xfrm>
          <a:off x="5968588" y="320234"/>
          <a:ext cx="960703" cy="960703"/>
        </a:xfrm>
        <a:prstGeom prst="ellipse">
          <a:avLst/>
        </a:prstGeom>
        <a:solidFill>
          <a:schemeClr val="accent2">
            <a:hueOff val="1116831"/>
            <a:satOff val="-18019"/>
            <a:lumOff val="-3137"/>
            <a:alphaOff val="0"/>
          </a:schemeClr>
        </a:solidFill>
        <a:ln w="10795" cap="flat" cmpd="sng" algn="ctr">
          <a:solidFill>
            <a:schemeClr val="accent2">
              <a:hueOff val="1116831"/>
              <a:satOff val="-18019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6109280" y="460926"/>
        <a:ext cx="679319" cy="679319"/>
      </dsp:txXfrm>
    </dsp:sp>
    <dsp:sp modelId="{5985B16B-7C1C-4440-B6CC-D62CF4E25F71}">
      <dsp:nvSpPr>
        <dsp:cNvPr id="0" name=""/>
        <dsp:cNvSpPr/>
      </dsp:nvSpPr>
      <dsp:spPr>
        <a:xfrm>
          <a:off x="5255249" y="3202274"/>
          <a:ext cx="2387381" cy="72"/>
        </a:xfrm>
        <a:prstGeom prst="rect">
          <a:avLst/>
        </a:prstGeom>
        <a:solidFill>
          <a:schemeClr val="accent2">
            <a:hueOff val="1396038"/>
            <a:satOff val="-22524"/>
            <a:lumOff val="-3921"/>
            <a:alphaOff val="0"/>
          </a:schemeClr>
        </a:solidFill>
        <a:ln w="10795" cap="flat" cmpd="sng" algn="ctr">
          <a:solidFill>
            <a:schemeClr val="accent2">
              <a:hueOff val="1396038"/>
              <a:satOff val="-22524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FDCEE-59FD-48D1-9FA9-A8CBDD5BBAA1}">
      <dsp:nvSpPr>
        <dsp:cNvPr id="0" name=""/>
        <dsp:cNvSpPr/>
      </dsp:nvSpPr>
      <dsp:spPr>
        <a:xfrm>
          <a:off x="7881368" y="0"/>
          <a:ext cx="2387381" cy="3202346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Remember: any interpretations are influenced by the way the researcher determined the edges between nodes</a:t>
          </a:r>
        </a:p>
      </dsp:txBody>
      <dsp:txXfrm>
        <a:off x="7881368" y="1216891"/>
        <a:ext cx="2387381" cy="1921407"/>
      </dsp:txXfrm>
    </dsp:sp>
    <dsp:sp modelId="{FB585D4B-B3CF-4F6D-972C-24CE8B109157}">
      <dsp:nvSpPr>
        <dsp:cNvPr id="0" name=""/>
        <dsp:cNvSpPr/>
      </dsp:nvSpPr>
      <dsp:spPr>
        <a:xfrm>
          <a:off x="8594707" y="320234"/>
          <a:ext cx="960703" cy="960703"/>
        </a:xfrm>
        <a:prstGeom prst="ellipse">
          <a:avLst/>
        </a:prstGeom>
        <a:solidFill>
          <a:schemeClr val="accent2">
            <a:hueOff val="1675246"/>
            <a:satOff val="-27029"/>
            <a:lumOff val="-4706"/>
            <a:alphaOff val="0"/>
          </a:schemeClr>
        </a:solidFill>
        <a:ln w="10795" cap="flat" cmpd="sng" algn="ctr">
          <a:solidFill>
            <a:schemeClr val="accent2">
              <a:hueOff val="1675246"/>
              <a:satOff val="-27029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735399" y="460926"/>
        <a:ext cx="679319" cy="679319"/>
      </dsp:txXfrm>
    </dsp:sp>
    <dsp:sp modelId="{C5808D3D-6FA9-45FD-A30F-10AFFB86EEF3}">
      <dsp:nvSpPr>
        <dsp:cNvPr id="0" name=""/>
        <dsp:cNvSpPr/>
      </dsp:nvSpPr>
      <dsp:spPr>
        <a:xfrm>
          <a:off x="7881368" y="3202274"/>
          <a:ext cx="2387381" cy="72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6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3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2954-022-00600-0" TargetMode="External"/><Relationship Id="rId2" Type="http://schemas.openxmlformats.org/officeDocument/2006/relationships/hyperlink" Target="https://doi.org/10.4135/9781446207536.d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7/met0000129" TargetMode="External"/><Relationship Id="rId4" Type="http://schemas.openxmlformats.org/officeDocument/2006/relationships/hyperlink" Target="https://doi.org/10.13140/RG.2.1.2561.92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Visualizing Qualitative 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Emma Ritchie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April 5,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03382B9-F474-3E11-7F8B-A4C145D3DC55}"/>
              </a:ext>
            </a:extLst>
          </p:cNvPr>
          <p:cNvSpPr/>
          <p:nvPr/>
        </p:nvSpPr>
        <p:spPr>
          <a:xfrm flipH="1">
            <a:off x="6340186" y="3742457"/>
            <a:ext cx="1740476" cy="237259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3322E-9DB5-5540-C509-1CDAD60543CE}"/>
              </a:ext>
            </a:extLst>
          </p:cNvPr>
          <p:cNvSpPr txBox="1"/>
          <p:nvPr/>
        </p:nvSpPr>
        <p:spPr>
          <a:xfrm>
            <a:off x="8252978" y="4010025"/>
            <a:ext cx="274319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Different themes that tend to come up together in an interview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13A28-6195-996C-4E8E-7CE2A67E19DD}"/>
              </a:ext>
            </a:extLst>
          </p:cNvPr>
          <p:cNvSpPr txBox="1"/>
          <p:nvPr/>
        </p:nvSpPr>
        <p:spPr>
          <a:xfrm>
            <a:off x="5858741" y="6395605"/>
            <a:ext cx="3972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(Figure 7.1 from Namey et al., 2007)</a:t>
            </a:r>
          </a:p>
        </p:txBody>
      </p:sp>
    </p:spTree>
    <p:extLst>
      <p:ext uri="{BB962C8B-B14F-4D97-AF65-F5344CB8AC3E}">
        <p14:creationId xmlns:p14="http://schemas.microsoft.com/office/powerpoint/2010/main" val="2464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5E060-7A84-7D7B-81AE-C6227157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 Light"/>
              </a:rPr>
              <a:t>Problems with Qualitative Data</a:t>
            </a:r>
            <a:endParaRPr lang="en-US" sz="4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61EA11-8925-6097-30D9-3BCF86E7D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24583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857A5F0-AFD0-7F50-21F9-C72ADDECEC58}"/>
              </a:ext>
            </a:extLst>
          </p:cNvPr>
          <p:cNvSpPr txBox="1"/>
          <p:nvPr/>
        </p:nvSpPr>
        <p:spPr>
          <a:xfrm>
            <a:off x="4949536" y="638694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383977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BA3F76-7E85-1B6B-DE1E-E25EAE6C5676}"/>
              </a:ext>
            </a:extLst>
          </p:cNvPr>
          <p:cNvCxnSpPr/>
          <p:nvPr/>
        </p:nvCxnSpPr>
        <p:spPr>
          <a:xfrm>
            <a:off x="1244310" y="2932833"/>
            <a:ext cx="813954" cy="2389907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96891-393F-26A9-CC1F-22CF411DFBD9}"/>
              </a:ext>
            </a:extLst>
          </p:cNvPr>
          <p:cNvCxnSpPr>
            <a:cxnSpLocks/>
          </p:cNvCxnSpPr>
          <p:nvPr/>
        </p:nvCxnSpPr>
        <p:spPr>
          <a:xfrm flipH="1">
            <a:off x="2274741" y="3590923"/>
            <a:ext cx="484909" cy="1731817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47A504-F4C8-4B26-8D88-7BB475D07AE5}"/>
              </a:ext>
            </a:extLst>
          </p:cNvPr>
          <p:cNvCxnSpPr>
            <a:cxnSpLocks/>
          </p:cNvCxnSpPr>
          <p:nvPr/>
        </p:nvCxnSpPr>
        <p:spPr>
          <a:xfrm flipH="1">
            <a:off x="2413286" y="4500127"/>
            <a:ext cx="1965613" cy="1030431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76FAB-263B-C1C2-589B-836411CA6431}"/>
              </a:ext>
            </a:extLst>
          </p:cNvPr>
          <p:cNvCxnSpPr>
            <a:cxnSpLocks/>
          </p:cNvCxnSpPr>
          <p:nvPr/>
        </p:nvCxnSpPr>
        <p:spPr>
          <a:xfrm flipH="1">
            <a:off x="2898194" y="2638422"/>
            <a:ext cx="1446069" cy="66674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316C2-26FC-372E-84E6-CC73D8D24674}"/>
              </a:ext>
            </a:extLst>
          </p:cNvPr>
          <p:cNvCxnSpPr>
            <a:cxnSpLocks/>
          </p:cNvCxnSpPr>
          <p:nvPr/>
        </p:nvCxnSpPr>
        <p:spPr>
          <a:xfrm flipH="1" flipV="1">
            <a:off x="1460787" y="2725012"/>
            <a:ext cx="1212272" cy="63211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2E61C0-9AD9-EB8C-917C-0A80494B57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491" y="339293"/>
            <a:ext cx="10515600" cy="1325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Viewing Qualitative Data as a Network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BC371C-BCCD-6B0B-928B-C47B0041EC51}"/>
              </a:ext>
            </a:extLst>
          </p:cNvPr>
          <p:cNvSpPr/>
          <p:nvPr/>
        </p:nvSpPr>
        <p:spPr>
          <a:xfrm>
            <a:off x="1854776" y="5231821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22DAD-5E79-2BF9-B46F-1836BBF4E7F3}"/>
              </a:ext>
            </a:extLst>
          </p:cNvPr>
          <p:cNvCxnSpPr>
            <a:cxnSpLocks/>
          </p:cNvCxnSpPr>
          <p:nvPr/>
        </p:nvCxnSpPr>
        <p:spPr>
          <a:xfrm flipH="1">
            <a:off x="4474149" y="2664400"/>
            <a:ext cx="112569" cy="1498021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E3CB67-5067-0B58-490A-9E74143F4771}"/>
              </a:ext>
            </a:extLst>
          </p:cNvPr>
          <p:cNvSpPr txBox="1"/>
          <p:nvPr/>
        </p:nvSpPr>
        <p:spPr>
          <a:xfrm>
            <a:off x="2447058" y="2169969"/>
            <a:ext cx="924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D5393D"/>
                </a:solidFill>
              </a:rPr>
              <a:t>Edge</a:t>
            </a:r>
            <a:endParaRPr lang="en-US" b="1">
              <a:solidFill>
                <a:srgbClr val="D5393D"/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7317D-221A-2A8D-53A8-E4C206FD8ACF}"/>
              </a:ext>
            </a:extLst>
          </p:cNvPr>
          <p:cNvSpPr txBox="1"/>
          <p:nvPr/>
        </p:nvSpPr>
        <p:spPr>
          <a:xfrm>
            <a:off x="4780683" y="4131252"/>
            <a:ext cx="742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5"/>
                </a:solidFill>
              </a:rPr>
              <a:t>Node</a:t>
            </a:r>
            <a:endParaRPr lang="en-US" b="1">
              <a:solidFill>
                <a:schemeClr val="accent5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23D5F-587C-CFC4-5659-6E344B7875F1}"/>
              </a:ext>
            </a:extLst>
          </p:cNvPr>
          <p:cNvCxnSpPr>
            <a:cxnSpLocks/>
          </p:cNvCxnSpPr>
          <p:nvPr/>
        </p:nvCxnSpPr>
        <p:spPr>
          <a:xfrm flipV="1">
            <a:off x="1434809" y="2508534"/>
            <a:ext cx="3186544" cy="1731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4B6288B-6956-9484-8D4E-46EB87E598AC}"/>
              </a:ext>
            </a:extLst>
          </p:cNvPr>
          <p:cNvSpPr/>
          <p:nvPr/>
        </p:nvSpPr>
        <p:spPr>
          <a:xfrm>
            <a:off x="4287980" y="2218457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4982B-3378-BDD4-1E78-03E90B1AF662}"/>
              </a:ext>
            </a:extLst>
          </p:cNvPr>
          <p:cNvSpPr/>
          <p:nvPr/>
        </p:nvSpPr>
        <p:spPr>
          <a:xfrm>
            <a:off x="910935" y="2348344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4CDD6F-E476-27F1-A60C-7BE9592C692B}"/>
              </a:ext>
            </a:extLst>
          </p:cNvPr>
          <p:cNvSpPr/>
          <p:nvPr/>
        </p:nvSpPr>
        <p:spPr>
          <a:xfrm>
            <a:off x="4192730" y="3993571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C4B546-4987-09C9-58FA-3C67CD5F739F}"/>
              </a:ext>
            </a:extLst>
          </p:cNvPr>
          <p:cNvSpPr/>
          <p:nvPr/>
        </p:nvSpPr>
        <p:spPr>
          <a:xfrm>
            <a:off x="2478230" y="3110343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26B3AE-D427-44FE-2405-F9BC99100876}"/>
              </a:ext>
            </a:extLst>
          </p:cNvPr>
          <p:cNvCxnSpPr/>
          <p:nvPr/>
        </p:nvCxnSpPr>
        <p:spPr>
          <a:xfrm>
            <a:off x="6959310" y="2898197"/>
            <a:ext cx="813954" cy="2389907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BEBDD8-7B67-40FE-CA3E-374F75491021}"/>
              </a:ext>
            </a:extLst>
          </p:cNvPr>
          <p:cNvCxnSpPr>
            <a:cxnSpLocks/>
          </p:cNvCxnSpPr>
          <p:nvPr/>
        </p:nvCxnSpPr>
        <p:spPr>
          <a:xfrm flipH="1">
            <a:off x="7989741" y="3556287"/>
            <a:ext cx="484909" cy="1731817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393B43-9DC7-48B0-601C-2B6992657D65}"/>
              </a:ext>
            </a:extLst>
          </p:cNvPr>
          <p:cNvCxnSpPr>
            <a:cxnSpLocks/>
          </p:cNvCxnSpPr>
          <p:nvPr/>
        </p:nvCxnSpPr>
        <p:spPr>
          <a:xfrm flipH="1">
            <a:off x="8128286" y="4465491"/>
            <a:ext cx="1965613" cy="1030431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E946BA-ABDF-5860-DE59-1498CD092E54}"/>
              </a:ext>
            </a:extLst>
          </p:cNvPr>
          <p:cNvCxnSpPr>
            <a:cxnSpLocks/>
          </p:cNvCxnSpPr>
          <p:nvPr/>
        </p:nvCxnSpPr>
        <p:spPr>
          <a:xfrm flipH="1">
            <a:off x="8613194" y="2603786"/>
            <a:ext cx="1446069" cy="66674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9A650-169F-2EB4-C6CC-BF4E811FC28E}"/>
              </a:ext>
            </a:extLst>
          </p:cNvPr>
          <p:cNvCxnSpPr>
            <a:cxnSpLocks/>
          </p:cNvCxnSpPr>
          <p:nvPr/>
        </p:nvCxnSpPr>
        <p:spPr>
          <a:xfrm flipH="1" flipV="1">
            <a:off x="7175787" y="2690376"/>
            <a:ext cx="1212272" cy="63211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778E59-43E8-4ED9-367D-85122D7DB5EB}"/>
              </a:ext>
            </a:extLst>
          </p:cNvPr>
          <p:cNvSpPr/>
          <p:nvPr/>
        </p:nvSpPr>
        <p:spPr>
          <a:xfrm>
            <a:off x="7569776" y="5197185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99F0FD-F4AA-6671-9D1C-3D5044E63FB4}"/>
              </a:ext>
            </a:extLst>
          </p:cNvPr>
          <p:cNvCxnSpPr>
            <a:cxnSpLocks/>
          </p:cNvCxnSpPr>
          <p:nvPr/>
        </p:nvCxnSpPr>
        <p:spPr>
          <a:xfrm flipH="1">
            <a:off x="10189149" y="2629764"/>
            <a:ext cx="112569" cy="1498021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>
            <a:extLst>
              <a:ext uri="{FF2B5EF4-FFF2-40B4-BE49-F238E27FC236}">
                <a16:creationId xmlns:a16="http://schemas.microsoft.com/office/drawing/2014/main" id="{1E534C94-FC1F-E12C-9C71-F77246101E53}"/>
              </a:ext>
            </a:extLst>
          </p:cNvPr>
          <p:cNvSpPr txBox="1"/>
          <p:nvPr/>
        </p:nvSpPr>
        <p:spPr>
          <a:xfrm>
            <a:off x="7105649" y="2169969"/>
            <a:ext cx="36264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Relationship between Codes</a:t>
            </a:r>
            <a:endParaRPr lang="en-US" b="1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0C14DFB-F7F6-8FEE-CE42-5F42D5B5F0CD}"/>
              </a:ext>
            </a:extLst>
          </p:cNvPr>
          <p:cNvSpPr txBox="1"/>
          <p:nvPr/>
        </p:nvSpPr>
        <p:spPr>
          <a:xfrm>
            <a:off x="10495683" y="4027344"/>
            <a:ext cx="74294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5"/>
                </a:solidFill>
              </a:rPr>
              <a:t>Code</a:t>
            </a:r>
            <a:endParaRPr lang="en-US" b="1" dirty="0">
              <a:solidFill>
                <a:schemeClr val="accent5"/>
              </a:solidFill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AAE6F-A906-DF4F-9D72-BA541AC03381}"/>
              </a:ext>
            </a:extLst>
          </p:cNvPr>
          <p:cNvCxnSpPr>
            <a:cxnSpLocks/>
          </p:cNvCxnSpPr>
          <p:nvPr/>
        </p:nvCxnSpPr>
        <p:spPr>
          <a:xfrm flipV="1">
            <a:off x="7149809" y="2473898"/>
            <a:ext cx="3186544" cy="1731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BCB09F5-0E8C-FAF1-6789-4A02039F0C53}"/>
              </a:ext>
            </a:extLst>
          </p:cNvPr>
          <p:cNvSpPr/>
          <p:nvPr/>
        </p:nvSpPr>
        <p:spPr>
          <a:xfrm>
            <a:off x="10002980" y="2183821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FC64DA-25DE-90D7-C678-69136D8E0887}"/>
              </a:ext>
            </a:extLst>
          </p:cNvPr>
          <p:cNvSpPr/>
          <p:nvPr/>
        </p:nvSpPr>
        <p:spPr>
          <a:xfrm>
            <a:off x="6625935" y="2313708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9F6ECB-D931-1465-E9EA-59BB67F989B8}"/>
              </a:ext>
            </a:extLst>
          </p:cNvPr>
          <p:cNvCxnSpPr>
            <a:cxnSpLocks/>
          </p:cNvCxnSpPr>
          <p:nvPr/>
        </p:nvCxnSpPr>
        <p:spPr>
          <a:xfrm flipH="1" flipV="1">
            <a:off x="3028081" y="3530308"/>
            <a:ext cx="1186295" cy="62345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90BC3A-59FE-E05B-DA19-5D759F00A2C3}"/>
              </a:ext>
            </a:extLst>
          </p:cNvPr>
          <p:cNvCxnSpPr>
            <a:cxnSpLocks/>
          </p:cNvCxnSpPr>
          <p:nvPr/>
        </p:nvCxnSpPr>
        <p:spPr>
          <a:xfrm flipH="1" flipV="1">
            <a:off x="8699785" y="3504331"/>
            <a:ext cx="1368137" cy="69272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26A4C74-09FC-EE62-DCC3-3CB17D1558F4}"/>
              </a:ext>
            </a:extLst>
          </p:cNvPr>
          <p:cNvSpPr/>
          <p:nvPr/>
        </p:nvSpPr>
        <p:spPr>
          <a:xfrm>
            <a:off x="9907730" y="3958935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C21A8F-016B-11D5-FEE6-7EBB71E9637E}"/>
              </a:ext>
            </a:extLst>
          </p:cNvPr>
          <p:cNvSpPr/>
          <p:nvPr/>
        </p:nvSpPr>
        <p:spPr>
          <a:xfrm>
            <a:off x="8193230" y="3075707"/>
            <a:ext cx="588818" cy="5715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E70C0-E055-EF8C-9D70-62211ADCE100}"/>
              </a:ext>
            </a:extLst>
          </p:cNvPr>
          <p:cNvSpPr txBox="1"/>
          <p:nvPr/>
        </p:nvSpPr>
        <p:spPr>
          <a:xfrm>
            <a:off x="10274876" y="6412921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186310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61C0-9AD9-EB8C-917C-0A80494B57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9264" y="295997"/>
            <a:ext cx="10515600" cy="1325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Viewing Qualitative Data as a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A318A5-7034-6DE8-2FC7-0F537D5F20BB}"/>
              </a:ext>
            </a:extLst>
          </p:cNvPr>
          <p:cNvCxnSpPr/>
          <p:nvPr/>
        </p:nvCxnSpPr>
        <p:spPr>
          <a:xfrm>
            <a:off x="3538969" y="2716356"/>
            <a:ext cx="779318" cy="2346612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845EE-D5A4-CD7C-D152-403596347CDF}"/>
              </a:ext>
            </a:extLst>
          </p:cNvPr>
          <p:cNvCxnSpPr>
            <a:cxnSpLocks/>
          </p:cNvCxnSpPr>
          <p:nvPr/>
        </p:nvCxnSpPr>
        <p:spPr>
          <a:xfrm flipH="1">
            <a:off x="4569400" y="2508537"/>
            <a:ext cx="2112818" cy="2597726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98625-2B23-3C2C-5A9D-E2D74292EEAD}"/>
              </a:ext>
            </a:extLst>
          </p:cNvPr>
          <p:cNvCxnSpPr>
            <a:cxnSpLocks/>
          </p:cNvCxnSpPr>
          <p:nvPr/>
        </p:nvCxnSpPr>
        <p:spPr>
          <a:xfrm flipH="1">
            <a:off x="4707945" y="4283650"/>
            <a:ext cx="1965613" cy="1030431"/>
          </a:xfrm>
          <a:prstGeom prst="straightConnector1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9EF9325-DA52-B20C-85CE-06D39CB61059}"/>
              </a:ext>
            </a:extLst>
          </p:cNvPr>
          <p:cNvSpPr/>
          <p:nvPr/>
        </p:nvSpPr>
        <p:spPr>
          <a:xfrm>
            <a:off x="4149435" y="5015344"/>
            <a:ext cx="588818" cy="5715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C108A52E-8A7D-24DF-6C71-7B9DB8CFF58F}"/>
              </a:ext>
            </a:extLst>
          </p:cNvPr>
          <p:cNvSpPr txBox="1"/>
          <p:nvPr/>
        </p:nvSpPr>
        <p:spPr>
          <a:xfrm>
            <a:off x="7023387" y="3906117"/>
            <a:ext cx="136640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Clients could sell incentives to gamble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79E224-3A9E-FFFF-7BE2-B7F4A58912D3}"/>
              </a:ext>
            </a:extLst>
          </p:cNvPr>
          <p:cNvCxnSpPr>
            <a:cxnSpLocks/>
          </p:cNvCxnSpPr>
          <p:nvPr/>
        </p:nvCxnSpPr>
        <p:spPr>
          <a:xfrm flipV="1">
            <a:off x="3729468" y="2292057"/>
            <a:ext cx="3186544" cy="17319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89E5083-C516-E720-1675-4969A5EE678F}"/>
              </a:ext>
            </a:extLst>
          </p:cNvPr>
          <p:cNvSpPr/>
          <p:nvPr/>
        </p:nvSpPr>
        <p:spPr>
          <a:xfrm>
            <a:off x="6582639" y="2001980"/>
            <a:ext cx="588818" cy="5715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A2C1AE-8A63-0037-9641-580BA5BB44E6}"/>
              </a:ext>
            </a:extLst>
          </p:cNvPr>
          <p:cNvSpPr/>
          <p:nvPr/>
        </p:nvSpPr>
        <p:spPr>
          <a:xfrm>
            <a:off x="3205594" y="2131867"/>
            <a:ext cx="588818" cy="5715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51DEF8-52F3-6B0C-048E-B760F9E7E278}"/>
              </a:ext>
            </a:extLst>
          </p:cNvPr>
          <p:cNvCxnSpPr>
            <a:cxnSpLocks/>
          </p:cNvCxnSpPr>
          <p:nvPr/>
        </p:nvCxnSpPr>
        <p:spPr>
          <a:xfrm flipH="1" flipV="1">
            <a:off x="3738126" y="2543172"/>
            <a:ext cx="2926773" cy="1489364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B5B969-FCED-1A8C-0155-895BFDDD6BB2}"/>
              </a:ext>
            </a:extLst>
          </p:cNvPr>
          <p:cNvSpPr/>
          <p:nvPr/>
        </p:nvSpPr>
        <p:spPr>
          <a:xfrm>
            <a:off x="6487389" y="3777094"/>
            <a:ext cx="588818" cy="5715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93744501-A1DA-3C2E-F402-0F397D9D43E5}"/>
              </a:ext>
            </a:extLst>
          </p:cNvPr>
          <p:cNvSpPr txBox="1"/>
          <p:nvPr/>
        </p:nvSpPr>
        <p:spPr>
          <a:xfrm>
            <a:off x="7170591" y="1819275"/>
            <a:ext cx="190326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Clients might be coerced give rewards to someone else</a:t>
            </a:r>
            <a:endParaRPr lang="en-US" b="1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69542990-C477-1385-48FD-1F43DD2C0EE8}"/>
              </a:ext>
            </a:extLst>
          </p:cNvPr>
          <p:cNvSpPr txBox="1"/>
          <p:nvPr/>
        </p:nvSpPr>
        <p:spPr>
          <a:xfrm>
            <a:off x="4001364" y="5629276"/>
            <a:ext cx="1626175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Clients feel unworthy of rewards 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319F6764-4D2B-75E9-F3DE-3C4E821DEBD2}"/>
              </a:ext>
            </a:extLst>
          </p:cNvPr>
          <p:cNvSpPr txBox="1"/>
          <p:nvPr/>
        </p:nvSpPr>
        <p:spPr>
          <a:xfrm>
            <a:off x="1801954" y="1905867"/>
            <a:ext cx="162617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</a:rPr>
              <a:t>Client might conceal true struggles for rewards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808F50-F97F-DB89-E366-27513176B64F}"/>
              </a:ext>
            </a:extLst>
          </p:cNvPr>
          <p:cNvCxnSpPr>
            <a:cxnSpLocks/>
          </p:cNvCxnSpPr>
          <p:nvPr/>
        </p:nvCxnSpPr>
        <p:spPr>
          <a:xfrm flipH="1">
            <a:off x="6820762" y="2621104"/>
            <a:ext cx="60615" cy="1151659"/>
          </a:xfrm>
          <a:prstGeom prst="straightConnector1">
            <a:avLst/>
          </a:prstGeom>
          <a:ln w="571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BFFA9A-D0CE-E9D1-72AA-0DD9FAF02280}"/>
              </a:ext>
            </a:extLst>
          </p:cNvPr>
          <p:cNvSpPr txBox="1"/>
          <p:nvPr/>
        </p:nvSpPr>
        <p:spPr>
          <a:xfrm>
            <a:off x="8993331" y="1771651"/>
            <a:ext cx="274319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"I'm concerned about the potential of clients being coerced... </a:t>
            </a:r>
            <a:r>
              <a:rPr lang="en-US" b="1" dirty="0">
                <a:solidFill>
                  <a:schemeClr val="accent3"/>
                </a:solidFill>
              </a:rPr>
              <a:t>perhaps a family member wants the reward and they pressure the client to participate so the family member can get the reward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The rewards have monetary value, I assume... </a:t>
            </a:r>
            <a:r>
              <a:rPr lang="en-US" b="1" dirty="0">
                <a:solidFill>
                  <a:schemeClr val="accent6"/>
                </a:solidFill>
              </a:rPr>
              <a:t>so that means too that the clients could sell them to make money to gamble</a:t>
            </a:r>
            <a:r>
              <a:rPr lang="en-US" dirty="0"/>
              <a:t>."</a:t>
            </a:r>
            <a:endParaRPr lang="en-US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8D0F8-E8CB-0D6F-4612-AE3D3F0092E5}"/>
              </a:ext>
            </a:extLst>
          </p:cNvPr>
          <p:cNvSpPr txBox="1"/>
          <p:nvPr/>
        </p:nvSpPr>
        <p:spPr>
          <a:xfrm>
            <a:off x="550718" y="3286991"/>
            <a:ext cx="2743199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"I think there's potential for this to negatively impact the client. This is a vulnerable population. If they end up gambling despite the rewards, </a:t>
            </a:r>
            <a:r>
              <a:rPr lang="en-US" b="1" dirty="0">
                <a:solidFill>
                  <a:schemeClr val="accent1"/>
                </a:solidFill>
              </a:rPr>
              <a:t>they might feel worse about themselves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/>
                </a:solidFill>
              </a:rPr>
              <a:t>conceal the truth from us</a:t>
            </a:r>
            <a:r>
              <a:rPr lang="en-US" dirty="0"/>
              <a:t>.”</a:t>
            </a: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1D0CB-2EE1-C2F1-7472-0CF5FE6B4B2E}"/>
              </a:ext>
            </a:extLst>
          </p:cNvPr>
          <p:cNvSpPr txBox="1"/>
          <p:nvPr/>
        </p:nvSpPr>
        <p:spPr>
          <a:xfrm>
            <a:off x="9833264" y="655260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(Dorey et al., 2022)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D386-871F-4DA9-B9F0-A3ED337586C2}"/>
              </a:ext>
            </a:extLst>
          </p:cNvPr>
          <p:cNvSpPr txBox="1"/>
          <p:nvPr/>
        </p:nvSpPr>
        <p:spPr>
          <a:xfrm>
            <a:off x="9135611" y="6090941"/>
            <a:ext cx="25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*Quotes and network are made up, codes are from the study</a:t>
            </a:r>
          </a:p>
        </p:txBody>
      </p:sp>
    </p:spTree>
    <p:extLst>
      <p:ext uri="{BB962C8B-B14F-4D97-AF65-F5344CB8AC3E}">
        <p14:creationId xmlns:p14="http://schemas.microsoft.com/office/powerpoint/2010/main" val="145156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36E1C-47E1-9642-4BDB-9B7710E4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 Light"/>
              </a:rPr>
              <a:t>How To: Network Analysis</a:t>
            </a:r>
            <a:endParaRPr lang="en-US" sz="4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B84A8-C367-17FC-9527-381746B42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636105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0E167F3B-2EC9-E436-189F-AB2A8D79F612}"/>
              </a:ext>
            </a:extLst>
          </p:cNvPr>
          <p:cNvSpPr txBox="1"/>
          <p:nvPr/>
        </p:nvSpPr>
        <p:spPr>
          <a:xfrm>
            <a:off x="10274876" y="6412921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64015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5E558-9AD0-42B1-8425-F45223B2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</a:t>
            </a:r>
            <a:r>
              <a:rPr lang="en-US" dirty="0" err="1">
                <a:solidFill>
                  <a:schemeClr val="tx1"/>
                </a:solidFill>
              </a:rPr>
              <a:t>Descriptives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B2518F7-9433-8466-B7D3-3629AD37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2D70-8DEA-4397-A001-5131E7BF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Network size</a:t>
            </a:r>
          </a:p>
          <a:p>
            <a:pPr lvl="1"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Number of nodes and edges</a:t>
            </a:r>
          </a:p>
          <a:p>
            <a:pPr lvl="1"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 Average path length: # of edges travelled to connect two random nodes</a:t>
            </a:r>
          </a:p>
          <a:p>
            <a:pPr lvl="1"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Graph density: # of edges per node : # of all possible edges</a:t>
            </a:r>
          </a:p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Weight of edges: reflects quality, intensity, or duration between two nodes </a:t>
            </a:r>
          </a:p>
          <a:p>
            <a:pPr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Weighted degree</a:t>
            </a:r>
          </a:p>
          <a:p>
            <a:pPr lvl="1"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Accounts for the number (degree) and strength (weight) of the edges</a:t>
            </a:r>
          </a:p>
          <a:p>
            <a:pPr lvl="1">
              <a:buClr>
                <a:schemeClr val="tx1"/>
              </a:buClr>
            </a:pPr>
            <a:r>
              <a:rPr lang="en-US" sz="1500" dirty="0">
                <a:solidFill>
                  <a:schemeClr val="tx1"/>
                </a:solidFill>
                <a:cs typeface="Calibri"/>
              </a:rPr>
              <a:t>Measure of a node's connectedness and importance within a network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E3ED5-EAA9-4177-BD25-EDB3D1AE6655}"/>
              </a:ext>
            </a:extLst>
          </p:cNvPr>
          <p:cNvSpPr txBox="1"/>
          <p:nvPr/>
        </p:nvSpPr>
        <p:spPr>
          <a:xfrm>
            <a:off x="10274876" y="6412921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37222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813-0277-B9FA-3F09-727D0288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Subject Code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082C-1B92-7C36-D4AD-A8669197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cs typeface="Calibri"/>
              </a:rPr>
              <a:t>Data: effect of participating in a 3-month Buddhist meditation retreat</a:t>
            </a:r>
          </a:p>
          <a:p>
            <a:endParaRPr lang="en-US" sz="2200" dirty="0">
              <a:solidFill>
                <a:schemeClr val="tx1"/>
              </a:solidFill>
              <a:cs typeface="Calibri"/>
            </a:endParaRPr>
          </a:p>
          <a:p>
            <a:r>
              <a:rPr lang="en-US" sz="2200" dirty="0">
                <a:solidFill>
                  <a:schemeClr val="tx1"/>
                </a:solidFill>
                <a:cs typeface="Calibri"/>
              </a:rPr>
              <a:t>Subject codes: what is being talked </a:t>
            </a:r>
            <a:r>
              <a:rPr lang="en-US" sz="2200" i="1" dirty="0">
                <a:solidFill>
                  <a:schemeClr val="tx1"/>
                </a:solidFill>
                <a:cs typeface="Calibri"/>
              </a:rPr>
              <a:t>about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 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cs typeface="Calibri"/>
              </a:rPr>
              <a:t>Summarize general topics and subtopics 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cs typeface="Calibri"/>
              </a:rPr>
              <a:t>Data-prompted, not </a:t>
            </a:r>
            <a:r>
              <a:rPr lang="en-US" sz="2200" i="1" dirty="0">
                <a:solidFill>
                  <a:schemeClr val="tx1"/>
                </a:solidFill>
                <a:cs typeface="Calibri"/>
              </a:rPr>
              <a:t>a priori</a:t>
            </a:r>
          </a:p>
          <a:p>
            <a:pPr lvl="1"/>
            <a:endParaRPr lang="en-US" sz="2200" i="1" dirty="0">
              <a:solidFill>
                <a:schemeClr val="tx1"/>
              </a:solidFill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Community: clusters of nodes that are well-connected to each other</a:t>
            </a:r>
          </a:p>
          <a:p>
            <a:pPr lvl="1"/>
            <a:endParaRPr lang="en-US" sz="2200" i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D2DEF-5793-4E73-8D62-5875E7629C34}"/>
              </a:ext>
            </a:extLst>
          </p:cNvPr>
          <p:cNvSpPr txBox="1"/>
          <p:nvPr/>
        </p:nvSpPr>
        <p:spPr>
          <a:xfrm>
            <a:off x="10138689" y="6383738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90957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99F76-0495-2B6C-6041-6E32EDB64196}"/>
              </a:ext>
            </a:extLst>
          </p:cNvPr>
          <p:cNvSpPr txBox="1"/>
          <p:nvPr/>
        </p:nvSpPr>
        <p:spPr>
          <a:xfrm>
            <a:off x="10245693" y="6229324"/>
            <a:ext cx="1816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(Figure 2 from Pokorney et al., 2017)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B041-74F1-45A1-A366-7328FD3A7C87}"/>
              </a:ext>
            </a:extLst>
          </p:cNvPr>
          <p:cNvSpPr txBox="1"/>
          <p:nvPr/>
        </p:nvSpPr>
        <p:spPr>
          <a:xfrm>
            <a:off x="9774910" y="1023457"/>
            <a:ext cx="2155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average path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network diameters</a:t>
            </a:r>
          </a:p>
        </p:txBody>
      </p:sp>
    </p:spTree>
    <p:extLst>
      <p:ext uri="{BB962C8B-B14F-4D97-AF65-F5344CB8AC3E}">
        <p14:creationId xmlns:p14="http://schemas.microsoft.com/office/powerpoint/2010/main" val="423651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FC6-D4BF-F39E-358B-A378CDA3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2: Network of Theme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62ED-86A1-82EF-8BDE-AA04FD44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cs typeface="Calibri"/>
              </a:rPr>
              <a:t>Theme coding: 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cs typeface="Calibri"/>
              </a:rPr>
              <a:t>Grouping together "concepts, events, persons, and concerns" (Pokorney et al., 2017, p. 8) that fit with a predefined label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cs typeface="Calibri"/>
              </a:rPr>
              <a:t>Allows to see how common themes are and relatedness to other themes</a:t>
            </a:r>
          </a:p>
          <a:p>
            <a:pPr lvl="1"/>
            <a:endParaRPr lang="en-US" sz="2200" dirty="0">
              <a:solidFill>
                <a:schemeClr val="tx1"/>
              </a:solidFill>
              <a:cs typeface="Calibri"/>
            </a:endParaRPr>
          </a:p>
          <a:p>
            <a:r>
              <a:rPr lang="en-US" sz="2200" dirty="0">
                <a:solidFill>
                  <a:schemeClr val="tx1"/>
                </a:solidFill>
                <a:cs typeface="Calibri"/>
              </a:rPr>
              <a:t>Themes capture concepts in data that is useful for research questions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A7551-C84A-693E-00F6-CC1463A0BCE4}"/>
              </a:ext>
            </a:extLst>
          </p:cNvPr>
          <p:cNvSpPr txBox="1"/>
          <p:nvPr/>
        </p:nvSpPr>
        <p:spPr>
          <a:xfrm>
            <a:off x="10274876" y="6412921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45021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C15793-4CA2-43AA-37E0-8E77719179F7}"/>
              </a:ext>
            </a:extLst>
          </p:cNvPr>
          <p:cNvSpPr txBox="1"/>
          <p:nvPr/>
        </p:nvSpPr>
        <p:spPr>
          <a:xfrm>
            <a:off x="9772649" y="6412921"/>
            <a:ext cx="23189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(Figure 3a 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2452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C88D-9B60-F75E-3680-3C13CBD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 Light"/>
              </a:rPr>
              <a:t>Disclaimers</a:t>
            </a:r>
            <a:endParaRPr lang="en-US" sz="4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C9D433-7A5D-F141-729D-581686EF0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217834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2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AC3A0-B9B3-3AAF-E489-FE6D1DF7915C}"/>
              </a:ext>
            </a:extLst>
          </p:cNvPr>
          <p:cNvSpPr txBox="1"/>
          <p:nvPr/>
        </p:nvSpPr>
        <p:spPr>
          <a:xfrm>
            <a:off x="9391649" y="6412921"/>
            <a:ext cx="26999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(Figure 3b from 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56268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78A92-65B1-A88B-693E-972C1985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ECBBFA-7062-66D4-08E7-A4CBCB49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Network analysis is an attempt to make qualitative data easier to visualize and read, and to make it more engaging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Networks are dynamic (not static as shown in pictures) and can be interactive 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Certain software allows a "playback" if interviews are coded with timestamps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Provision of network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descriptives</a:t>
            </a:r>
            <a:r>
              <a:rPr lang="en-US" dirty="0">
                <a:solidFill>
                  <a:schemeClr val="tx1"/>
                </a:solidFill>
                <a:cs typeface="Calibri"/>
              </a:rPr>
              <a:t> another way to understand qualitative data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Flexible, adaptive to each researcher, their approach, their questions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Allows other researchers to critically evaluate data if networks are publicly available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FF99FF-9528-23A1-9344-05C025D96B1C}"/>
              </a:ext>
            </a:extLst>
          </p:cNvPr>
          <p:cNvSpPr txBox="1"/>
          <p:nvPr/>
        </p:nvSpPr>
        <p:spPr>
          <a:xfrm>
            <a:off x="10274876" y="6412921"/>
            <a:ext cx="18166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(Pokorney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55864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A36D-800A-4A1F-5334-961206F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40A4-0B14-7CA4-931B-94E12603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5622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Coyle, A. (2007). Introduction to qualitative psychological research. In E. Lyons &amp; A. Coyle (Eds.), </a:t>
            </a:r>
            <a:r>
              <a:rPr lang="en-US" i="1" dirty="0" err="1">
                <a:solidFill>
                  <a:schemeClr val="tx1"/>
                </a:solidFill>
                <a:ea typeface="+mn-lt"/>
                <a:cs typeface="+mn-lt"/>
              </a:rPr>
              <a:t>Analysing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qualitative data in psychology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(pp. 9–29). Sage Publications Ltd.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https://doi.org/10.4135/9781446207536.d7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Dorey, L., Christensen, D. R., May, R., Hoon, A. E., &amp; Dymond, S. (2022). Gambling treatment service providers’ views about contingency management: A thematic analysis.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Harm Reduction Journal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19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Article 19. </a:t>
            </a:r>
            <a:r>
              <a:rPr lang="en-US" dirty="0">
                <a:ea typeface="+mn-lt"/>
                <a:cs typeface="+mn-lt"/>
                <a:hlinkClick r:id="rId3"/>
              </a:rPr>
              <a:t>https://doi.org/10.1186/s12954-022-00600-0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Geerling, L. (2015). Cultural negotiations in transnational knowledge: Cases of clinical psychology from the Malay Archipelago and beyond [unpublished master’s thesis]. James Cook University. </a:t>
            </a:r>
            <a:r>
              <a:rPr lang="en-US" dirty="0">
                <a:ea typeface="+mn-lt"/>
                <a:cs typeface="+mn-lt"/>
                <a:hlinkClick r:id="rId4"/>
              </a:rPr>
              <a:t>https://doi.org/10.13140/RG.2.1.2561.9284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Namey, E., Guest, G.,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Thairu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L., &amp; Johnson, L. (2007). Data reduction techniques for large qualitative data sets. In G. Guest &amp; K. MacQueen (Eds.),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Handbook for team-based qualitative research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(pp. 137–163). Altamira Press.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Pokorney, J. J., Norman, A., Zanesco, A. P., Bauer-Wu, S.,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Sahdra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B. K., &amp; Saron, C. D. (2017). Network analysis for the visualization and analysis of qualitative data.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Psychological Methods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23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(1), 169-183. </a:t>
            </a:r>
            <a:r>
              <a:rPr lang="en-US" dirty="0">
                <a:ea typeface="+mn-lt"/>
                <a:cs typeface="+mn-lt"/>
                <a:hlinkClick r:id="rId5"/>
              </a:rPr>
              <a:t>https://doi.org/10.1037/met0000129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C88D-9B60-F75E-3680-3C13CBD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Nature of Qualitative Data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F6B3-D549-A323-E8CD-ACA1CA91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"… the collection and analysis of </a:t>
            </a:r>
            <a:r>
              <a:rPr lang="en-US" b="1">
                <a:solidFill>
                  <a:schemeClr val="tx1"/>
                </a:solidFill>
                <a:cs typeface="Calibri"/>
              </a:rPr>
              <a:t>non-numerical data</a:t>
            </a:r>
            <a:r>
              <a:rPr lang="en-US">
                <a:solidFill>
                  <a:schemeClr val="tx1"/>
                </a:solidFill>
                <a:cs typeface="Calibri"/>
              </a:rPr>
              <a:t>... in order to provide rich descriptions and possible explanations of people's meaning-making, how they make sense of the world and how they experience particular events" (Coyle, 2007, p. 11)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Interviews (typically semi-structured) are a common method of collecting qualitative data</a:t>
            </a: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45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77DC4-6555-2F32-0F79-D285B633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 Light"/>
              </a:rPr>
              <a:t>The Nature of Qualitative Data</a:t>
            </a:r>
            <a:endParaRPr lang="en-US" sz="4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1567A7-90C3-5121-31B8-B03F18BD3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79072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1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DF273-3213-6110-1045-7F9238FB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Example: Dorey et al. (2022)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6AE9554-B124-0F4F-152C-8558447AE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05698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3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CFBBC-9C0F-0864-48B8-AE69F63AD3AB}"/>
              </a:ext>
            </a:extLst>
          </p:cNvPr>
          <p:cNvSpPr txBox="1"/>
          <p:nvPr/>
        </p:nvSpPr>
        <p:spPr>
          <a:xfrm>
            <a:off x="879764" y="6395605"/>
            <a:ext cx="3920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Table 1 from Dorey et al., 2022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3394-E2D0-47DA-8AB3-18AE12F7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83CBD-5E60-ADB6-332B-F5D6F86E9273}"/>
              </a:ext>
            </a:extLst>
          </p:cNvPr>
          <p:cNvSpPr txBox="1"/>
          <p:nvPr/>
        </p:nvSpPr>
        <p:spPr>
          <a:xfrm>
            <a:off x="8252451" y="6082399"/>
            <a:ext cx="3764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Figure 3 from Geerlings, 2015</a:t>
            </a:r>
          </a:p>
        </p:txBody>
      </p:sp>
    </p:spTree>
    <p:extLst>
      <p:ext uri="{BB962C8B-B14F-4D97-AF65-F5344CB8AC3E}">
        <p14:creationId xmlns:p14="http://schemas.microsoft.com/office/powerpoint/2010/main" val="236533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298B2-3CE3-B9F6-182F-28BA4892B8DD}"/>
              </a:ext>
            </a:extLst>
          </p:cNvPr>
          <p:cNvSpPr txBox="1"/>
          <p:nvPr/>
        </p:nvSpPr>
        <p:spPr>
          <a:xfrm>
            <a:off x="255895" y="2406812"/>
            <a:ext cx="3942756" cy="325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5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47815-0293-ACBD-AFE1-31A20C029672}"/>
              </a:ext>
            </a:extLst>
          </p:cNvPr>
          <p:cNvSpPr txBox="1"/>
          <p:nvPr/>
        </p:nvSpPr>
        <p:spPr>
          <a:xfrm>
            <a:off x="5893377" y="6404264"/>
            <a:ext cx="37476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(Table 7.1 from Namey et al., 2007)</a:t>
            </a:r>
          </a:p>
        </p:txBody>
      </p:sp>
    </p:spTree>
    <p:extLst>
      <p:ext uri="{BB962C8B-B14F-4D97-AF65-F5344CB8AC3E}">
        <p14:creationId xmlns:p14="http://schemas.microsoft.com/office/powerpoint/2010/main" val="348289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03382B9-F474-3E11-7F8B-A4C145D3DC55}"/>
              </a:ext>
            </a:extLst>
          </p:cNvPr>
          <p:cNvSpPr/>
          <p:nvPr/>
        </p:nvSpPr>
        <p:spPr>
          <a:xfrm flipH="1">
            <a:off x="6911686" y="3681844"/>
            <a:ext cx="320386" cy="250247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3322E-9DB5-5540-C509-1CDAD60543CE}"/>
              </a:ext>
            </a:extLst>
          </p:cNvPr>
          <p:cNvSpPr txBox="1"/>
          <p:nvPr/>
        </p:nvSpPr>
        <p:spPr>
          <a:xfrm>
            <a:off x="7421706" y="3715616"/>
            <a:ext cx="2743199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Themes that many participants talked 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A4B92-17B5-FD3D-1136-A3F40B5BB430}"/>
              </a:ext>
            </a:extLst>
          </p:cNvPr>
          <p:cNvSpPr txBox="1"/>
          <p:nvPr/>
        </p:nvSpPr>
        <p:spPr>
          <a:xfrm>
            <a:off x="5893377" y="6404264"/>
            <a:ext cx="37476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(Figure 7.1 from Namey et al., 2007)</a:t>
            </a:r>
          </a:p>
        </p:txBody>
      </p:sp>
    </p:spTree>
    <p:extLst>
      <p:ext uri="{BB962C8B-B14F-4D97-AF65-F5344CB8AC3E}">
        <p14:creationId xmlns:p14="http://schemas.microsoft.com/office/powerpoint/2010/main" val="15917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1157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 2</vt:lpstr>
      <vt:lpstr>Frame</vt:lpstr>
      <vt:lpstr>Visualizing Qualitative Data</vt:lpstr>
      <vt:lpstr>Disclaimers</vt:lpstr>
      <vt:lpstr>The Nature of Qualitative Data</vt:lpstr>
      <vt:lpstr>The Nature of Qualitative Data</vt:lpstr>
      <vt:lpstr>Example: Dorey et al. (2022)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Qualitative Data</vt:lpstr>
      <vt:lpstr>Viewing Qualitative Data as a Network</vt:lpstr>
      <vt:lpstr>Viewing Qualitative Data as a Network</vt:lpstr>
      <vt:lpstr>How To: Network Analysis</vt:lpstr>
      <vt:lpstr>Network Descriptives </vt:lpstr>
      <vt:lpstr>Example: Subject Code Networks</vt:lpstr>
      <vt:lpstr>PowerPoint Presentation</vt:lpstr>
      <vt:lpstr>Example 2: Network of Theme Codes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Ritchie</dc:creator>
  <cp:lastModifiedBy>Emma Ritchie</cp:lastModifiedBy>
  <cp:revision>653</cp:revision>
  <dcterms:created xsi:type="dcterms:W3CDTF">2022-03-28T20:13:19Z</dcterms:created>
  <dcterms:modified xsi:type="dcterms:W3CDTF">2022-04-05T00:45:14Z</dcterms:modified>
</cp:coreProperties>
</file>