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0"/>
  </p:notesMasterIdLst>
  <p:sldIdLst>
    <p:sldId id="256" r:id="rId2"/>
    <p:sldId id="258" r:id="rId3"/>
    <p:sldId id="260" r:id="rId4"/>
    <p:sldId id="257"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6"/>
    <p:restoredTop sz="88137"/>
  </p:normalViewPr>
  <p:slideViewPr>
    <p:cSldViewPr snapToGrid="0" snapToObjects="1">
      <p:cViewPr varScale="1">
        <p:scale>
          <a:sx n="90" d="100"/>
          <a:sy n="90" d="100"/>
        </p:scale>
        <p:origin x="1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F26B0-80E7-8240-AEE0-9813ABD819E1}" type="datetimeFigureOut">
              <a:rPr lang="en-US" smtClean="0"/>
              <a:t>6/1/21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FD978-448F-5342-9501-DDE641613409}" type="slidenum">
              <a:rPr lang="en-US" smtClean="0"/>
              <a:t>‹#›</a:t>
            </a:fld>
            <a:endParaRPr lang="en-US"/>
          </a:p>
        </p:txBody>
      </p:sp>
    </p:spTree>
    <p:extLst>
      <p:ext uri="{BB962C8B-B14F-4D97-AF65-F5344CB8AC3E}">
        <p14:creationId xmlns:p14="http://schemas.microsoft.com/office/powerpoint/2010/main" val="354885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artio.com/learn/charts/violin-plot-complete-guide#a-brief-explanation-of-density-curves"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chartio.com/learn/charts/box-plot-complete-guid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Matplotlib" TargetMode="External"/><Relationship Id="rId13" Type="http://schemas.openxmlformats.org/officeDocument/2006/relationships/hyperlink" Target="https://en.wikipedia.org/wiki/Violin_plot#cite_note-8" TargetMode="External"/><Relationship Id="rId18" Type="http://schemas.openxmlformats.org/officeDocument/2006/relationships/hyperlink" Target="https://en.wikipedia.org/wiki/IGOR_Pro" TargetMode="External"/><Relationship Id="rId3" Type="http://schemas.openxmlformats.org/officeDocument/2006/relationships/hyperlink" Target="https://en.wikipedia.org/wiki/R_(programming_language)" TargetMode="External"/><Relationship Id="rId21" Type="http://schemas.openxmlformats.org/officeDocument/2006/relationships/hyperlink" Target="https://en.wikipedia.org/wiki/Violin_plot#cite_note-12" TargetMode="External"/><Relationship Id="rId7" Type="http://schemas.openxmlformats.org/officeDocument/2006/relationships/hyperlink" Target="https://en.wikipedia.org/wiki/Python_(programming_language)" TargetMode="External"/><Relationship Id="rId12" Type="http://schemas.openxmlformats.org/officeDocument/2006/relationships/hyperlink" Target="https://en.wikipedia.org/wiki/ROOT" TargetMode="External"/><Relationship Id="rId17" Type="http://schemas.openxmlformats.org/officeDocument/2006/relationships/hyperlink" Target="https://en.wikipedia.org/wiki/Violin_plot#cite_note-10" TargetMode="External"/><Relationship Id="rId2" Type="http://schemas.openxmlformats.org/officeDocument/2006/relationships/slide" Target="../slides/slide6.xml"/><Relationship Id="rId16" Type="http://schemas.openxmlformats.org/officeDocument/2006/relationships/hyperlink" Target="https://en.wikipedia.org/wiki/Origin_(data_analysis_software)" TargetMode="External"/><Relationship Id="rId20" Type="http://schemas.openxmlformats.org/officeDocument/2006/relationships/hyperlink" Target="https://en.wikipedia.org/wiki/Juli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Violin_plot#cite_note-5" TargetMode="External"/><Relationship Id="rId11" Type="http://schemas.openxmlformats.org/officeDocument/2006/relationships/hyperlink" Target="https://en.wikipedia.org/wiki/Violin_plot#cite_note-7" TargetMode="External"/><Relationship Id="rId5" Type="http://schemas.openxmlformats.org/officeDocument/2006/relationships/hyperlink" Target="https://en.wikipedia.org/wiki/Stata" TargetMode="External"/><Relationship Id="rId15" Type="http://schemas.openxmlformats.org/officeDocument/2006/relationships/hyperlink" Target="https://en.wikipedia.org/wiki/Violin_plot#cite_note-9" TargetMode="External"/><Relationship Id="rId23" Type="http://schemas.openxmlformats.org/officeDocument/2006/relationships/hyperlink" Target="https://en.wikipedia.org/wiki/Wolfram_Mathematica" TargetMode="External"/><Relationship Id="rId10" Type="http://schemas.openxmlformats.org/officeDocument/2006/relationships/hyperlink" Target="https://en.wikipedia.org/wiki/Plotly" TargetMode="External"/><Relationship Id="rId19" Type="http://schemas.openxmlformats.org/officeDocument/2006/relationships/hyperlink" Target="https://en.wikipedia.org/wiki/Violin_plot#cite_note-11" TargetMode="External"/><Relationship Id="rId4" Type="http://schemas.openxmlformats.org/officeDocument/2006/relationships/hyperlink" Target="https://en.wikipedia.org/wiki/Ggplot2" TargetMode="External"/><Relationship Id="rId9" Type="http://schemas.openxmlformats.org/officeDocument/2006/relationships/hyperlink" Target="https://en.wikipedia.org/wiki/Violin_plot#cite_note-6" TargetMode="External"/><Relationship Id="rId14" Type="http://schemas.openxmlformats.org/officeDocument/2006/relationships/hyperlink" Target="https://en.wikipedia.org/w/index.php?title=Seaborn_(software_library)&amp;action=edit&amp;redlink=1" TargetMode="External"/><Relationship Id="rId22" Type="http://schemas.openxmlformats.org/officeDocument/2006/relationships/hyperlink" Target="https://reference.wolfram.com/language/ref/DistributionChar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Matplotlib" TargetMode="External"/><Relationship Id="rId13" Type="http://schemas.openxmlformats.org/officeDocument/2006/relationships/hyperlink" Target="https://en.wikipedia.org/wiki/Violin_plot#cite_note-8" TargetMode="External"/><Relationship Id="rId18" Type="http://schemas.openxmlformats.org/officeDocument/2006/relationships/hyperlink" Target="https://en.wikipedia.org/wiki/IGOR_Pro" TargetMode="External"/><Relationship Id="rId3" Type="http://schemas.openxmlformats.org/officeDocument/2006/relationships/hyperlink" Target="https://en.wikipedia.org/wiki/R_(programming_language)" TargetMode="External"/><Relationship Id="rId21" Type="http://schemas.openxmlformats.org/officeDocument/2006/relationships/hyperlink" Target="https://en.wikipedia.org/wiki/Violin_plot#cite_note-12" TargetMode="External"/><Relationship Id="rId7" Type="http://schemas.openxmlformats.org/officeDocument/2006/relationships/hyperlink" Target="https://en.wikipedia.org/wiki/Python_(programming_language)" TargetMode="External"/><Relationship Id="rId12" Type="http://schemas.openxmlformats.org/officeDocument/2006/relationships/hyperlink" Target="https://en.wikipedia.org/wiki/ROOT" TargetMode="External"/><Relationship Id="rId17" Type="http://schemas.openxmlformats.org/officeDocument/2006/relationships/hyperlink" Target="https://en.wikipedia.org/wiki/Violin_plot#cite_note-10" TargetMode="External"/><Relationship Id="rId2" Type="http://schemas.openxmlformats.org/officeDocument/2006/relationships/slide" Target="../slides/slide8.xml"/><Relationship Id="rId16" Type="http://schemas.openxmlformats.org/officeDocument/2006/relationships/hyperlink" Target="https://en.wikipedia.org/wiki/Origin_(data_analysis_software)" TargetMode="External"/><Relationship Id="rId20" Type="http://schemas.openxmlformats.org/officeDocument/2006/relationships/hyperlink" Target="https://en.wikipedia.org/wiki/Juli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Violin_plot#cite_note-5" TargetMode="External"/><Relationship Id="rId11" Type="http://schemas.openxmlformats.org/officeDocument/2006/relationships/hyperlink" Target="https://en.wikipedia.org/wiki/Violin_plot#cite_note-7" TargetMode="External"/><Relationship Id="rId5" Type="http://schemas.openxmlformats.org/officeDocument/2006/relationships/hyperlink" Target="https://en.wikipedia.org/wiki/Stata" TargetMode="External"/><Relationship Id="rId15" Type="http://schemas.openxmlformats.org/officeDocument/2006/relationships/hyperlink" Target="https://en.wikipedia.org/wiki/Violin_plot#cite_note-9" TargetMode="External"/><Relationship Id="rId23" Type="http://schemas.openxmlformats.org/officeDocument/2006/relationships/hyperlink" Target="https://en.wikipedia.org/wiki/Wolfram_Mathematica" TargetMode="External"/><Relationship Id="rId10" Type="http://schemas.openxmlformats.org/officeDocument/2006/relationships/hyperlink" Target="https://en.wikipedia.org/wiki/Plotly" TargetMode="External"/><Relationship Id="rId19" Type="http://schemas.openxmlformats.org/officeDocument/2006/relationships/hyperlink" Target="https://en.wikipedia.org/wiki/Violin_plot#cite_note-11" TargetMode="External"/><Relationship Id="rId4" Type="http://schemas.openxmlformats.org/officeDocument/2006/relationships/hyperlink" Target="https://en.wikipedia.org/wiki/Ggplot2" TargetMode="External"/><Relationship Id="rId9" Type="http://schemas.openxmlformats.org/officeDocument/2006/relationships/hyperlink" Target="https://en.wikipedia.org/wiki/Violin_plot#cite_note-6" TargetMode="External"/><Relationship Id="rId14" Type="http://schemas.openxmlformats.org/officeDocument/2006/relationships/hyperlink" Target="https://en.wikipedia.org/w/index.php?title=Seaborn_(software_library)&amp;action=edit&amp;redlink=1" TargetMode="External"/><Relationship Id="rId22" Type="http://schemas.openxmlformats.org/officeDocument/2006/relationships/hyperlink" Target="https://reference.wolfram.com/language/ref/DistributionChar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 violin plot depicts distributions of numeric data for one or more groups using </a:t>
            </a:r>
            <a:r>
              <a:rPr lang="en-CA" sz="1200" b="0" i="0" u="none" strike="noStrike" kern="1200" dirty="0">
                <a:solidFill>
                  <a:schemeClr val="tx1"/>
                </a:solidFill>
                <a:effectLst/>
                <a:latin typeface="+mn-lt"/>
                <a:ea typeface="+mn-ea"/>
                <a:cs typeface="+mn-cs"/>
                <a:hlinkClick r:id="rId3"/>
              </a:rPr>
              <a:t>density curves</a:t>
            </a:r>
            <a:r>
              <a:rPr lang="en-CA" sz="1200" b="0" i="0" u="none" strike="noStrike" kern="1200" dirty="0">
                <a:solidFill>
                  <a:schemeClr val="tx1"/>
                </a:solidFill>
                <a:effectLst/>
                <a:latin typeface="+mn-lt"/>
                <a:ea typeface="+mn-ea"/>
                <a:cs typeface="+mn-cs"/>
              </a:rPr>
              <a:t>. The width of each curve corresponds with the approximate frequency of data points in each region. Densities are frequently accompanied by an overlaid chart type, such as </a:t>
            </a:r>
            <a:r>
              <a:rPr lang="en-CA" sz="1200" b="0" i="0" u="none" strike="noStrike" kern="1200" dirty="0">
                <a:solidFill>
                  <a:schemeClr val="tx1"/>
                </a:solidFill>
                <a:effectLst/>
                <a:latin typeface="+mn-lt"/>
                <a:ea typeface="+mn-ea"/>
                <a:cs typeface="+mn-cs"/>
                <a:hlinkClick r:id="rId4"/>
              </a:rPr>
              <a:t>box plot</a:t>
            </a:r>
            <a:r>
              <a:rPr lang="en-CA" sz="1200" b="0" i="0" u="none" strike="noStrike" kern="1200" dirty="0">
                <a:solidFill>
                  <a:schemeClr val="tx1"/>
                </a:solidFill>
                <a:effectLst/>
                <a:latin typeface="+mn-lt"/>
                <a:ea typeface="+mn-ea"/>
                <a:cs typeface="+mn-cs"/>
              </a:rPr>
              <a:t>, to provide additional information.</a:t>
            </a:r>
          </a:p>
          <a:p>
            <a:r>
              <a:rPr lang="en-CA" sz="1200" b="0" i="0" u="none" strike="noStrike" kern="1200" dirty="0">
                <a:solidFill>
                  <a:schemeClr val="tx1"/>
                </a:solidFill>
                <a:effectLst/>
                <a:latin typeface="+mn-lt"/>
                <a:ea typeface="+mn-ea"/>
                <a:cs typeface="+mn-cs"/>
              </a:rPr>
              <a:t>Violin plots are used when you want to observe the distribution of numeric data, and are especially useful when you want to make a comparison of distributions between multiple groups. The peaks, valleys, and tails of each group’s density curve can be compared to see where groups are similar or different. Additional elements, like box plot quartiles, are often added to a violin plot to provide additional ways of comparing groups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They are often combined with an additional method such as a box plot within (as seen above) or with plots such as: rug plots, jittered strip plots and swarm plots (similar to dot plots) where the distribution plots are overlayed. However, with large sample sizes this isn’t as ideal or telling as the box plots within. The goal with violin pots is to provide clarity to the reader or viewer and have transparency within the data.</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They can be presented in tandem, multiple side by side, vertically, </a:t>
            </a:r>
            <a:r>
              <a:rPr lang="en-CA" sz="1200" b="0" i="0" u="none" strike="noStrike" kern="1200" dirty="0" err="1">
                <a:solidFill>
                  <a:schemeClr val="tx1"/>
                </a:solidFill>
                <a:effectLst/>
                <a:latin typeface="+mn-lt"/>
                <a:ea typeface="+mn-ea"/>
                <a:cs typeface="+mn-cs"/>
              </a:rPr>
              <a:t>horiztonally</a:t>
            </a:r>
            <a:r>
              <a:rPr lang="en-CA" sz="1200" b="0" i="0" u="none" strike="noStrike" kern="1200" dirty="0">
                <a:solidFill>
                  <a:schemeClr val="tx1"/>
                </a:solidFill>
                <a:effectLst/>
                <a:latin typeface="+mn-lt"/>
                <a:ea typeface="+mn-ea"/>
                <a:cs typeface="+mn-cs"/>
              </a:rPr>
              <a:t>, </a:t>
            </a:r>
          </a:p>
          <a:p>
            <a:endParaRPr lang="en-CA" sz="1200" b="0" i="0" u="none" strike="noStrike" kern="1200" dirty="0">
              <a:solidFill>
                <a:schemeClr val="tx1"/>
              </a:solidFill>
              <a:effectLst/>
              <a:latin typeface="+mn-lt"/>
              <a:ea typeface="+mn-ea"/>
              <a:cs typeface="+mn-cs"/>
            </a:endParaRPr>
          </a:p>
          <a:p>
            <a:r>
              <a:rPr lang="en-US" dirty="0"/>
              <a:t>https://</a:t>
            </a:r>
            <a:r>
              <a:rPr lang="en-US" dirty="0" err="1"/>
              <a:t>datavizcatalogue.com</a:t>
            </a:r>
            <a:r>
              <a:rPr lang="en-US" dirty="0"/>
              <a:t>/methods/</a:t>
            </a:r>
            <a:r>
              <a:rPr lang="en-US" dirty="0" err="1"/>
              <a:t>violin_plot.html</a:t>
            </a:r>
            <a:endParaRPr lang="en-US" dirty="0"/>
          </a:p>
          <a:p>
            <a:endParaRPr lang="en-US" dirty="0"/>
          </a:p>
        </p:txBody>
      </p:sp>
      <p:sp>
        <p:nvSpPr>
          <p:cNvPr id="4" name="Slide Number Placeholder 3"/>
          <p:cNvSpPr>
            <a:spLocks noGrp="1"/>
          </p:cNvSpPr>
          <p:nvPr>
            <p:ph type="sldNum" sz="quarter" idx="5"/>
          </p:nvPr>
        </p:nvSpPr>
        <p:spPr/>
        <p:txBody>
          <a:bodyPr/>
          <a:lstStyle/>
          <a:p>
            <a:fld id="{2E5FD978-448F-5342-9501-DDE641613409}" type="slidenum">
              <a:rPr lang="en-US" smtClean="0"/>
              <a:t>2</a:t>
            </a:fld>
            <a:endParaRPr lang="en-US"/>
          </a:p>
        </p:txBody>
      </p:sp>
    </p:spTree>
    <p:extLst>
      <p:ext uri="{BB962C8B-B14F-4D97-AF65-F5344CB8AC3E}">
        <p14:creationId xmlns:p14="http://schemas.microsoft.com/office/powerpoint/2010/main" val="32803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The example violin plot above depicts the results of a fictional experiment with one control group and two experimental conditions. In the middle of each density curve is a small box plot, with the rectangle showing the ends of the first and third quartiles and central dot the median. We can see from the plot that the two experimental techniques provided different benefits compared to the control. However, the second experimental condition (B) has a much more elongated distribution compared to the other two groups, without a distinct peak. The latter fact would have been missed with the box plot alone.</a:t>
            </a:r>
            <a:endParaRPr lang="en-US" dirty="0"/>
          </a:p>
        </p:txBody>
      </p:sp>
      <p:sp>
        <p:nvSpPr>
          <p:cNvPr id="4" name="Slide Number Placeholder 3"/>
          <p:cNvSpPr>
            <a:spLocks noGrp="1"/>
          </p:cNvSpPr>
          <p:nvPr>
            <p:ph type="sldNum" sz="quarter" idx="5"/>
          </p:nvPr>
        </p:nvSpPr>
        <p:spPr/>
        <p:txBody>
          <a:bodyPr/>
          <a:lstStyle/>
          <a:p>
            <a:fld id="{2E5FD978-448F-5342-9501-DDE641613409}" type="slidenum">
              <a:rPr lang="en-US" smtClean="0"/>
              <a:t>3</a:t>
            </a:fld>
            <a:endParaRPr lang="en-US"/>
          </a:p>
        </p:txBody>
      </p:sp>
    </p:spTree>
    <p:extLst>
      <p:ext uri="{BB962C8B-B14F-4D97-AF65-F5344CB8AC3E}">
        <p14:creationId xmlns:p14="http://schemas.microsoft.com/office/powerpoint/2010/main" val="34379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violin plot is more informative than a plain box plot. While a box plot only shows summary statistics such as mean/median and interquartile ranges, the violin plot shows the full distribution of the data. The difference is particularly useful when the data distribution is multimodal (more than one peak). In this case a violin plot shows the presence of different peaks, their position and relative amplitude.</a:t>
            </a:r>
          </a:p>
          <a:p>
            <a:endParaRPr lang="en-CA" dirty="0"/>
          </a:p>
          <a:p>
            <a:r>
              <a:rPr lang="en-CA" dirty="0"/>
              <a:t>Like box plots, violin plots are used to represent comparison of a variable distribution (or sample distribution) across different "categories" (for example, temperature distribution compared between day and night, or distribution of car prices compared across different car makers).</a:t>
            </a:r>
          </a:p>
          <a:p>
            <a:endParaRPr lang="en-CA" dirty="0"/>
          </a:p>
          <a:p>
            <a:r>
              <a:rPr lang="en-CA" dirty="0"/>
              <a:t>A violin plot can have multiple layers. For instance, the outer shape represents all possible results. The next layer inside might represent the values that occur 95% of the time. The next layer (if it exists) inside might represent the values that occur 50% of the time.</a:t>
            </a:r>
          </a:p>
          <a:p>
            <a:endParaRPr lang="en-CA" dirty="0"/>
          </a:p>
          <a:p>
            <a:r>
              <a:rPr lang="en-CA" dirty="0"/>
              <a:t>Although more informative than box plots, they are less popular. Because of their unpopularity, their meaning can be harder to grasp for many readers not familiar with the violin plot representation.</a:t>
            </a:r>
          </a:p>
          <a:p>
            <a:endParaRPr lang="en-US" dirty="0"/>
          </a:p>
        </p:txBody>
      </p:sp>
      <p:sp>
        <p:nvSpPr>
          <p:cNvPr id="4" name="Slide Number Placeholder 3"/>
          <p:cNvSpPr>
            <a:spLocks noGrp="1"/>
          </p:cNvSpPr>
          <p:nvPr>
            <p:ph type="sldNum" sz="quarter" idx="5"/>
          </p:nvPr>
        </p:nvSpPr>
        <p:spPr/>
        <p:txBody>
          <a:bodyPr/>
          <a:lstStyle/>
          <a:p>
            <a:fld id="{2E5FD978-448F-5342-9501-DDE641613409}" type="slidenum">
              <a:rPr lang="en-US" smtClean="0"/>
              <a:t>4</a:t>
            </a:fld>
            <a:endParaRPr lang="en-US"/>
          </a:p>
        </p:txBody>
      </p:sp>
    </p:spTree>
    <p:extLst>
      <p:ext uri="{BB962C8B-B14F-4D97-AF65-F5344CB8AC3E}">
        <p14:creationId xmlns:p14="http://schemas.microsoft.com/office/powerpoint/2010/main" val="3276165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FD978-448F-5342-9501-DDE641613409}" type="slidenum">
              <a:rPr lang="en-US" smtClean="0"/>
              <a:t>5</a:t>
            </a:fld>
            <a:endParaRPr lang="en-US"/>
          </a:p>
        </p:txBody>
      </p:sp>
    </p:spTree>
    <p:extLst>
      <p:ext uri="{BB962C8B-B14F-4D97-AF65-F5344CB8AC3E}">
        <p14:creationId xmlns:p14="http://schemas.microsoft.com/office/powerpoint/2010/main" val="341062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Violin plots are available as extensions to a number of software packages, including the </a:t>
            </a:r>
            <a:r>
              <a:rPr lang="en-CA" dirty="0">
                <a:hlinkClick r:id="rId3" tooltip="R (programming language)"/>
              </a:rPr>
              <a:t>R</a:t>
            </a:r>
            <a:r>
              <a:rPr lang="en-CA" dirty="0"/>
              <a:t> packages </a:t>
            </a:r>
            <a:r>
              <a:rPr lang="en-CA" dirty="0" err="1"/>
              <a:t>vioplot</a:t>
            </a:r>
            <a:r>
              <a:rPr lang="en-CA" dirty="0"/>
              <a:t>, </a:t>
            </a:r>
            <a:r>
              <a:rPr lang="en-CA" dirty="0" err="1"/>
              <a:t>wvioplot</a:t>
            </a:r>
            <a:r>
              <a:rPr lang="en-CA" dirty="0"/>
              <a:t>, </a:t>
            </a:r>
            <a:r>
              <a:rPr lang="en-CA" dirty="0" err="1"/>
              <a:t>caroline</a:t>
            </a:r>
            <a:r>
              <a:rPr lang="en-CA" dirty="0"/>
              <a:t>, </a:t>
            </a:r>
            <a:r>
              <a:rPr lang="en-CA" dirty="0" err="1"/>
              <a:t>UsingR</a:t>
            </a:r>
            <a:r>
              <a:rPr lang="en-CA" dirty="0"/>
              <a:t>, lattice and </a:t>
            </a:r>
            <a:r>
              <a:rPr lang="en-CA" dirty="0">
                <a:hlinkClick r:id="rId4" tooltip="Ggplot2"/>
              </a:rPr>
              <a:t>ggplot2</a:t>
            </a:r>
            <a:r>
              <a:rPr lang="en-CA" dirty="0"/>
              <a:t>, the </a:t>
            </a:r>
            <a:r>
              <a:rPr lang="en-CA" dirty="0">
                <a:hlinkClick r:id="rId5"/>
              </a:rPr>
              <a:t>Stata</a:t>
            </a:r>
            <a:r>
              <a:rPr lang="en-CA" dirty="0"/>
              <a:t> add-on command </a:t>
            </a:r>
            <a:r>
              <a:rPr lang="en-CA" dirty="0" err="1"/>
              <a:t>vioplot</a:t>
            </a:r>
            <a:r>
              <a:rPr lang="en-CA" dirty="0"/>
              <a:t>,</a:t>
            </a:r>
            <a:r>
              <a:rPr lang="en-CA" baseline="30000" dirty="0">
                <a:hlinkClick r:id="rId6"/>
              </a:rPr>
              <a:t>[5]</a:t>
            </a:r>
            <a:r>
              <a:rPr lang="en-CA" dirty="0"/>
              <a:t> and the </a:t>
            </a:r>
            <a:r>
              <a:rPr lang="en-CA" dirty="0">
                <a:hlinkClick r:id="rId7" tooltip="Python (programming language)"/>
              </a:rPr>
              <a:t>Python</a:t>
            </a:r>
            <a:r>
              <a:rPr lang="en-CA" dirty="0"/>
              <a:t> libraries </a:t>
            </a:r>
            <a:r>
              <a:rPr lang="en-CA" dirty="0">
                <a:hlinkClick r:id="rId8" tooltip="Matplotlib"/>
              </a:rPr>
              <a:t>matplotlib</a:t>
            </a:r>
            <a:r>
              <a:rPr lang="en-CA" dirty="0"/>
              <a:t>,</a:t>
            </a:r>
            <a:r>
              <a:rPr lang="en-CA" baseline="30000" dirty="0">
                <a:hlinkClick r:id="rId9"/>
              </a:rPr>
              <a:t>[6]</a:t>
            </a:r>
            <a:r>
              <a:rPr lang="en-CA" dirty="0"/>
              <a:t> </a:t>
            </a:r>
            <a:r>
              <a:rPr lang="en-CA" dirty="0">
                <a:hlinkClick r:id="rId10" tooltip="Plotly"/>
              </a:rPr>
              <a:t>Plotly</a:t>
            </a:r>
            <a:r>
              <a:rPr lang="en-CA" dirty="0"/>
              <a:t>,</a:t>
            </a:r>
            <a:r>
              <a:rPr lang="en-CA" baseline="30000" dirty="0">
                <a:hlinkClick r:id="rId11"/>
              </a:rPr>
              <a:t>[7]</a:t>
            </a:r>
            <a:r>
              <a:rPr lang="en-CA" dirty="0"/>
              <a:t> </a:t>
            </a:r>
            <a:r>
              <a:rPr lang="en-CA" dirty="0">
                <a:hlinkClick r:id="rId12" tooltip="ROOT"/>
              </a:rPr>
              <a:t>ROOT</a:t>
            </a:r>
            <a:r>
              <a:rPr lang="en-CA" baseline="30000" dirty="0">
                <a:hlinkClick r:id="rId13"/>
              </a:rPr>
              <a:t>[8]</a:t>
            </a:r>
            <a:r>
              <a:rPr lang="en-CA" dirty="0"/>
              <a:t> and </a:t>
            </a:r>
            <a:r>
              <a:rPr lang="en-CA" dirty="0">
                <a:hlinkClick r:id="rId14" tooltip="Seaborn (software library) (page does not exist)"/>
              </a:rPr>
              <a:t>Seaborn</a:t>
            </a:r>
            <a:r>
              <a:rPr lang="en-CA" dirty="0"/>
              <a:t>,</a:t>
            </a:r>
            <a:r>
              <a:rPr lang="en-CA" baseline="30000" dirty="0">
                <a:hlinkClick r:id="rId15"/>
              </a:rPr>
              <a:t>[9]</a:t>
            </a:r>
            <a:r>
              <a:rPr lang="en-CA" dirty="0"/>
              <a:t> a graph type in </a:t>
            </a:r>
            <a:r>
              <a:rPr lang="en-CA" dirty="0">
                <a:hlinkClick r:id="rId16" tooltip="Origin (data analysis software)"/>
              </a:rPr>
              <a:t>Origin</a:t>
            </a:r>
            <a:r>
              <a:rPr lang="en-CA" dirty="0"/>
              <a:t>,</a:t>
            </a:r>
            <a:r>
              <a:rPr lang="en-CA" baseline="30000" dirty="0">
                <a:hlinkClick r:id="rId17"/>
              </a:rPr>
              <a:t>[10]</a:t>
            </a:r>
            <a:r>
              <a:rPr lang="en-CA" dirty="0"/>
              <a:t> </a:t>
            </a:r>
            <a:r>
              <a:rPr lang="en-CA" dirty="0">
                <a:hlinkClick r:id="rId18" tooltip="IGOR Pro"/>
              </a:rPr>
              <a:t>IGOR Pro</a:t>
            </a:r>
            <a:r>
              <a:rPr lang="en-CA" dirty="0"/>
              <a:t>,</a:t>
            </a:r>
            <a:r>
              <a:rPr lang="en-CA" baseline="30000" dirty="0">
                <a:hlinkClick r:id="rId19"/>
              </a:rPr>
              <a:t>[11]</a:t>
            </a:r>
            <a:r>
              <a:rPr lang="en-CA" dirty="0"/>
              <a:t> </a:t>
            </a:r>
            <a:r>
              <a:rPr lang="en-CA" dirty="0">
                <a:hlinkClick r:id="rId20" tooltip="Julia (programming language)"/>
              </a:rPr>
              <a:t>Julia</a:t>
            </a:r>
            <a:r>
              <a:rPr lang="en-CA" dirty="0"/>
              <a:t> statistical plotting package </a:t>
            </a:r>
            <a:r>
              <a:rPr lang="en-CA" dirty="0" err="1"/>
              <a:t>StatsPlots.jl</a:t>
            </a:r>
            <a:r>
              <a:rPr lang="en-CA" baseline="30000" dirty="0">
                <a:hlinkClick r:id="rId21"/>
              </a:rPr>
              <a:t>[12]</a:t>
            </a:r>
            <a:r>
              <a:rPr lang="en-CA" dirty="0"/>
              <a:t> and </a:t>
            </a:r>
            <a:r>
              <a:rPr lang="en-CA" dirty="0">
                <a:hlinkClick r:id="rId22"/>
              </a:rPr>
              <a:t>DistributionChart</a:t>
            </a:r>
            <a:r>
              <a:rPr lang="en-CA" dirty="0"/>
              <a:t> in </a:t>
            </a:r>
            <a:r>
              <a:rPr lang="en-CA" dirty="0">
                <a:hlinkClick r:id="rId23" tooltip="Wolfram Mathematica"/>
              </a:rPr>
              <a:t>Mathematica</a:t>
            </a:r>
            <a:r>
              <a:rPr lang="en-CA" dirty="0"/>
              <a: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5FD978-448F-5342-9501-DDE641613409}" type="slidenum">
              <a:rPr lang="en-US" smtClean="0"/>
              <a:t>6</a:t>
            </a:fld>
            <a:endParaRPr lang="en-US"/>
          </a:p>
        </p:txBody>
      </p:sp>
    </p:spTree>
    <p:extLst>
      <p:ext uri="{BB962C8B-B14F-4D97-AF65-F5344CB8AC3E}">
        <p14:creationId xmlns:p14="http://schemas.microsoft.com/office/powerpoint/2010/main" val="195981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5FD978-448F-5342-9501-DDE6416134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3078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Violin plots are available as extensions to a number of software packages, including the </a:t>
            </a:r>
            <a:r>
              <a:rPr lang="en-CA" dirty="0">
                <a:hlinkClick r:id="rId3" tooltip="R (programming language)"/>
              </a:rPr>
              <a:t>R</a:t>
            </a:r>
            <a:r>
              <a:rPr lang="en-CA" dirty="0"/>
              <a:t> packages </a:t>
            </a:r>
            <a:r>
              <a:rPr lang="en-CA" dirty="0" err="1"/>
              <a:t>vioplot</a:t>
            </a:r>
            <a:r>
              <a:rPr lang="en-CA" dirty="0"/>
              <a:t>, </a:t>
            </a:r>
            <a:r>
              <a:rPr lang="en-CA" dirty="0" err="1"/>
              <a:t>wvioplot</a:t>
            </a:r>
            <a:r>
              <a:rPr lang="en-CA" dirty="0"/>
              <a:t>, </a:t>
            </a:r>
            <a:r>
              <a:rPr lang="en-CA" dirty="0" err="1"/>
              <a:t>caroline</a:t>
            </a:r>
            <a:r>
              <a:rPr lang="en-CA" dirty="0"/>
              <a:t>, </a:t>
            </a:r>
            <a:r>
              <a:rPr lang="en-CA" dirty="0" err="1"/>
              <a:t>UsingR</a:t>
            </a:r>
            <a:r>
              <a:rPr lang="en-CA" dirty="0"/>
              <a:t>, lattice and </a:t>
            </a:r>
            <a:r>
              <a:rPr lang="en-CA" dirty="0">
                <a:hlinkClick r:id="rId4" tooltip="Ggplot2"/>
              </a:rPr>
              <a:t>ggplot2</a:t>
            </a:r>
            <a:r>
              <a:rPr lang="en-CA" dirty="0"/>
              <a:t>, the </a:t>
            </a:r>
            <a:r>
              <a:rPr lang="en-CA" dirty="0">
                <a:hlinkClick r:id="rId5"/>
              </a:rPr>
              <a:t>Stata</a:t>
            </a:r>
            <a:r>
              <a:rPr lang="en-CA" dirty="0"/>
              <a:t> add-on command </a:t>
            </a:r>
            <a:r>
              <a:rPr lang="en-CA" dirty="0" err="1"/>
              <a:t>vioplot</a:t>
            </a:r>
            <a:r>
              <a:rPr lang="en-CA" dirty="0"/>
              <a:t>,</a:t>
            </a:r>
            <a:r>
              <a:rPr lang="en-CA" baseline="30000" dirty="0">
                <a:hlinkClick r:id="rId6"/>
              </a:rPr>
              <a:t>[5]</a:t>
            </a:r>
            <a:r>
              <a:rPr lang="en-CA" dirty="0"/>
              <a:t> and the </a:t>
            </a:r>
            <a:r>
              <a:rPr lang="en-CA" dirty="0">
                <a:hlinkClick r:id="rId7" tooltip="Python (programming language)"/>
              </a:rPr>
              <a:t>Python</a:t>
            </a:r>
            <a:r>
              <a:rPr lang="en-CA" dirty="0"/>
              <a:t> libraries </a:t>
            </a:r>
            <a:r>
              <a:rPr lang="en-CA" dirty="0">
                <a:hlinkClick r:id="rId8" tooltip="Matplotlib"/>
              </a:rPr>
              <a:t>matplotlib</a:t>
            </a:r>
            <a:r>
              <a:rPr lang="en-CA" dirty="0"/>
              <a:t>,</a:t>
            </a:r>
            <a:r>
              <a:rPr lang="en-CA" baseline="30000" dirty="0">
                <a:hlinkClick r:id="rId9"/>
              </a:rPr>
              <a:t>[6]</a:t>
            </a:r>
            <a:r>
              <a:rPr lang="en-CA" dirty="0"/>
              <a:t> </a:t>
            </a:r>
            <a:r>
              <a:rPr lang="en-CA" dirty="0">
                <a:hlinkClick r:id="rId10" tooltip="Plotly"/>
              </a:rPr>
              <a:t>Plotly</a:t>
            </a:r>
            <a:r>
              <a:rPr lang="en-CA" dirty="0"/>
              <a:t>,</a:t>
            </a:r>
            <a:r>
              <a:rPr lang="en-CA" baseline="30000" dirty="0">
                <a:hlinkClick r:id="rId11"/>
              </a:rPr>
              <a:t>[7]</a:t>
            </a:r>
            <a:r>
              <a:rPr lang="en-CA" dirty="0"/>
              <a:t> </a:t>
            </a:r>
            <a:r>
              <a:rPr lang="en-CA" dirty="0">
                <a:hlinkClick r:id="rId12" tooltip="ROOT"/>
              </a:rPr>
              <a:t>ROOT</a:t>
            </a:r>
            <a:r>
              <a:rPr lang="en-CA" baseline="30000" dirty="0">
                <a:hlinkClick r:id="rId13"/>
              </a:rPr>
              <a:t>[8]</a:t>
            </a:r>
            <a:r>
              <a:rPr lang="en-CA" dirty="0"/>
              <a:t> and </a:t>
            </a:r>
            <a:r>
              <a:rPr lang="en-CA" dirty="0">
                <a:hlinkClick r:id="rId14" tooltip="Seaborn (software library) (page does not exist)"/>
              </a:rPr>
              <a:t>Seaborn</a:t>
            </a:r>
            <a:r>
              <a:rPr lang="en-CA" dirty="0"/>
              <a:t>,</a:t>
            </a:r>
            <a:r>
              <a:rPr lang="en-CA" baseline="30000" dirty="0">
                <a:hlinkClick r:id="rId15"/>
              </a:rPr>
              <a:t>[9]</a:t>
            </a:r>
            <a:r>
              <a:rPr lang="en-CA" dirty="0"/>
              <a:t> a graph type in </a:t>
            </a:r>
            <a:r>
              <a:rPr lang="en-CA" dirty="0">
                <a:hlinkClick r:id="rId16" tooltip="Origin (data analysis software)"/>
              </a:rPr>
              <a:t>Origin</a:t>
            </a:r>
            <a:r>
              <a:rPr lang="en-CA" dirty="0"/>
              <a:t>,</a:t>
            </a:r>
            <a:r>
              <a:rPr lang="en-CA" baseline="30000" dirty="0">
                <a:hlinkClick r:id="rId17"/>
              </a:rPr>
              <a:t>[10]</a:t>
            </a:r>
            <a:r>
              <a:rPr lang="en-CA" dirty="0"/>
              <a:t> </a:t>
            </a:r>
            <a:r>
              <a:rPr lang="en-CA" dirty="0">
                <a:hlinkClick r:id="rId18" tooltip="IGOR Pro"/>
              </a:rPr>
              <a:t>IGOR Pro</a:t>
            </a:r>
            <a:r>
              <a:rPr lang="en-CA" dirty="0"/>
              <a:t>,</a:t>
            </a:r>
            <a:r>
              <a:rPr lang="en-CA" baseline="30000" dirty="0">
                <a:hlinkClick r:id="rId19"/>
              </a:rPr>
              <a:t>[11]</a:t>
            </a:r>
            <a:r>
              <a:rPr lang="en-CA" dirty="0"/>
              <a:t> </a:t>
            </a:r>
            <a:r>
              <a:rPr lang="en-CA" dirty="0">
                <a:hlinkClick r:id="rId20" tooltip="Julia (programming language)"/>
              </a:rPr>
              <a:t>Julia</a:t>
            </a:r>
            <a:r>
              <a:rPr lang="en-CA" dirty="0"/>
              <a:t> statistical plotting package </a:t>
            </a:r>
            <a:r>
              <a:rPr lang="en-CA" dirty="0" err="1"/>
              <a:t>StatsPlots.jl</a:t>
            </a:r>
            <a:r>
              <a:rPr lang="en-CA" baseline="30000" dirty="0">
                <a:hlinkClick r:id="rId21"/>
              </a:rPr>
              <a:t>[12]</a:t>
            </a:r>
            <a:r>
              <a:rPr lang="en-CA" dirty="0"/>
              <a:t> and </a:t>
            </a:r>
            <a:r>
              <a:rPr lang="en-CA" dirty="0">
                <a:hlinkClick r:id="rId22"/>
              </a:rPr>
              <a:t>DistributionChart</a:t>
            </a:r>
            <a:r>
              <a:rPr lang="en-CA" dirty="0"/>
              <a:t> in </a:t>
            </a:r>
            <a:r>
              <a:rPr lang="en-CA" dirty="0">
                <a:hlinkClick r:id="rId23" tooltip="Wolfram Mathematica"/>
              </a:rPr>
              <a:t>Mathematica</a:t>
            </a:r>
            <a:r>
              <a:rPr lang="en-CA" dirty="0"/>
              <a: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5FD978-448F-5342-9501-DDE6416134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018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172C2D43-086C-A248-9983-324D23C692FA}" type="datetime1">
              <a:rPr lang="en-CA" smtClean="0"/>
              <a:t>2021-06-01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686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0A7EC-606A-CB42-8F3C-E38E6BF1F4AE}" type="datetime1">
              <a:rPr lang="en-CA" smtClean="0"/>
              <a:t>2021-06-01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947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1241BCDB-788C-9441-81BD-C8A546140696}" type="datetime1">
              <a:rPr lang="en-CA" smtClean="0"/>
              <a:t>2021-06-01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116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3CACD25C-C742-D94E-881C-7A83F884E6A8}" type="datetime1">
              <a:rPr lang="en-CA" smtClean="0"/>
              <a:t>2021-06-01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593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EBCA1426-E081-6641-8224-42B06F171BFC}" type="datetime1">
              <a:rPr lang="en-CA" smtClean="0"/>
              <a:t>2021-06-01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878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EC4F3-DF70-5344-BBED-094349021BE8}" type="datetime1">
              <a:rPr lang="en-CA" smtClean="0"/>
              <a:t>2021-06-01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933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1AC07-080F-7E4B-8209-B3ABC81E5C0A}" type="datetime1">
              <a:rPr lang="en-CA" smtClean="0"/>
              <a:t>2021-06-01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261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D4E9B-EBD9-5C43-A63E-70B20A2E3A84}" type="datetime1">
              <a:rPr lang="en-CA" smtClean="0"/>
              <a:t>2021-06-01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085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910D8-A58E-9641-B8D5-8AAF9A553415}" type="datetime1">
              <a:rPr lang="en-CA" smtClean="0"/>
              <a:t>2021-06-01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666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815B77D5-535F-D448-B225-7064524410B8}" type="datetime1">
              <a:rPr lang="en-CA" smtClean="0"/>
              <a:t>2021-06-01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9463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D93F3-0351-E64B-AD06-81B8BBBEFC06}" type="datetime1">
              <a:rPr lang="en-CA" smtClean="0"/>
              <a:t>2021-06-01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744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D773A0F-51DD-504A-AD04-3A7D1F4E81F8}" type="datetime1">
              <a:rPr lang="en-CA" smtClean="0"/>
              <a:t>2021-06-01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15668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Kernel_density_estimation"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Python_(programming_language)" TargetMode="External"/><Relationship Id="rId3" Type="http://schemas.openxmlformats.org/officeDocument/2006/relationships/image" Target="../media/image14.png"/><Relationship Id="rId7" Type="http://schemas.openxmlformats.org/officeDocument/2006/relationships/hyperlink" Target="https://en.wikipedia.org/wiki/Stata" TargetMode="External"/><Relationship Id="rId12" Type="http://schemas.openxmlformats.org/officeDocument/2006/relationships/hyperlink" Target="https://en.wikipedia.org/w/index.php?title=Seaborn_(software_library)&amp;action=edit&amp;redlink=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Ggplot2" TargetMode="External"/><Relationship Id="rId11" Type="http://schemas.openxmlformats.org/officeDocument/2006/relationships/hyperlink" Target="https://en.wikipedia.org/wiki/ROOT" TargetMode="External"/><Relationship Id="rId5" Type="http://schemas.openxmlformats.org/officeDocument/2006/relationships/hyperlink" Target="https://en.wikipedia.org/wiki/R_(programming_language)" TargetMode="External"/><Relationship Id="rId10" Type="http://schemas.openxmlformats.org/officeDocument/2006/relationships/hyperlink" Target="https://en.wikipedia.org/wiki/Plotly" TargetMode="External"/><Relationship Id="rId4" Type="http://schemas.openxmlformats.org/officeDocument/2006/relationships/image" Target="../media/image15.png"/><Relationship Id="rId9" Type="http://schemas.openxmlformats.org/officeDocument/2006/relationships/hyperlink" Target="https://en.wikipedia.org/wiki/Matplotli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1161/CIRCULATIONAHA.118.037777" TargetMode="External"/><Relationship Id="rId4" Type="http://schemas.openxmlformats.org/officeDocument/2006/relationships/hyperlink" Target="https://datavizpyr.com/violinplot-vs-boxplot-when-violinplot-can-be-more-usefu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01455A-09AA-D54F-AF9D-B2FA2D60E1F3}"/>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data transparency USING </a:t>
            </a:r>
            <a:br>
              <a:rPr lang="en-US" dirty="0">
                <a:solidFill>
                  <a:schemeClr val="tx1"/>
                </a:solidFill>
              </a:rPr>
            </a:br>
            <a:r>
              <a:rPr lang="en-US" dirty="0">
                <a:solidFill>
                  <a:schemeClr val="tx1"/>
                </a:solidFill>
              </a:rPr>
              <a:t>violin PLOTS</a:t>
            </a:r>
          </a:p>
        </p:txBody>
      </p:sp>
      <p:sp>
        <p:nvSpPr>
          <p:cNvPr id="3" name="Subtitle 2">
            <a:extLst>
              <a:ext uri="{FF2B5EF4-FFF2-40B4-BE49-F238E27FC236}">
                <a16:creationId xmlns:a16="http://schemas.microsoft.com/office/drawing/2014/main" id="{657DD68B-D138-A246-B3DD-90FF41ED1E8C}"/>
              </a:ext>
            </a:extLst>
          </p:cNvPr>
          <p:cNvSpPr>
            <a:spLocks noGrp="1"/>
          </p:cNvSpPr>
          <p:nvPr>
            <p:ph type="subTitle" idx="1"/>
          </p:nvPr>
        </p:nvSpPr>
        <p:spPr>
          <a:xfrm>
            <a:off x="8109236" y="4739780"/>
            <a:ext cx="3734421" cy="1147054"/>
          </a:xfrm>
        </p:spPr>
        <p:txBody>
          <a:bodyPr anchor="t">
            <a:normAutofit/>
          </a:bodyPr>
          <a:lstStyle/>
          <a:p>
            <a:r>
              <a:rPr lang="en-US" sz="2000" cap="none" dirty="0"/>
              <a:t>Samantha Roberts</a:t>
            </a:r>
            <a:br>
              <a:rPr lang="en-US" sz="2000" cap="none" dirty="0"/>
            </a:br>
            <a:r>
              <a:rPr lang="en-US" sz="2000" cap="none" dirty="0"/>
              <a:t>6135 Data Visualization</a:t>
            </a:r>
          </a:p>
          <a:p>
            <a:endParaRPr lang="en-US" sz="2000" dirty="0"/>
          </a:p>
        </p:txBody>
      </p:sp>
      <p:pic>
        <p:nvPicPr>
          <p:cNvPr id="4" name="Picture 3">
            <a:extLst>
              <a:ext uri="{FF2B5EF4-FFF2-40B4-BE49-F238E27FC236}">
                <a16:creationId xmlns:a16="http://schemas.microsoft.com/office/drawing/2014/main" id="{C3FEB1E4-B419-4217-BD5D-B65B4022DE03}"/>
              </a:ext>
            </a:extLst>
          </p:cNvPr>
          <p:cNvPicPr>
            <a:picLocks noChangeAspect="1"/>
          </p:cNvPicPr>
          <p:nvPr/>
        </p:nvPicPr>
        <p:blipFill rotWithShape="1">
          <a:blip r:embed="rId2"/>
          <a:srcRect l="17567"/>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BE061F85-360E-274A-AEE1-AA833D217FAF}"/>
              </a:ext>
            </a:extLst>
          </p:cNvPr>
          <p:cNvSpPr>
            <a:spLocks noGrp="1"/>
          </p:cNvSpPr>
          <p:nvPr>
            <p:ph type="sldNum" sz="quarter" idx="12"/>
          </p:nvPr>
        </p:nvSpPr>
        <p:spPr/>
        <p:txBody>
          <a:bodyPr/>
          <a:lstStyle/>
          <a:p>
            <a:fld id="{3A98EE3D-8CD1-4C3F-BD1C-C98C9596463C}" type="slidenum">
              <a:rPr lang="en-US" sz="1600" smtClean="0"/>
              <a:t>1</a:t>
            </a:fld>
            <a:endParaRPr lang="en-US" sz="1600" dirty="0"/>
          </a:p>
        </p:txBody>
      </p:sp>
    </p:spTree>
    <p:extLst>
      <p:ext uri="{BB962C8B-B14F-4D97-AF65-F5344CB8AC3E}">
        <p14:creationId xmlns:p14="http://schemas.microsoft.com/office/powerpoint/2010/main" val="3000594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1E84-451D-C543-B388-108008996BD6}"/>
              </a:ext>
            </a:extLst>
          </p:cNvPr>
          <p:cNvSpPr>
            <a:spLocks noGrp="1"/>
          </p:cNvSpPr>
          <p:nvPr>
            <p:ph type="title"/>
          </p:nvPr>
        </p:nvSpPr>
        <p:spPr>
          <a:xfrm>
            <a:off x="581192" y="702156"/>
            <a:ext cx="11029616" cy="547755"/>
          </a:xfrm>
        </p:spPr>
        <p:txBody>
          <a:bodyPr/>
          <a:lstStyle/>
          <a:p>
            <a:r>
              <a:rPr lang="en-US" dirty="0"/>
              <a:t>What are violin plots?</a:t>
            </a:r>
          </a:p>
        </p:txBody>
      </p:sp>
      <p:sp>
        <p:nvSpPr>
          <p:cNvPr id="3" name="Content Placeholder 2">
            <a:extLst>
              <a:ext uri="{FF2B5EF4-FFF2-40B4-BE49-F238E27FC236}">
                <a16:creationId xmlns:a16="http://schemas.microsoft.com/office/drawing/2014/main" id="{835D1BCF-3FF1-3B44-973E-9CB613E07E02}"/>
              </a:ext>
            </a:extLst>
          </p:cNvPr>
          <p:cNvSpPr>
            <a:spLocks noGrp="1"/>
          </p:cNvSpPr>
          <p:nvPr>
            <p:ph idx="1"/>
          </p:nvPr>
        </p:nvSpPr>
        <p:spPr>
          <a:xfrm>
            <a:off x="686448" y="1347359"/>
            <a:ext cx="6272291" cy="1009232"/>
          </a:xfrm>
        </p:spPr>
        <p:txBody>
          <a:bodyPr/>
          <a:lstStyle/>
          <a:p>
            <a:r>
              <a:rPr lang="en-CA" dirty="0"/>
              <a:t>A violin plot is a method of plotting numeric data that is similar to a box plot, with the addition of a rotated kern</a:t>
            </a:r>
            <a:r>
              <a:rPr lang="en-CA" dirty="0">
                <a:hlinkClick r:id="rId3" tooltip="Kernel density estimation">
                  <a:extLst>
                    <a:ext uri="{A12FA001-AC4F-418D-AE19-62706E023703}">
                      <ahyp:hlinkClr xmlns:ahyp="http://schemas.microsoft.com/office/drawing/2018/hyperlinkcolor" val="tx"/>
                    </a:ext>
                  </a:extLst>
                </a:hlinkClick>
              </a:rPr>
              <a:t>e</a:t>
            </a:r>
            <a:r>
              <a:rPr lang="en-CA" dirty="0"/>
              <a:t>l density plot on each side</a:t>
            </a:r>
          </a:p>
        </p:txBody>
      </p:sp>
      <p:sp>
        <p:nvSpPr>
          <p:cNvPr id="4" name="Slide Number Placeholder 3">
            <a:extLst>
              <a:ext uri="{FF2B5EF4-FFF2-40B4-BE49-F238E27FC236}">
                <a16:creationId xmlns:a16="http://schemas.microsoft.com/office/drawing/2014/main" id="{FF75F445-A3CB-504C-B710-2B1C56362A14}"/>
              </a:ext>
            </a:extLst>
          </p:cNvPr>
          <p:cNvSpPr>
            <a:spLocks noGrp="1"/>
          </p:cNvSpPr>
          <p:nvPr>
            <p:ph type="sldNum" sz="quarter" idx="12"/>
          </p:nvPr>
        </p:nvSpPr>
        <p:spPr/>
        <p:txBody>
          <a:bodyPr/>
          <a:lstStyle/>
          <a:p>
            <a:fld id="{3A98EE3D-8CD1-4C3F-BD1C-C98C9596463C}" type="slidenum">
              <a:rPr lang="en-US" sz="1600" smtClean="0"/>
              <a:t>2</a:t>
            </a:fld>
            <a:endParaRPr lang="en-US" sz="1600" dirty="0"/>
          </a:p>
        </p:txBody>
      </p:sp>
      <p:pic>
        <p:nvPicPr>
          <p:cNvPr id="6" name="Picture 5">
            <a:extLst>
              <a:ext uri="{FF2B5EF4-FFF2-40B4-BE49-F238E27FC236}">
                <a16:creationId xmlns:a16="http://schemas.microsoft.com/office/drawing/2014/main" id="{12F7D3A3-53B1-C14C-A569-58694C7B911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08130" y="2072395"/>
            <a:ext cx="4789074" cy="4591876"/>
          </a:xfrm>
          <a:prstGeom prst="rect">
            <a:avLst/>
          </a:prstGeom>
        </p:spPr>
      </p:pic>
      <p:pic>
        <p:nvPicPr>
          <p:cNvPr id="8" name="Picture 7" descr="Chart&#10;&#10;Description automatically generated">
            <a:extLst>
              <a:ext uri="{FF2B5EF4-FFF2-40B4-BE49-F238E27FC236}">
                <a16:creationId xmlns:a16="http://schemas.microsoft.com/office/drawing/2014/main" id="{38030542-C3F4-054B-9EDE-7C93B5B9790F}"/>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007156" y="775270"/>
            <a:ext cx="4622800" cy="4229100"/>
          </a:xfrm>
          <a:prstGeom prst="rect">
            <a:avLst/>
          </a:prstGeom>
        </p:spPr>
      </p:pic>
      <p:sp>
        <p:nvSpPr>
          <p:cNvPr id="9" name="Content Placeholder 2">
            <a:extLst>
              <a:ext uri="{FF2B5EF4-FFF2-40B4-BE49-F238E27FC236}">
                <a16:creationId xmlns:a16="http://schemas.microsoft.com/office/drawing/2014/main" id="{C7E0A660-D634-224A-AA67-98DA5235DAAF}"/>
              </a:ext>
            </a:extLst>
          </p:cNvPr>
          <p:cNvSpPr txBox="1">
            <a:spLocks/>
          </p:cNvSpPr>
          <p:nvPr/>
        </p:nvSpPr>
        <p:spPr>
          <a:xfrm>
            <a:off x="6096000" y="5159126"/>
            <a:ext cx="5834660" cy="796229"/>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Individual density curves are built around the center lines rather than stacked at the baselines like typical KDP</a:t>
            </a:r>
            <a:endParaRPr lang="en-US" dirty="0"/>
          </a:p>
        </p:txBody>
      </p:sp>
      <p:sp>
        <p:nvSpPr>
          <p:cNvPr id="10" name="Content Placeholder 2">
            <a:extLst>
              <a:ext uri="{FF2B5EF4-FFF2-40B4-BE49-F238E27FC236}">
                <a16:creationId xmlns:a16="http://schemas.microsoft.com/office/drawing/2014/main" id="{38961EA1-78AE-6541-9BCC-380A85D64DCA}"/>
              </a:ext>
            </a:extLst>
          </p:cNvPr>
          <p:cNvSpPr txBox="1">
            <a:spLocks/>
          </p:cNvSpPr>
          <p:nvPr/>
        </p:nvSpPr>
        <p:spPr>
          <a:xfrm>
            <a:off x="0" y="6574564"/>
            <a:ext cx="10492136" cy="36512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solidFill>
                  <a:schemeClr val="bg1">
                    <a:lumMod val="50000"/>
                  </a:schemeClr>
                </a:solidFill>
              </a:rPr>
              <a:t>Yi, M. (2019). A complete guide to violin plots. </a:t>
            </a:r>
            <a:r>
              <a:rPr lang="en-US" sz="1200" i="1" dirty="0">
                <a:solidFill>
                  <a:schemeClr val="bg1">
                    <a:lumMod val="50000"/>
                  </a:schemeClr>
                </a:solidFill>
              </a:rPr>
              <a:t>Data Tutorials: Charts, </a:t>
            </a:r>
            <a:r>
              <a:rPr lang="en-US" sz="1200" dirty="0">
                <a:solidFill>
                  <a:schemeClr val="bg1">
                    <a:lumMod val="50000"/>
                  </a:schemeClr>
                </a:solidFill>
              </a:rPr>
              <a:t>Published in </a:t>
            </a:r>
            <a:r>
              <a:rPr lang="en-US" sz="1200" i="1" dirty="0" err="1">
                <a:solidFill>
                  <a:schemeClr val="bg1">
                    <a:lumMod val="50000"/>
                  </a:schemeClr>
                </a:solidFill>
              </a:rPr>
              <a:t>Chartio</a:t>
            </a:r>
            <a:r>
              <a:rPr lang="en-US" sz="1200" i="1" dirty="0">
                <a:solidFill>
                  <a:schemeClr val="bg1">
                    <a:lumMod val="50000"/>
                  </a:schemeClr>
                </a:solidFill>
              </a:rPr>
              <a:t>.</a:t>
            </a:r>
            <a:r>
              <a:rPr lang="en-US" sz="1200" dirty="0">
                <a:solidFill>
                  <a:schemeClr val="bg1">
                    <a:lumMod val="50000"/>
                  </a:schemeClr>
                </a:solidFill>
              </a:rPr>
              <a:t> https://</a:t>
            </a:r>
            <a:r>
              <a:rPr lang="en-US" sz="1200" dirty="0" err="1">
                <a:solidFill>
                  <a:schemeClr val="bg1">
                    <a:lumMod val="50000"/>
                  </a:schemeClr>
                </a:solidFill>
              </a:rPr>
              <a:t>chartio.com</a:t>
            </a:r>
            <a:r>
              <a:rPr lang="en-US" sz="1200" dirty="0">
                <a:solidFill>
                  <a:schemeClr val="bg1">
                    <a:lumMod val="50000"/>
                  </a:schemeClr>
                </a:solidFill>
              </a:rPr>
              <a:t>/learn/charts/violin-plot-complete-guide/</a:t>
            </a:r>
            <a:r>
              <a:rPr lang="en-US" sz="1200" i="1" dirty="0">
                <a:solidFill>
                  <a:schemeClr val="bg1">
                    <a:lumMod val="50000"/>
                  </a:schemeClr>
                </a:solidFill>
              </a:rPr>
              <a:t> </a:t>
            </a:r>
            <a:endParaRPr lang="en-US" sz="1200" dirty="0">
              <a:solidFill>
                <a:schemeClr val="bg1">
                  <a:lumMod val="50000"/>
                </a:schemeClr>
              </a:solidFill>
            </a:endParaRPr>
          </a:p>
        </p:txBody>
      </p:sp>
      <p:pic>
        <p:nvPicPr>
          <p:cNvPr id="16" name="Picture 15" descr="A picture containing diagram&#10;&#10;Description automatically generated">
            <a:extLst>
              <a:ext uri="{FF2B5EF4-FFF2-40B4-BE49-F238E27FC236}">
                <a16:creationId xmlns:a16="http://schemas.microsoft.com/office/drawing/2014/main" id="{C2AF71A8-824E-D64F-B9CB-BEF478453754}"/>
              </a:ext>
            </a:extLst>
          </p:cNvPr>
          <p:cNvPicPr>
            <a:picLocks noChangeAspect="1"/>
          </p:cNvPicPr>
          <p:nvPr/>
        </p:nvPicPr>
        <p:blipFill>
          <a:blip r:embed="rId6"/>
          <a:stretch>
            <a:fillRect/>
          </a:stretch>
        </p:blipFill>
        <p:spPr>
          <a:xfrm>
            <a:off x="6345804" y="1391435"/>
            <a:ext cx="5659356" cy="5103526"/>
          </a:xfrm>
          <a:prstGeom prst="rect">
            <a:avLst/>
          </a:prstGeom>
        </p:spPr>
      </p:pic>
      <p:pic>
        <p:nvPicPr>
          <p:cNvPr id="18" name="Picture 17" descr="A picture containing text, scissors, knife&#10;&#10;Description automatically generated">
            <a:extLst>
              <a:ext uri="{FF2B5EF4-FFF2-40B4-BE49-F238E27FC236}">
                <a16:creationId xmlns:a16="http://schemas.microsoft.com/office/drawing/2014/main" id="{E0527A06-EAB1-B24B-8E67-D0996B22133D}"/>
              </a:ext>
            </a:extLst>
          </p:cNvPr>
          <p:cNvPicPr>
            <a:picLocks noChangeAspect="1"/>
          </p:cNvPicPr>
          <p:nvPr/>
        </p:nvPicPr>
        <p:blipFill>
          <a:blip r:embed="rId7"/>
          <a:stretch>
            <a:fillRect/>
          </a:stretch>
        </p:blipFill>
        <p:spPr>
          <a:xfrm>
            <a:off x="360557" y="1329513"/>
            <a:ext cx="5659356" cy="5165448"/>
          </a:xfrm>
          <a:prstGeom prst="rect">
            <a:avLst/>
          </a:prstGeom>
        </p:spPr>
      </p:pic>
      <p:pic>
        <p:nvPicPr>
          <p:cNvPr id="14" name="Picture 13" descr="A picture containing diagram&#10;&#10;Description automatically generated">
            <a:extLst>
              <a:ext uri="{FF2B5EF4-FFF2-40B4-BE49-F238E27FC236}">
                <a16:creationId xmlns:a16="http://schemas.microsoft.com/office/drawing/2014/main" id="{86AC3FF4-B6A5-6D46-B328-470FF2856380}"/>
              </a:ext>
            </a:extLst>
          </p:cNvPr>
          <p:cNvPicPr>
            <a:picLocks noChangeAspect="1"/>
          </p:cNvPicPr>
          <p:nvPr/>
        </p:nvPicPr>
        <p:blipFill>
          <a:blip r:embed="rId8"/>
          <a:stretch>
            <a:fillRect/>
          </a:stretch>
        </p:blipFill>
        <p:spPr>
          <a:xfrm>
            <a:off x="506825" y="1347359"/>
            <a:ext cx="5589175" cy="5031271"/>
          </a:xfrm>
          <a:prstGeom prst="rect">
            <a:avLst/>
          </a:prstGeom>
        </p:spPr>
      </p:pic>
      <p:pic>
        <p:nvPicPr>
          <p:cNvPr id="12" name="Picture 11" descr="Chart, radar chart&#10;&#10;Description automatically generated">
            <a:extLst>
              <a:ext uri="{FF2B5EF4-FFF2-40B4-BE49-F238E27FC236}">
                <a16:creationId xmlns:a16="http://schemas.microsoft.com/office/drawing/2014/main" id="{107A472B-18CE-9447-8025-BF4CF9F7C97B}"/>
              </a:ext>
            </a:extLst>
          </p:cNvPr>
          <p:cNvPicPr>
            <a:picLocks noChangeAspect="1"/>
          </p:cNvPicPr>
          <p:nvPr/>
        </p:nvPicPr>
        <p:blipFill>
          <a:blip r:embed="rId9"/>
          <a:stretch>
            <a:fillRect/>
          </a:stretch>
        </p:blipFill>
        <p:spPr>
          <a:xfrm>
            <a:off x="6269717" y="1145153"/>
            <a:ext cx="5430420" cy="5179476"/>
          </a:xfrm>
          <a:prstGeom prst="rect">
            <a:avLst/>
          </a:prstGeom>
        </p:spPr>
      </p:pic>
    </p:spTree>
    <p:extLst>
      <p:ext uri="{BB962C8B-B14F-4D97-AF65-F5344CB8AC3E}">
        <p14:creationId xmlns:p14="http://schemas.microsoft.com/office/powerpoint/2010/main" val="206468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2020104020203"/>
              <a:ea typeface="+mn-ea"/>
              <a:cs typeface="+mn-cs"/>
            </a:endParaRPr>
          </a:p>
        </p:txBody>
      </p:sp>
      <p:pic>
        <p:nvPicPr>
          <p:cNvPr id="11" name="Picture 10" descr="Chart&#10;&#10;Description automatically generated with medium confidence">
            <a:extLst>
              <a:ext uri="{FF2B5EF4-FFF2-40B4-BE49-F238E27FC236}">
                <a16:creationId xmlns:a16="http://schemas.microsoft.com/office/drawing/2014/main" id="{D060F05B-CAC7-2F4C-88A8-2D7A84E67755}"/>
              </a:ext>
            </a:extLst>
          </p:cNvPr>
          <p:cNvPicPr>
            <a:picLocks noChangeAspect="1"/>
          </p:cNvPicPr>
          <p:nvPr/>
        </p:nvPicPr>
        <p:blipFill>
          <a:blip r:embed="rId3"/>
          <a:stretch>
            <a:fillRect/>
          </a:stretch>
        </p:blipFill>
        <p:spPr>
          <a:xfrm>
            <a:off x="3911472" y="956647"/>
            <a:ext cx="8067355" cy="5463710"/>
          </a:xfrm>
          <a:prstGeom prst="rect">
            <a:avLst/>
          </a:prstGeom>
        </p:spPr>
      </p:pic>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CC706D-7F3F-4248-AD5B-F2FD9CE64E85}"/>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Violin plot example</a:t>
            </a:r>
          </a:p>
        </p:txBody>
      </p:sp>
      <p:sp>
        <p:nvSpPr>
          <p:cNvPr id="4" name="Slide Number Placeholder 3">
            <a:extLst>
              <a:ext uri="{FF2B5EF4-FFF2-40B4-BE49-F238E27FC236}">
                <a16:creationId xmlns:a16="http://schemas.microsoft.com/office/drawing/2014/main" id="{958121DD-7914-EF41-A2FA-1CBE2F8348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000000">
                    <a:lumMod val="75000"/>
                    <a:lumOff val="25000"/>
                  </a:srgbClr>
                </a:solidFill>
                <a:effectLst/>
                <a:uLnTx/>
                <a:uFillTx/>
                <a:latin typeface="Franklin Gothic Book"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p:txBody>
      </p:sp>
      <p:sp>
        <p:nvSpPr>
          <p:cNvPr id="13" name="Content Placeholder 2">
            <a:extLst>
              <a:ext uri="{FF2B5EF4-FFF2-40B4-BE49-F238E27FC236}">
                <a16:creationId xmlns:a16="http://schemas.microsoft.com/office/drawing/2014/main" id="{E89EB2D2-A678-DD46-9EE4-C884198E4AA0}"/>
              </a:ext>
            </a:extLst>
          </p:cNvPr>
          <p:cNvSpPr txBox="1">
            <a:spLocks/>
          </p:cNvSpPr>
          <p:nvPr/>
        </p:nvSpPr>
        <p:spPr>
          <a:xfrm>
            <a:off x="423446" y="6280721"/>
            <a:ext cx="10134854" cy="6515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t>Yi, M. (2019). A complete guide to violin plots. </a:t>
            </a:r>
            <a:r>
              <a:rPr lang="en-US" sz="1200" i="1" dirty="0"/>
              <a:t>Data Tutorials: Charts, </a:t>
            </a:r>
            <a:r>
              <a:rPr lang="en-US" sz="1200" dirty="0"/>
              <a:t>Published in </a:t>
            </a:r>
            <a:r>
              <a:rPr lang="en-US" sz="1200" i="1" dirty="0" err="1"/>
              <a:t>Chartio</a:t>
            </a:r>
            <a:r>
              <a:rPr lang="en-US" sz="1200" i="1" dirty="0"/>
              <a:t>.</a:t>
            </a:r>
            <a:r>
              <a:rPr lang="en-US" sz="1200" dirty="0"/>
              <a:t> https://</a:t>
            </a:r>
            <a:r>
              <a:rPr lang="en-US" sz="1200" dirty="0" err="1"/>
              <a:t>chartio.com</a:t>
            </a:r>
            <a:r>
              <a:rPr lang="en-US" sz="1200" dirty="0"/>
              <a:t>/learn/charts/violin-plot-complete-guide/</a:t>
            </a:r>
            <a:r>
              <a:rPr lang="en-US" sz="1200" i="1" dirty="0"/>
              <a:t> </a:t>
            </a:r>
            <a:endParaRPr lang="en-US" sz="1200" dirty="0"/>
          </a:p>
        </p:txBody>
      </p:sp>
      <p:sp>
        <p:nvSpPr>
          <p:cNvPr id="7" name="Oval 6">
            <a:extLst>
              <a:ext uri="{FF2B5EF4-FFF2-40B4-BE49-F238E27FC236}">
                <a16:creationId xmlns:a16="http://schemas.microsoft.com/office/drawing/2014/main" id="{F273CDE3-674F-134A-B688-E698AD68AD41}"/>
              </a:ext>
            </a:extLst>
          </p:cNvPr>
          <p:cNvSpPr/>
          <p:nvPr/>
        </p:nvSpPr>
        <p:spPr>
          <a:xfrm>
            <a:off x="5840570" y="3253372"/>
            <a:ext cx="423220" cy="14681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A66B00-6B99-9041-8E18-EE8F8B0D5772}"/>
              </a:ext>
            </a:extLst>
          </p:cNvPr>
          <p:cNvSpPr/>
          <p:nvPr/>
        </p:nvSpPr>
        <p:spPr>
          <a:xfrm>
            <a:off x="8036963" y="2424115"/>
            <a:ext cx="423220" cy="21399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C9E2A1-93EA-D542-969A-A3003AD22A9C}"/>
              </a:ext>
            </a:extLst>
          </p:cNvPr>
          <p:cNvSpPr/>
          <p:nvPr/>
        </p:nvSpPr>
        <p:spPr>
          <a:xfrm>
            <a:off x="10233356" y="1924339"/>
            <a:ext cx="423220" cy="2905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2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5" grpId="0" animBg="1"/>
      <p:bldP spid="15" grpId="1" animBg="1"/>
      <p:bldP spid="16" grpId="0" animBg="1"/>
      <p:bldP spid="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CC706D-7F3F-4248-AD5B-F2FD9CE64E85}"/>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Why violin plots over box plots?</a:t>
            </a:r>
          </a:p>
        </p:txBody>
      </p:sp>
      <p:sp>
        <p:nvSpPr>
          <p:cNvPr id="3" name="Content Placeholder 2">
            <a:extLst>
              <a:ext uri="{FF2B5EF4-FFF2-40B4-BE49-F238E27FC236}">
                <a16:creationId xmlns:a16="http://schemas.microsoft.com/office/drawing/2014/main" id="{CEC68A9A-88E9-094B-AFFF-0B0759CA6228}"/>
              </a:ext>
            </a:extLst>
          </p:cNvPr>
          <p:cNvSpPr>
            <a:spLocks noGrp="1"/>
          </p:cNvSpPr>
          <p:nvPr>
            <p:ph idx="1"/>
          </p:nvPr>
        </p:nvSpPr>
        <p:spPr>
          <a:xfrm>
            <a:off x="4400279" y="870348"/>
            <a:ext cx="7486921" cy="5044367"/>
          </a:xfrm>
        </p:spPr>
        <p:txBody>
          <a:bodyPr>
            <a:normAutofit/>
          </a:bodyPr>
          <a:lstStyle/>
          <a:p>
            <a:r>
              <a:rPr lang="en-CA" dirty="0"/>
              <a:t>A violin plot is more informative than a plain box plot. </a:t>
            </a:r>
          </a:p>
          <a:p>
            <a:pPr lvl="1">
              <a:spcAft>
                <a:spcPts val="0"/>
              </a:spcAft>
            </a:pPr>
            <a:r>
              <a:rPr lang="en-CA" sz="1600" dirty="0"/>
              <a:t>Shows the same summary stats as box plots, in addition to the full distribution of the data </a:t>
            </a:r>
          </a:p>
          <a:p>
            <a:pPr lvl="1">
              <a:spcAft>
                <a:spcPts val="0"/>
              </a:spcAft>
            </a:pPr>
            <a:r>
              <a:rPr lang="en-CA" sz="1600" dirty="0"/>
              <a:t>Particularly useful when the difference is multimodal</a:t>
            </a:r>
          </a:p>
          <a:p>
            <a:pPr marL="324000" lvl="1" indent="0">
              <a:spcAft>
                <a:spcPts val="0"/>
              </a:spcAft>
              <a:buNone/>
            </a:pPr>
            <a:endParaRPr lang="en-CA" dirty="0"/>
          </a:p>
          <a:p>
            <a:r>
              <a:rPr lang="en-CA" dirty="0"/>
              <a:t>Like box plots, violin plots are used to represent comparison of a variable distribution (or sample distribution) across different "categories" </a:t>
            </a:r>
          </a:p>
          <a:p>
            <a:r>
              <a:rPr lang="en-CA" dirty="0"/>
              <a:t>A violin plot can have multiple layers. For instance, the outer shape represents all possible results. The next layer inside might represent the values that occur 95% of the time. The next </a:t>
            </a:r>
            <a:br>
              <a:rPr lang="en-CA" dirty="0"/>
            </a:br>
            <a:r>
              <a:rPr lang="en-CA" dirty="0"/>
              <a:t>layer (if it exists) inside might represent </a:t>
            </a:r>
            <a:br>
              <a:rPr lang="en-CA" dirty="0"/>
            </a:br>
            <a:r>
              <a:rPr lang="en-CA" dirty="0"/>
              <a:t>the values that occur 50% of the time.</a:t>
            </a:r>
          </a:p>
          <a:p>
            <a:r>
              <a:rPr lang="en-CA" dirty="0"/>
              <a:t>Although more informative than box </a:t>
            </a:r>
            <a:br>
              <a:rPr lang="en-CA" dirty="0"/>
            </a:br>
            <a:r>
              <a:rPr lang="en-CA" dirty="0"/>
              <a:t>plots, they are less popular given the </a:t>
            </a:r>
            <a:br>
              <a:rPr lang="en-CA" dirty="0"/>
            </a:br>
            <a:r>
              <a:rPr lang="en-CA" dirty="0"/>
              <a:t>unfamiliarity with the representation</a:t>
            </a:r>
          </a:p>
        </p:txBody>
      </p:sp>
      <p:sp>
        <p:nvSpPr>
          <p:cNvPr id="4" name="Slide Number Placeholder 3">
            <a:extLst>
              <a:ext uri="{FF2B5EF4-FFF2-40B4-BE49-F238E27FC236}">
                <a16:creationId xmlns:a16="http://schemas.microsoft.com/office/drawing/2014/main" id="{958121DD-7914-EF41-A2FA-1CBE2F8348D0}"/>
              </a:ext>
            </a:extLst>
          </p:cNvPr>
          <p:cNvSpPr>
            <a:spLocks noGrp="1"/>
          </p:cNvSpPr>
          <p:nvPr>
            <p:ph type="sldNum" sz="quarter" idx="12"/>
          </p:nvPr>
        </p:nvSpPr>
        <p:spPr/>
        <p:txBody>
          <a:bodyPr/>
          <a:lstStyle/>
          <a:p>
            <a:fld id="{3A98EE3D-8CD1-4C3F-BD1C-C98C9596463C}" type="slidenum">
              <a:rPr lang="en-US" sz="1600" smtClean="0"/>
              <a:t>4</a:t>
            </a:fld>
            <a:endParaRPr lang="en-US" sz="1600" dirty="0"/>
          </a:p>
        </p:txBody>
      </p:sp>
      <p:pic>
        <p:nvPicPr>
          <p:cNvPr id="21" name="Picture 20" descr="Chart&#10;&#10;Description automatically generated">
            <a:extLst>
              <a:ext uri="{FF2B5EF4-FFF2-40B4-BE49-F238E27FC236}">
                <a16:creationId xmlns:a16="http://schemas.microsoft.com/office/drawing/2014/main" id="{85A601E4-78E3-1048-B1E9-2B3BC6EE1F27}"/>
              </a:ext>
            </a:extLst>
          </p:cNvPr>
          <p:cNvPicPr>
            <a:picLocks noChangeAspect="1"/>
          </p:cNvPicPr>
          <p:nvPr/>
        </p:nvPicPr>
        <p:blipFill>
          <a:blip r:embed="rId3"/>
          <a:stretch>
            <a:fillRect/>
          </a:stretch>
        </p:blipFill>
        <p:spPr>
          <a:xfrm>
            <a:off x="8736012" y="4274854"/>
            <a:ext cx="3303588" cy="2504748"/>
          </a:xfrm>
          <a:prstGeom prst="rect">
            <a:avLst/>
          </a:prstGeom>
        </p:spPr>
      </p:pic>
    </p:spTree>
    <p:extLst>
      <p:ext uri="{BB962C8B-B14F-4D97-AF65-F5344CB8AC3E}">
        <p14:creationId xmlns:p14="http://schemas.microsoft.com/office/powerpoint/2010/main" val="258864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9D12E58-B4CE-934C-AD0A-7577F83406C2}"/>
              </a:ext>
            </a:extLst>
          </p:cNvPr>
          <p:cNvSpPr>
            <a:spLocks noGrp="1"/>
          </p:cNvSpPr>
          <p:nvPr>
            <p:ph type="sldNum" sz="quarter" idx="12"/>
          </p:nvPr>
        </p:nvSpPr>
        <p:spPr/>
        <p:txBody>
          <a:bodyPr/>
          <a:lstStyle/>
          <a:p>
            <a:fld id="{3A98EE3D-8CD1-4C3F-BD1C-C98C9596463C}" type="slidenum">
              <a:rPr lang="en-US" sz="1600" smtClean="0"/>
              <a:t>5</a:t>
            </a:fld>
            <a:endParaRPr lang="en-US" sz="1600" dirty="0"/>
          </a:p>
        </p:txBody>
      </p:sp>
      <p:sp>
        <p:nvSpPr>
          <p:cNvPr id="2" name="Title 1">
            <a:extLst>
              <a:ext uri="{FF2B5EF4-FFF2-40B4-BE49-F238E27FC236}">
                <a16:creationId xmlns:a16="http://schemas.microsoft.com/office/drawing/2014/main" id="{5844F19B-0C21-664E-8C9B-AB38C2933B8A}"/>
              </a:ext>
            </a:extLst>
          </p:cNvPr>
          <p:cNvSpPr>
            <a:spLocks noGrp="1"/>
          </p:cNvSpPr>
          <p:nvPr>
            <p:ph type="title"/>
          </p:nvPr>
        </p:nvSpPr>
        <p:spPr>
          <a:xfrm>
            <a:off x="3133611" y="354711"/>
            <a:ext cx="6616263" cy="719592"/>
          </a:xfrm>
        </p:spPr>
        <p:txBody>
          <a:bodyPr anchor="t">
            <a:normAutofit/>
          </a:bodyPr>
          <a:lstStyle/>
          <a:p>
            <a:r>
              <a:rPr lang="en-US" sz="4000" dirty="0">
                <a:solidFill>
                  <a:schemeClr val="tx1">
                    <a:lumMod val="85000"/>
                    <a:lumOff val="15000"/>
                  </a:schemeClr>
                </a:solidFill>
              </a:rPr>
              <a:t>BOX PLOT VS. VIOLIN PLOT</a:t>
            </a:r>
          </a:p>
        </p:txBody>
      </p:sp>
      <p:pic>
        <p:nvPicPr>
          <p:cNvPr id="6" name="Picture 5" descr="A picture containing diagram&#10;&#10;Description automatically generated">
            <a:extLst>
              <a:ext uri="{FF2B5EF4-FFF2-40B4-BE49-F238E27FC236}">
                <a16:creationId xmlns:a16="http://schemas.microsoft.com/office/drawing/2014/main" id="{FC4DC2A4-0F93-7B40-B263-AEFD333C749D}"/>
              </a:ext>
            </a:extLst>
          </p:cNvPr>
          <p:cNvPicPr>
            <a:picLocks noChangeAspect="1"/>
          </p:cNvPicPr>
          <p:nvPr/>
        </p:nvPicPr>
        <p:blipFill>
          <a:blip r:embed="rId3"/>
          <a:stretch>
            <a:fillRect/>
          </a:stretch>
        </p:blipFill>
        <p:spPr>
          <a:xfrm>
            <a:off x="6265049" y="1507414"/>
            <a:ext cx="5588748" cy="3736357"/>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DE07802F-4CF4-A14B-BD00-9DA509272161}"/>
              </a:ext>
            </a:extLst>
          </p:cNvPr>
          <p:cNvPicPr>
            <a:picLocks noChangeAspect="1"/>
          </p:cNvPicPr>
          <p:nvPr/>
        </p:nvPicPr>
        <p:blipFill rotWithShape="1">
          <a:blip r:embed="rId4"/>
          <a:srcRect l="4691"/>
          <a:stretch/>
        </p:blipFill>
        <p:spPr>
          <a:xfrm>
            <a:off x="423446" y="1507413"/>
            <a:ext cx="5503505" cy="3736358"/>
          </a:xfrm>
          <a:prstGeom prst="rect">
            <a:avLst/>
          </a:prstGeom>
        </p:spPr>
      </p:pic>
      <p:sp>
        <p:nvSpPr>
          <p:cNvPr id="15" name="Content Placeholder 2">
            <a:extLst>
              <a:ext uri="{FF2B5EF4-FFF2-40B4-BE49-F238E27FC236}">
                <a16:creationId xmlns:a16="http://schemas.microsoft.com/office/drawing/2014/main" id="{A25FBCFE-AE88-6C41-A0C8-38FA21FCEABD}"/>
              </a:ext>
            </a:extLst>
          </p:cNvPr>
          <p:cNvSpPr txBox="1">
            <a:spLocks/>
          </p:cNvSpPr>
          <p:nvPr/>
        </p:nvSpPr>
        <p:spPr>
          <a:xfrm>
            <a:off x="423446" y="6280721"/>
            <a:ext cx="10134854" cy="6515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200" dirty="0"/>
              <a:t>Hintze and Nelson, 1998; https://</a:t>
            </a:r>
            <a:r>
              <a:rPr lang="en-US" sz="1200" dirty="0" err="1"/>
              <a:t>datavizpyr.com</a:t>
            </a:r>
            <a:r>
              <a:rPr lang="en-US" sz="1200" dirty="0"/>
              <a:t>/</a:t>
            </a:r>
            <a:r>
              <a:rPr lang="en-US" sz="1200" dirty="0" err="1"/>
              <a:t>violinplot</a:t>
            </a:r>
            <a:r>
              <a:rPr lang="en-US" sz="1200" dirty="0"/>
              <a:t>-vs-boxplot-when-</a:t>
            </a:r>
            <a:r>
              <a:rPr lang="en-US" sz="1200" dirty="0" err="1"/>
              <a:t>violinplot</a:t>
            </a:r>
            <a:r>
              <a:rPr lang="en-US" sz="1200" dirty="0"/>
              <a:t>-can-be-more-useful/</a:t>
            </a:r>
          </a:p>
        </p:txBody>
      </p:sp>
      <p:pic>
        <p:nvPicPr>
          <p:cNvPr id="18" name="Picture 17" descr="Chart&#10;&#10;Description automatically generated">
            <a:extLst>
              <a:ext uri="{FF2B5EF4-FFF2-40B4-BE49-F238E27FC236}">
                <a16:creationId xmlns:a16="http://schemas.microsoft.com/office/drawing/2014/main" id="{CD65FCD5-8F7B-0347-8C76-5010F2B7D235}"/>
              </a:ext>
            </a:extLst>
          </p:cNvPr>
          <p:cNvPicPr>
            <a:picLocks noChangeAspect="1"/>
          </p:cNvPicPr>
          <p:nvPr/>
        </p:nvPicPr>
        <p:blipFill>
          <a:blip r:embed="rId5"/>
          <a:stretch>
            <a:fillRect/>
          </a:stretch>
        </p:blipFill>
        <p:spPr>
          <a:xfrm>
            <a:off x="6305554" y="1514306"/>
            <a:ext cx="5422599" cy="3853854"/>
          </a:xfrm>
          <a:prstGeom prst="rect">
            <a:avLst/>
          </a:prstGeom>
        </p:spPr>
      </p:pic>
      <p:pic>
        <p:nvPicPr>
          <p:cNvPr id="20" name="Picture 19" descr="Chart, box and whisker chart&#10;&#10;Description automatically generated">
            <a:extLst>
              <a:ext uri="{FF2B5EF4-FFF2-40B4-BE49-F238E27FC236}">
                <a16:creationId xmlns:a16="http://schemas.microsoft.com/office/drawing/2014/main" id="{F78ED28A-4F5F-BD42-BCE9-2371F1547F0D}"/>
              </a:ext>
            </a:extLst>
          </p:cNvPr>
          <p:cNvPicPr>
            <a:picLocks noChangeAspect="1"/>
          </p:cNvPicPr>
          <p:nvPr/>
        </p:nvPicPr>
        <p:blipFill rotWithShape="1">
          <a:blip r:embed="rId6"/>
          <a:srcRect r="3462"/>
          <a:stretch/>
        </p:blipFill>
        <p:spPr>
          <a:xfrm>
            <a:off x="338203" y="1464658"/>
            <a:ext cx="5503505" cy="3961806"/>
          </a:xfrm>
          <a:prstGeom prst="rect">
            <a:avLst/>
          </a:prstGeom>
        </p:spPr>
      </p:pic>
    </p:spTree>
    <p:extLst>
      <p:ext uri="{BB962C8B-B14F-4D97-AF65-F5344CB8AC3E}">
        <p14:creationId xmlns:p14="http://schemas.microsoft.com/office/powerpoint/2010/main" val="227194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DE69-A131-7341-A2B4-3E5578DED112}"/>
              </a:ext>
            </a:extLst>
          </p:cNvPr>
          <p:cNvSpPr>
            <a:spLocks noGrp="1"/>
          </p:cNvSpPr>
          <p:nvPr>
            <p:ph type="title"/>
          </p:nvPr>
        </p:nvSpPr>
        <p:spPr>
          <a:xfrm>
            <a:off x="581192" y="702156"/>
            <a:ext cx="11029616" cy="708190"/>
          </a:xfrm>
        </p:spPr>
        <p:txBody>
          <a:bodyPr/>
          <a:lstStyle/>
          <a:p>
            <a:r>
              <a:rPr lang="en-US" dirty="0"/>
              <a:t>SOFTWARE PACKAGES FOR CREATING VIOLIN PLOTS</a:t>
            </a:r>
          </a:p>
        </p:txBody>
      </p:sp>
      <p:sp>
        <p:nvSpPr>
          <p:cNvPr id="4" name="Slide Number Placeholder 3">
            <a:extLst>
              <a:ext uri="{FF2B5EF4-FFF2-40B4-BE49-F238E27FC236}">
                <a16:creationId xmlns:a16="http://schemas.microsoft.com/office/drawing/2014/main" id="{20256FA8-B666-B84F-96EB-C310B7DE2A47}"/>
              </a:ext>
            </a:extLst>
          </p:cNvPr>
          <p:cNvSpPr>
            <a:spLocks noGrp="1"/>
          </p:cNvSpPr>
          <p:nvPr>
            <p:ph type="sldNum" sz="quarter" idx="12"/>
          </p:nvPr>
        </p:nvSpPr>
        <p:spPr/>
        <p:txBody>
          <a:bodyPr/>
          <a:lstStyle/>
          <a:p>
            <a:fld id="{3A98EE3D-8CD1-4C3F-BD1C-C98C9596463C}" type="slidenum">
              <a:rPr lang="en-US" sz="1600" smtClean="0"/>
              <a:t>6</a:t>
            </a:fld>
            <a:endParaRPr lang="en-US" sz="1600" dirty="0"/>
          </a:p>
        </p:txBody>
      </p:sp>
      <p:pic>
        <p:nvPicPr>
          <p:cNvPr id="7" name="Picture 6">
            <a:extLst>
              <a:ext uri="{FF2B5EF4-FFF2-40B4-BE49-F238E27FC236}">
                <a16:creationId xmlns:a16="http://schemas.microsoft.com/office/drawing/2014/main" id="{3DE0328B-D7DA-DB48-AC39-EEF70B65DA0E}"/>
              </a:ext>
            </a:extLst>
          </p:cNvPr>
          <p:cNvPicPr>
            <a:picLocks noChangeAspect="1"/>
          </p:cNvPicPr>
          <p:nvPr/>
        </p:nvPicPr>
        <p:blipFill rotWithShape="1">
          <a:blip r:embed="rId3"/>
          <a:srcRect t="7323"/>
          <a:stretch/>
        </p:blipFill>
        <p:spPr>
          <a:xfrm>
            <a:off x="336815" y="5910934"/>
            <a:ext cx="11518369" cy="531844"/>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9AF43A13-B01B-3442-92E4-819D278D4E6A}"/>
              </a:ext>
            </a:extLst>
          </p:cNvPr>
          <p:cNvPicPr>
            <a:picLocks noChangeAspect="1"/>
          </p:cNvPicPr>
          <p:nvPr/>
        </p:nvPicPr>
        <p:blipFill rotWithShape="1">
          <a:blip r:embed="rId4"/>
          <a:srcRect l="2569"/>
          <a:stretch/>
        </p:blipFill>
        <p:spPr>
          <a:xfrm>
            <a:off x="581192" y="1602393"/>
            <a:ext cx="5772041" cy="4308541"/>
          </a:xfrm>
          <a:prstGeom prst="rect">
            <a:avLst/>
          </a:prstGeom>
        </p:spPr>
      </p:pic>
      <p:sp>
        <p:nvSpPr>
          <p:cNvPr id="10" name="Content Placeholder 2">
            <a:extLst>
              <a:ext uri="{FF2B5EF4-FFF2-40B4-BE49-F238E27FC236}">
                <a16:creationId xmlns:a16="http://schemas.microsoft.com/office/drawing/2014/main" id="{D1DD6D26-B424-C644-8F21-51400BCE32BC}"/>
              </a:ext>
            </a:extLst>
          </p:cNvPr>
          <p:cNvSpPr>
            <a:spLocks noGrp="1"/>
          </p:cNvSpPr>
          <p:nvPr>
            <p:ph idx="1"/>
          </p:nvPr>
        </p:nvSpPr>
        <p:spPr>
          <a:xfrm>
            <a:off x="6772759" y="1999281"/>
            <a:ext cx="5215172" cy="3634486"/>
          </a:xfrm>
        </p:spPr>
        <p:txBody>
          <a:bodyPr>
            <a:normAutofit/>
          </a:bodyPr>
          <a:lstStyle/>
          <a:p>
            <a:r>
              <a:rPr lang="en-CA" sz="1800" dirty="0"/>
              <a:t>Violin plots are available as extensions to a number of software packages, including:</a:t>
            </a:r>
          </a:p>
          <a:p>
            <a:pPr lvl="1"/>
            <a:r>
              <a:rPr lang="en-CA" sz="1600" dirty="0">
                <a:hlinkClick r:id="rId5" tooltip="R (programming language)"/>
              </a:rPr>
              <a:t>R</a:t>
            </a:r>
            <a:r>
              <a:rPr lang="en-CA" sz="1600" dirty="0"/>
              <a:t> packages </a:t>
            </a:r>
            <a:r>
              <a:rPr lang="en-CA" sz="1600" dirty="0" err="1"/>
              <a:t>vioplot</a:t>
            </a:r>
            <a:r>
              <a:rPr lang="en-CA" sz="1600" dirty="0"/>
              <a:t>, </a:t>
            </a:r>
            <a:r>
              <a:rPr lang="en-CA" sz="1600" dirty="0" err="1"/>
              <a:t>wvioplot</a:t>
            </a:r>
            <a:r>
              <a:rPr lang="en-CA" sz="1600" dirty="0"/>
              <a:t>, </a:t>
            </a:r>
            <a:r>
              <a:rPr lang="en-CA" sz="1600" dirty="0" err="1"/>
              <a:t>caroline</a:t>
            </a:r>
            <a:r>
              <a:rPr lang="en-CA" sz="1600" dirty="0"/>
              <a:t>, </a:t>
            </a:r>
            <a:r>
              <a:rPr lang="en-CA" sz="1600" dirty="0" err="1"/>
              <a:t>UsingR</a:t>
            </a:r>
            <a:r>
              <a:rPr lang="en-CA" sz="1600" dirty="0"/>
              <a:t>, lattice and </a:t>
            </a:r>
            <a:r>
              <a:rPr lang="en-CA" sz="1600" dirty="0">
                <a:hlinkClick r:id="rId6" tooltip="Ggplot2"/>
              </a:rPr>
              <a:t>ggplot2</a:t>
            </a:r>
            <a:endParaRPr lang="en-CA" sz="1600" dirty="0"/>
          </a:p>
          <a:p>
            <a:pPr lvl="1"/>
            <a:r>
              <a:rPr lang="en-CA" sz="1600" dirty="0">
                <a:hlinkClick r:id="rId7"/>
              </a:rPr>
              <a:t>Stata</a:t>
            </a:r>
            <a:r>
              <a:rPr lang="en-CA" sz="1600" dirty="0"/>
              <a:t> add-on command </a:t>
            </a:r>
            <a:r>
              <a:rPr lang="en-CA" sz="1600" dirty="0" err="1"/>
              <a:t>vioplot</a:t>
            </a:r>
            <a:endParaRPr lang="en-CA" sz="1600" dirty="0"/>
          </a:p>
          <a:p>
            <a:pPr lvl="1"/>
            <a:r>
              <a:rPr lang="en-CA" sz="1600" dirty="0">
                <a:hlinkClick r:id="rId8" tooltip="Python (programming language)"/>
              </a:rPr>
              <a:t>Python</a:t>
            </a:r>
            <a:r>
              <a:rPr lang="en-CA" sz="1600" dirty="0"/>
              <a:t> libraries </a:t>
            </a:r>
            <a:r>
              <a:rPr lang="en-CA" sz="1600" dirty="0">
                <a:hlinkClick r:id="rId9" tooltip="Matplotlib"/>
              </a:rPr>
              <a:t>matplotlib</a:t>
            </a:r>
            <a:r>
              <a:rPr lang="en-CA" sz="1600" dirty="0"/>
              <a:t>, </a:t>
            </a:r>
            <a:r>
              <a:rPr lang="en-CA" sz="1600" dirty="0">
                <a:hlinkClick r:id="rId10" tooltip="Plotly"/>
              </a:rPr>
              <a:t>Plotly</a:t>
            </a:r>
            <a:r>
              <a:rPr lang="en-CA" sz="1600" dirty="0"/>
              <a:t>, </a:t>
            </a:r>
            <a:r>
              <a:rPr lang="en-CA" sz="1600" dirty="0">
                <a:hlinkClick r:id="rId11" tooltip="ROOT"/>
              </a:rPr>
              <a:t>ROOT</a:t>
            </a:r>
            <a:r>
              <a:rPr lang="en-CA" sz="1600" dirty="0"/>
              <a:t> and </a:t>
            </a:r>
            <a:br>
              <a:rPr lang="en-CA" sz="1600" dirty="0"/>
            </a:br>
            <a:r>
              <a:rPr lang="en-CA" sz="1600" dirty="0">
                <a:hlinkClick r:id="rId12" tooltip="Seaborn (software library) (page does not exist)"/>
              </a:rPr>
              <a:t>Seaborn</a:t>
            </a:r>
            <a:endParaRPr lang="en-CA" sz="1600" dirty="0"/>
          </a:p>
        </p:txBody>
      </p:sp>
      <p:sp>
        <p:nvSpPr>
          <p:cNvPr id="11" name="Right Brace 10">
            <a:extLst>
              <a:ext uri="{FF2B5EF4-FFF2-40B4-BE49-F238E27FC236}">
                <a16:creationId xmlns:a16="http://schemas.microsoft.com/office/drawing/2014/main" id="{FEB9826B-9C03-E14B-AC2B-183AA4CBF810}"/>
              </a:ext>
            </a:extLst>
          </p:cNvPr>
          <p:cNvSpPr/>
          <p:nvPr/>
        </p:nvSpPr>
        <p:spPr>
          <a:xfrm>
            <a:off x="6079429" y="2317465"/>
            <a:ext cx="676759" cy="268120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F6DAA5DF-53E0-374D-8AD0-63729A7A25CA}"/>
              </a:ext>
            </a:extLst>
          </p:cNvPr>
          <p:cNvSpPr/>
          <p:nvPr/>
        </p:nvSpPr>
        <p:spPr>
          <a:xfrm>
            <a:off x="697424" y="4541002"/>
            <a:ext cx="5382005" cy="734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2020104020203"/>
              <a:ea typeface="+mn-ea"/>
              <a:cs typeface="+mn-cs"/>
            </a:endParaRPr>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CC706D-7F3F-4248-AD5B-F2FD9CE64E85}"/>
              </a:ext>
            </a:extLst>
          </p:cNvPr>
          <p:cNvSpPr>
            <a:spLocks noGrp="1"/>
          </p:cNvSpPr>
          <p:nvPr>
            <p:ph type="title"/>
          </p:nvPr>
        </p:nvSpPr>
        <p:spPr>
          <a:xfrm>
            <a:off x="771148" y="1037967"/>
            <a:ext cx="3054091" cy="4709131"/>
          </a:xfrm>
        </p:spPr>
        <p:txBody>
          <a:bodyPr anchor="ctr">
            <a:normAutofit/>
          </a:bodyPr>
          <a:lstStyle/>
          <a:p>
            <a:r>
              <a:rPr lang="en-US" dirty="0">
                <a:solidFill>
                  <a:srgbClr val="FFFEFF"/>
                </a:solidFill>
              </a:rPr>
              <a:t>Take home Messages</a:t>
            </a:r>
          </a:p>
        </p:txBody>
      </p:sp>
      <p:sp>
        <p:nvSpPr>
          <p:cNvPr id="3" name="Content Placeholder 2">
            <a:extLst>
              <a:ext uri="{FF2B5EF4-FFF2-40B4-BE49-F238E27FC236}">
                <a16:creationId xmlns:a16="http://schemas.microsoft.com/office/drawing/2014/main" id="{CEC68A9A-88E9-094B-AFFF-0B0759CA6228}"/>
              </a:ext>
            </a:extLst>
          </p:cNvPr>
          <p:cNvSpPr>
            <a:spLocks noGrp="1"/>
          </p:cNvSpPr>
          <p:nvPr>
            <p:ph idx="1"/>
          </p:nvPr>
        </p:nvSpPr>
        <p:spPr>
          <a:xfrm>
            <a:off x="4276035" y="993982"/>
            <a:ext cx="5971052" cy="4477903"/>
          </a:xfrm>
        </p:spPr>
        <p:txBody>
          <a:bodyPr>
            <a:normAutofit/>
          </a:bodyPr>
          <a:lstStyle/>
          <a:p>
            <a:r>
              <a:rPr lang="en-CA" dirty="0"/>
              <a:t>Violin plots can be a better data visualization technique that promotes transparency by providing more clear, meaningful data points that other techniques cannot offer</a:t>
            </a:r>
          </a:p>
          <a:p>
            <a:pPr marL="0" indent="0">
              <a:buNone/>
            </a:pPr>
            <a:endParaRPr lang="en-CA" dirty="0"/>
          </a:p>
          <a:p>
            <a:r>
              <a:rPr lang="en-CA" dirty="0"/>
              <a:t>They can be particularly telling when there are varying distributions that offer important information to </a:t>
            </a:r>
            <a:br>
              <a:rPr lang="en-CA" dirty="0"/>
            </a:br>
            <a:r>
              <a:rPr lang="en-CA" dirty="0"/>
              <a:t>the reader</a:t>
            </a:r>
          </a:p>
          <a:p>
            <a:pPr marL="0" indent="0">
              <a:buNone/>
            </a:pPr>
            <a:r>
              <a:rPr lang="en-CA" dirty="0"/>
              <a:t> </a:t>
            </a:r>
          </a:p>
          <a:p>
            <a:r>
              <a:rPr lang="en-CA" dirty="0"/>
              <a:t>They are not appropriate for all forms of data </a:t>
            </a:r>
            <a:br>
              <a:rPr lang="en-CA" dirty="0"/>
            </a:br>
            <a:r>
              <a:rPr lang="en-CA" dirty="0"/>
              <a:t>and consideration of your sample size should </a:t>
            </a:r>
            <a:br>
              <a:rPr lang="en-CA" dirty="0"/>
            </a:br>
            <a:r>
              <a:rPr lang="en-CA" dirty="0"/>
              <a:t>be given</a:t>
            </a:r>
          </a:p>
          <a:p>
            <a:endParaRPr lang="en-CA" dirty="0"/>
          </a:p>
        </p:txBody>
      </p:sp>
      <p:sp>
        <p:nvSpPr>
          <p:cNvPr id="4" name="Slide Number Placeholder 3">
            <a:extLst>
              <a:ext uri="{FF2B5EF4-FFF2-40B4-BE49-F238E27FC236}">
                <a16:creationId xmlns:a16="http://schemas.microsoft.com/office/drawing/2014/main" id="{958121DD-7914-EF41-A2FA-1CBE2F8348D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000000">
                    <a:lumMod val="75000"/>
                    <a:lumOff val="25000"/>
                  </a:srgbClr>
                </a:solidFill>
                <a:effectLst/>
                <a:uLnTx/>
                <a:uFillTx/>
                <a:latin typeface="Franklin Gothic Book"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p:txBody>
      </p:sp>
      <p:pic>
        <p:nvPicPr>
          <p:cNvPr id="6" name="Picture 5" descr="Diagram, timeline&#10;&#10;Description automatically generated">
            <a:extLst>
              <a:ext uri="{FF2B5EF4-FFF2-40B4-BE49-F238E27FC236}">
                <a16:creationId xmlns:a16="http://schemas.microsoft.com/office/drawing/2014/main" id="{421C882F-2D3A-7A4D-9D3C-D3C660B6E9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878862" y="3053101"/>
            <a:ext cx="3149600" cy="3213100"/>
          </a:xfrm>
          <a:prstGeom prst="rect">
            <a:avLst/>
          </a:prstGeom>
        </p:spPr>
      </p:pic>
    </p:spTree>
    <p:extLst>
      <p:ext uri="{BB962C8B-B14F-4D97-AF65-F5344CB8AC3E}">
        <p14:creationId xmlns:p14="http://schemas.microsoft.com/office/powerpoint/2010/main" val="141461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DE69-A131-7341-A2B4-3E5578DED112}"/>
              </a:ext>
            </a:extLst>
          </p:cNvPr>
          <p:cNvSpPr>
            <a:spLocks noGrp="1"/>
          </p:cNvSpPr>
          <p:nvPr>
            <p:ph type="title"/>
          </p:nvPr>
        </p:nvSpPr>
        <p:spPr>
          <a:xfrm>
            <a:off x="581192" y="702156"/>
            <a:ext cx="11029616" cy="708190"/>
          </a:xfrm>
        </p:spPr>
        <p:txBody>
          <a:bodyPr/>
          <a:lstStyle/>
          <a:p>
            <a:r>
              <a:rPr lang="en-US" dirty="0"/>
              <a:t>References</a:t>
            </a:r>
          </a:p>
        </p:txBody>
      </p:sp>
      <p:sp>
        <p:nvSpPr>
          <p:cNvPr id="4" name="Slide Number Placeholder 3">
            <a:extLst>
              <a:ext uri="{FF2B5EF4-FFF2-40B4-BE49-F238E27FC236}">
                <a16:creationId xmlns:a16="http://schemas.microsoft.com/office/drawing/2014/main" id="{20256FA8-B666-B84F-96EB-C310B7DE2A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98EE3D-8CD1-4C3F-BD1C-C98C9596463C}" type="slidenum">
              <a:rPr kumimoji="0" lang="en-US" sz="1600" b="0" i="0" u="none" strike="noStrike" kern="1200" cap="none" spc="0" normalizeH="0" baseline="0" noProof="0" smtClean="0">
                <a:ln>
                  <a:noFill/>
                </a:ln>
                <a:solidFill>
                  <a:srgbClr val="000000">
                    <a:lumMod val="75000"/>
                    <a:lumOff val="25000"/>
                  </a:srgbClr>
                </a:solidFill>
                <a:effectLst/>
                <a:uLnTx/>
                <a:uFillTx/>
                <a:latin typeface="Franklin Gothic Book" panose="020B05020201040202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000000">
                  <a:lumMod val="75000"/>
                  <a:lumOff val="25000"/>
                </a:srgbClr>
              </a:solidFill>
              <a:effectLst/>
              <a:uLnTx/>
              <a:uFillTx/>
              <a:latin typeface="Franklin Gothic Book" panose="020B0502020104020203"/>
              <a:ea typeface="+mn-ea"/>
              <a:cs typeface="+mn-cs"/>
            </a:endParaRPr>
          </a:p>
        </p:txBody>
      </p:sp>
      <p:pic>
        <p:nvPicPr>
          <p:cNvPr id="7" name="Picture 6">
            <a:extLst>
              <a:ext uri="{FF2B5EF4-FFF2-40B4-BE49-F238E27FC236}">
                <a16:creationId xmlns:a16="http://schemas.microsoft.com/office/drawing/2014/main" id="{3DE0328B-D7DA-DB48-AC39-EEF70B65DA0E}"/>
              </a:ext>
            </a:extLst>
          </p:cNvPr>
          <p:cNvPicPr>
            <a:picLocks noChangeAspect="1"/>
          </p:cNvPicPr>
          <p:nvPr/>
        </p:nvPicPr>
        <p:blipFill rotWithShape="1">
          <a:blip r:embed="rId3"/>
          <a:srcRect t="7323"/>
          <a:stretch/>
        </p:blipFill>
        <p:spPr>
          <a:xfrm>
            <a:off x="336815" y="5910934"/>
            <a:ext cx="11518369" cy="531844"/>
          </a:xfrm>
          <a:prstGeom prst="rect">
            <a:avLst/>
          </a:prstGeom>
        </p:spPr>
      </p:pic>
      <p:sp>
        <p:nvSpPr>
          <p:cNvPr id="13" name="Content Placeholder 2">
            <a:extLst>
              <a:ext uri="{FF2B5EF4-FFF2-40B4-BE49-F238E27FC236}">
                <a16:creationId xmlns:a16="http://schemas.microsoft.com/office/drawing/2014/main" id="{04177D2D-5003-4846-B8D1-DE6E13FF9AF7}"/>
              </a:ext>
            </a:extLst>
          </p:cNvPr>
          <p:cNvSpPr txBox="1">
            <a:spLocks/>
          </p:cNvSpPr>
          <p:nvPr/>
        </p:nvSpPr>
        <p:spPr>
          <a:xfrm>
            <a:off x="581191" y="1748365"/>
            <a:ext cx="11029616" cy="381630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a:pPr>
            <a:r>
              <a:rPr lang="en-US" sz="1600" dirty="0"/>
              <a:t>Hintze and Nelson, 1998; </a:t>
            </a:r>
            <a:r>
              <a:rPr lang="en-US" sz="1600" dirty="0">
                <a:hlinkClick r:id="rId4"/>
              </a:rPr>
              <a:t>https://datavizpyr.com/violinplot-vs-boxplot-when-violinplot-can-be-more-useful/</a:t>
            </a:r>
            <a:endParaRPr lang="en-US" sz="1600" dirty="0"/>
          </a:p>
          <a:p>
            <a:pPr marL="342900" indent="-342900">
              <a:buFont typeface="+mj-lt"/>
              <a:buAutoNum type="arabicPeriod"/>
            </a:pPr>
            <a:r>
              <a:rPr lang="en-US" sz="1600" dirty="0" err="1"/>
              <a:t>Thrun</a:t>
            </a:r>
            <a:r>
              <a:rPr lang="en-US" sz="1600" dirty="0"/>
              <a:t>, Michael C.; </a:t>
            </a:r>
            <a:r>
              <a:rPr lang="en-US" sz="1600" dirty="0" err="1"/>
              <a:t>Gehlert</a:t>
            </a:r>
            <a:r>
              <a:rPr lang="en-US" sz="1600" dirty="0"/>
              <a:t>, Tino; </a:t>
            </a:r>
            <a:r>
              <a:rPr lang="en-US" sz="1600" dirty="0" err="1"/>
              <a:t>Ultsch</a:t>
            </a:r>
            <a:r>
              <a:rPr lang="en-US" sz="1600" dirty="0"/>
              <a:t>, Alfred (2020-10-14). </a:t>
            </a:r>
            <a:r>
              <a:rPr lang="en-US" sz="1600" dirty="0" err="1"/>
              <a:t>Vafaee</a:t>
            </a:r>
            <a:r>
              <a:rPr lang="en-US" sz="1600" dirty="0"/>
              <a:t>, Fatemeh (ed.). "Analyzing the fine structure of distributions". PLOS ONE. 15 (10): e0238835. doi:10.1371/journal.pone.0238835</a:t>
            </a:r>
          </a:p>
          <a:p>
            <a:pPr marL="342900" indent="-342900">
              <a:buFont typeface="+mj-lt"/>
              <a:buAutoNum type="arabicPeriod"/>
            </a:pPr>
            <a:r>
              <a:rPr lang="en-US" sz="1600" dirty="0" err="1"/>
              <a:t>Weissgerber</a:t>
            </a:r>
            <a:r>
              <a:rPr lang="en-US" sz="1600" dirty="0"/>
              <a:t>, T., </a:t>
            </a:r>
            <a:r>
              <a:rPr lang="en-US" sz="1600" dirty="0" err="1"/>
              <a:t>Winham</a:t>
            </a:r>
            <a:r>
              <a:rPr lang="en-US" sz="1600" dirty="0"/>
              <a:t>, S., Heinzen, E., </a:t>
            </a:r>
            <a:r>
              <a:rPr lang="en-US" sz="1600" dirty="0" err="1"/>
              <a:t>Milin-Lazovic</a:t>
            </a:r>
            <a:r>
              <a:rPr lang="en-US" sz="1600" dirty="0"/>
              <a:t>, J., Garcia-Valencia, O., </a:t>
            </a:r>
            <a:r>
              <a:rPr lang="en-US" sz="1600" dirty="0" err="1"/>
              <a:t>Bukumiric</a:t>
            </a:r>
            <a:r>
              <a:rPr lang="en-US" sz="1600" dirty="0"/>
              <a:t>, Z., </a:t>
            </a:r>
            <a:r>
              <a:rPr lang="en-US" sz="1600" dirty="0" err="1"/>
              <a:t>Savic</a:t>
            </a:r>
            <a:r>
              <a:rPr lang="en-US" sz="1600" dirty="0"/>
              <a:t>, M., </a:t>
            </a:r>
            <a:r>
              <a:rPr lang="en-US" sz="1600" dirty="0" err="1"/>
              <a:t>Garovic</a:t>
            </a:r>
            <a:r>
              <a:rPr lang="en-US" sz="1600" dirty="0"/>
              <a:t>, V. &amp; Milic, N. (2019). Reveal, don’t conceal: Transforming data visualization to improve transparency. </a:t>
            </a:r>
            <a:r>
              <a:rPr lang="en-US" sz="1600" i="1" dirty="0"/>
              <a:t>Circulation, 140</a:t>
            </a:r>
            <a:r>
              <a:rPr lang="en-US" sz="1600" dirty="0"/>
              <a:t>(18), 1506 – 1518. </a:t>
            </a:r>
            <a:r>
              <a:rPr lang="en-US" sz="1600" dirty="0">
                <a:hlinkClick r:id="rId5"/>
              </a:rPr>
              <a:t>https://doi.org/10.1161/CIRCULATIONAHA.118.037777</a:t>
            </a:r>
            <a:endParaRPr lang="en-US" sz="1600" dirty="0"/>
          </a:p>
          <a:p>
            <a:pPr marL="342900" indent="-342900">
              <a:buFont typeface="+mj-lt"/>
              <a:buAutoNum type="arabicPeriod"/>
            </a:pPr>
            <a:r>
              <a:rPr lang="en-US" sz="1600" dirty="0" err="1"/>
              <a:t>Weissgerber</a:t>
            </a:r>
            <a:r>
              <a:rPr lang="en-US" sz="1600" dirty="0"/>
              <a:t>, T., </a:t>
            </a:r>
            <a:r>
              <a:rPr lang="en-US" sz="1600" dirty="0" err="1"/>
              <a:t>Savic</a:t>
            </a:r>
            <a:r>
              <a:rPr lang="en-US" sz="1600" dirty="0"/>
              <a:t>, M., </a:t>
            </a:r>
            <a:r>
              <a:rPr lang="en-US" sz="1600" dirty="0" err="1"/>
              <a:t>Winham</a:t>
            </a:r>
            <a:r>
              <a:rPr lang="en-US" sz="1600" dirty="0"/>
              <a:t>, S., </a:t>
            </a:r>
            <a:r>
              <a:rPr lang="en-US" sz="1600" dirty="0" err="1"/>
              <a:t>Stanisavljevic</a:t>
            </a:r>
            <a:r>
              <a:rPr lang="en-US" sz="1600" dirty="0"/>
              <a:t>, D.,  </a:t>
            </a:r>
            <a:r>
              <a:rPr lang="en-US" sz="1600" dirty="0" err="1"/>
              <a:t>Garovic</a:t>
            </a:r>
            <a:r>
              <a:rPr lang="en-US" sz="1600" dirty="0"/>
              <a:t>, V., &amp; Milic, N. (2017). Data visualization, bar naked: A  free tool for creating interactive graphics. </a:t>
            </a:r>
            <a:r>
              <a:rPr lang="en-US" sz="1600" i="1" dirty="0"/>
              <a:t>Journal of biological chemistry, 292</a:t>
            </a:r>
            <a:r>
              <a:rPr lang="en-US" sz="1600" dirty="0"/>
              <a:t>(50), 20592 – 20598. https://</a:t>
            </a:r>
            <a:r>
              <a:rPr lang="en-US" sz="1600" dirty="0" err="1"/>
              <a:t>doi.org</a:t>
            </a:r>
            <a:r>
              <a:rPr lang="en-US" sz="1600" dirty="0"/>
              <a:t>/10.1074/jbc.RA117.000147</a:t>
            </a:r>
          </a:p>
          <a:p>
            <a:pPr marL="342900" indent="-342900">
              <a:buFont typeface="+mj-lt"/>
              <a:buAutoNum type="arabicPeriod"/>
            </a:pPr>
            <a:r>
              <a:rPr lang="en-US" sz="1600" dirty="0"/>
              <a:t>Yi, M. (2019). A complete guide to violin plots. </a:t>
            </a:r>
            <a:r>
              <a:rPr lang="en-US" sz="1600" i="1" dirty="0"/>
              <a:t>Data Tutorials: Charts, </a:t>
            </a:r>
            <a:r>
              <a:rPr lang="en-US" sz="1600" dirty="0"/>
              <a:t>Published in </a:t>
            </a:r>
            <a:r>
              <a:rPr lang="en-US" sz="1600" i="1" dirty="0" err="1"/>
              <a:t>Chartio</a:t>
            </a:r>
            <a:r>
              <a:rPr lang="en-US" sz="1600" i="1" dirty="0"/>
              <a:t>.</a:t>
            </a:r>
            <a:r>
              <a:rPr lang="en-US" sz="1600" dirty="0"/>
              <a:t> https://</a:t>
            </a:r>
            <a:r>
              <a:rPr lang="en-US" sz="1600" dirty="0" err="1"/>
              <a:t>chartio.com</a:t>
            </a:r>
            <a:r>
              <a:rPr lang="en-US" sz="1600" dirty="0"/>
              <a:t>/learn/charts/violin-plot-complete-guide/</a:t>
            </a:r>
            <a:r>
              <a:rPr lang="en-US" sz="1600" i="1" dirty="0"/>
              <a:t> </a:t>
            </a:r>
            <a:endParaRPr lang="en-US" sz="1600" dirty="0"/>
          </a:p>
          <a:p>
            <a:pPr marL="0" indent="0">
              <a:buNone/>
            </a:pPr>
            <a:endParaRPr lang="en-US" sz="1200" dirty="0"/>
          </a:p>
        </p:txBody>
      </p:sp>
    </p:spTree>
    <p:extLst>
      <p:ext uri="{BB962C8B-B14F-4D97-AF65-F5344CB8AC3E}">
        <p14:creationId xmlns:p14="http://schemas.microsoft.com/office/powerpoint/2010/main" val="3869552137"/>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1411</Words>
  <Application>Microsoft Macintosh PowerPoint</Application>
  <PresentationFormat>Widescreen</PresentationFormat>
  <Paragraphs>68</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Franklin Gothic Book</vt:lpstr>
      <vt:lpstr>Franklin Gothic Demi</vt:lpstr>
      <vt:lpstr>Gill Sans MT</vt:lpstr>
      <vt:lpstr>Wingdings 2</vt:lpstr>
      <vt:lpstr>DividendVTI</vt:lpstr>
      <vt:lpstr>data transparency USING  violin PLOTS</vt:lpstr>
      <vt:lpstr>What are violin plots?</vt:lpstr>
      <vt:lpstr>Violin plot example</vt:lpstr>
      <vt:lpstr>Why violin plots over box plots?</vt:lpstr>
      <vt:lpstr>BOX PLOT VS. VIOLIN PLOT</vt:lpstr>
      <vt:lpstr>SOFTWARE PACKAGES FOR CREATING VIOLIN PLOTS</vt:lpstr>
      <vt:lpstr>Take home Messages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transparency USING  violin PLOTS</dc:title>
  <dc:creator>Samantha Roberts</dc:creator>
  <cp:lastModifiedBy>Samantha Roberts</cp:lastModifiedBy>
  <cp:revision>20</cp:revision>
  <dcterms:created xsi:type="dcterms:W3CDTF">2021-06-01T13:00:59Z</dcterms:created>
  <dcterms:modified xsi:type="dcterms:W3CDTF">2021-06-01T17:21:33Z</dcterms:modified>
</cp:coreProperties>
</file>