
<file path=[Content_Types].xml><?xml version="1.0" encoding="utf-8"?>
<Types xmlns="http://schemas.openxmlformats.org/package/2006/content-types">
  <Default Extension="rels" ContentType="application/vnd.openxmlformats-package.relationships+xml"/>
  <Override ContentType="image/png" PartName="/ppt/media/slide1_image_rId2.png"/>
  <Override ContentType="image/gif" PartName="/ppt/media/slide1_image_rId3.gif"/>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theme+xml" PartName="/ppt/theme/theme1.xml"/>
</Types>
</file>

<file path=_rels/.rels><?xml version="1.0" encoding="UTF-8" standalone="yes"?><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sldMasterIdLst>
    <p:sldMasterId id="3694192736" r:id="rId1"/>
  </p:sldMasterIdLst>
  <p:sldIdLst>
    <p:sldId id="1311522208" r:id="rId3"/>
  </p:sldIdLst>
  <p:sldSz cx="9144000" cy="6858000" type="screen4x3"/>
  <p:notesSz cx="6858000" cy="9144000"/>
</p:presentation>
</file>

<file path=ppt/_rels/presentation.xml.rels><?xml version="1.0" encoding="UTF-8" standalone="yes"?><Relationships xmlns="http://schemas.openxmlformats.org/package/2006/relationships"><Relationship Target="slideMasters/slideMaster1.xml" Type="http://schemas.openxmlformats.org/officeDocument/2006/relationships/slideMaster" Id="rId1"/><Relationship Target="theme/theme1.xml" Type="http://schemas.openxmlformats.org/officeDocument/2006/relationships/theme" Id="rId2"/><Relationship Target="slides/slide1.xml" Type="http://schemas.openxmlformats.org/officeDocument/2006/relationships/slide" Id="rId3"/></Relationships>
</file>

<file path=ppt/notesSlides/notesSlide1.xml><?xml version="1.0" encoding="utf-8"?>
<p:notes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sp>
        <p:nvSpPr>
          <p:cNvPr id="2" name="Notes Placeholder 1"/>
          <p:cNvSpPr>
            <a:spLocks noGrp="true"/>
          </p:cNvSpPr>
          <p:nvPr>
            <p:ph type="body" idx="1"/>
          </p:nvPr>
        </p:nvSpPr>
        <p:spPr/>
        <p:txBody>
          <a:bodyPr>
            <a:normAutofit/>
          </a:bodyPr>
          <a:lstStyle/>
          <a:p>
            <a:r>
              <a:rPr smtClean="false"/>
              <a:t/>
            </a:r>
            <a:endParaRPr/>
          </a:p>
          <a:p>
            <a:r>
              <a:rPr b="true" i="false"/>
              <a:t>Figure 3. Example Raincloud plot.</a:t>
            </a:r>
            <a:br/>
            <a:r>
              <a:rPr b="false" i="false"/>
              <a:t>The raincloud plot combines an illustration of data distribution (the ‘cloud’), with jittered raw data (the ‘rain’). This can further be supplemented by adding boxplots or other standard measures of central tendency and error. See figure3.Rmd for code to generate this figure. </a:t>
            </a:r>
          </a:p>
          <a:p>
            <a:r>
              <a:rPr b="false" i="false"/>
              <a:t>Allen M, Poggiali D, Whitaker K </a:t>
            </a:r>
            <a:r>
              <a:rPr b="false" i="true"/>
              <a:t>et al.</a:t>
            </a:r>
            <a:r>
              <a:rPr b="false" i="false"/>
              <a:t>. Raincloud plots: a multi-platform tool for robust data visualization [version 2]. </a:t>
            </a:r>
            <a:r>
              <a:rPr b="false" i="true"/>
              <a:t>Wellcome Open Res</a:t>
            </a:r>
            <a:r>
              <a:rPr b="false" i="false"/>
              <a:t> 2021, </a:t>
            </a:r>
            <a:r>
              <a:rPr b="true" i="false"/>
              <a:t>4</a:t>
            </a:r>
            <a:r>
              <a:rPr b="false" i="false"/>
              <a:t>:63 (doi: 10.12688/wellcomeopenres.15191.2)</a:t>
            </a:r>
          </a:p>
        </p:txBody>
      </p:sp>
    </p:spTree>
  </p:cSld>
  <p:clrMapOvr>
    <a:masterClrMapping/>
  </p:clrMapOvr>
</p:notes>
</file>

<file path=ppt/slideLayouts/_rels/slideLayout1.xml.rels><?xml version="1.0" encoding="UTF-8" standalone="yes"?><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name="Title Slide">
    <p:spTree>
      <p:nvGrpSpPr>
        <p:cNvPr id="1" name=""/>
        <p:cNvGrpSpPr/>
        <p:nvPr/>
      </p:nvGrpSpPr>
      <p:grpSpPr>
        <a:xfrm>
          <a:off x="0" y="0"/>
          <a:ext cx="0" cy="0"/>
          <a:chOff x="0" y="0"/>
          <a:chExt cx="0" cy="0"/>
        </a:xfrm>
      </p:grpSpPr>
    </p:spTree>
  </p:cSld>
</p:sldLayout>
</file>

<file path=ppt/slideMasters/_rels/slideMaster1.xml.rels><?xml version="1.0" encoding="UTF-8" standalone="yes"?><Relationships xmlns="http://schemas.openxmlformats.org/package/2006/relationships"><Relationship Target="../slideLayouts/slideLayout1.xml" Type="http://schemas.openxmlformats.org/officeDocument/2006/relationships/slideLayout" Id="rId1"/><Relationship Target="../theme/theme1.xml" Type="http://schemas.openxmlformats.org/officeDocument/2006/relationships/theme" Id="rId2"/></Relationships>
</file>

<file path=ppt/slideMasters/slideMaster1.xml><?xml version="1.0" encoding="utf-8"?>
<p:sldMaster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3954682975" r:id="rId1"/>
  </p:sldLayoutIdLst>
</p:sldMaster>
</file>

<file path=ppt/slides/_rels/slide1.xml.rels><?xml version="1.0" encoding="UTF-8" standalone="yes"?><Relationships xmlns="http://schemas.openxmlformats.org/package/2006/relationships"><Relationship Target="../slideLayouts/slideLayout1.xml" Type="http://schemas.openxmlformats.org/officeDocument/2006/relationships/slideLayout" Id="rId1"/><Relationship Target="../media/slide1_image_rId2.png" Type="http://schemas.openxmlformats.org/officeDocument/2006/relationships/image" Id="rId2"/><Relationship Target="../media/slide1_image_rId3.gif" Type="http://schemas.openxmlformats.org/officeDocument/2006/relationships/image" Id="rId3"/><Relationship Target="../notesSlides/notesSlide1.xml" Type="http://schemas.openxmlformats.org/officeDocument/2006/relationships/notesSlide" Id="rId4"/></Relationships>
</file>

<file path=ppt/slides/slide1.xml><?xml version="1.0" encoding="utf-8"?>
<p:sld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pic>
        <p:nvPicPr>
          <p:cNvPr id="4" name="Figure" descr="figure.img"/>
          <p:cNvPicPr>
            <a:picLocks noChangeAspect="true"/>
          </p:cNvPicPr>
          <p:nvPr/>
        </p:nvPicPr>
        <p:blipFill>
          <a:blip cstate="print" r:embed="rId3"/>
          <a:stretch>
            <a:fillRect/>
          </a:stretch>
        </p:blipFill>
        <p:spPr>
          <a:xfrm>
            <a:off x="0" y="1109774"/>
            <a:ext cx="9144000" cy="4526280"/>
          </a:xfrm>
          <a:prstGeom prst="rect">
            <a:avLst/>
          </a:prstGeom>
        </p:spPr>
      </p:pic>
      <p:pic>
        <p:nvPicPr>
          <p:cNvPr id="5" name="F1000Research" descr="F1000Research.png"/>
          <p:cNvPicPr>
            <a:picLocks noChangeAspect="true"/>
          </p:cNvPicPr>
          <p:nvPr/>
        </p:nvPicPr>
        <p:blipFill>
          <a:blip cstate="print" r:embed="rId2"/>
          <a:stretch>
            <a:fillRect/>
          </a:stretch>
        </p:blipFill>
        <p:spPr>
          <a:xfrm>
            <a:off x="6661403" y="6261132"/>
            <a:ext cx="2025396" cy="253968"/>
          </a:xfrm>
          <a:prstGeom prst="rect">
            <a:avLst/>
          </a:prstGeom>
        </p:spPr>
      </p:pic>
      <p:sp>
        <p:nvSpPr>
          <p:cNvPr id="4" name="TextBox 3"/>
          <p:cNvSpPr txBox="true"/>
          <p:nvPr/>
        </p:nvSpPr>
        <p:spPr>
          <a:xfrm>
            <a:off x="0" y="0"/>
            <a:ext cx="9144000" cy="369332"/>
          </a:xfrm>
          <a:prstGeom prst="rect">
            <a:avLst/>
          </a:prstGeom>
          <a:noFill/>
        </p:spPr>
        <p:txBody>
          <a:bodyPr wrap="square" rtlCol="false">
            <a:spAutoFit/>
          </a:bodyPr>
          <a:lstStyle/>
          <a:p>
            <a:pPr algn="ctr"/>
            <a:r>
              <a:rPr sz="1600"/>
              <a:t>Figure 3. Example Raincloud plot.</a:t>
            </a:r>
            <a:endParaRPr/>
          </a:p>
        </p:txBody>
      </p:sp>
      <p:sp>
        <p:nvSpPr>
          <p:cNvPr id="4" name="TextBox 3"/>
          <p:cNvSpPr txBox="true"/>
          <p:nvPr/>
        </p:nvSpPr>
        <p:spPr>
          <a:xfrm>
            <a:off x="457200" y="6007164"/>
            <a:ext cx="5144000" cy="369332"/>
          </a:xfrm>
          <a:prstGeom prst="rect">
            <a:avLst/>
          </a:prstGeom>
          <a:noFill/>
        </p:spPr>
        <p:txBody>
          <a:bodyPr wrap="square" rtlCol="false">
            <a:spAutoFit/>
          </a:bodyPr>
          <a:lstStyle/>
          <a:p>
            <a:pPr/>
            <a:r>
              <a:rPr sz="1000"/>
              <a:t>Allen M, Poggiali D, Whitaker K et al. Raincloud plots: a multi-platform tool for robust data visualization [version 2]. Wellcome Open Res 2021, 4:63 (doi: 10.12688/wellcomeopenres.15191.2)</a:t>
            </a:r>
            <a:endParaRPr/>
          </a:p>
        </p:txBody>
      </p:sp>
    </p:spTree>
  </p:cSld>
</p:sld>
</file>

<file path=ppt/theme/theme1.xml><?xml version="1.0" encoding="utf-8"?>
<a:theme xmlns:r="http://schemas.openxmlformats.org/officeDocument/2006/relationships" xmlns:w="http://schemas.openxmlformats.org/wordprocessingml/2006/main" xmlns:m="http://schemas.openxmlformats.org/officeDocument/2006/math" xmlns:wp="http://schemas.openxmlformats.org/drawingml/2006/wordprocessingDrawing" xmlns:a="http://schemas.openxmlformats.org/drawingml/2006/main" xmlns:ns6="http://schemas.openxmlformats.org/schemaLibrary/2006/main" xmlns:c="http://schemas.openxmlformats.org/drawingml/2006/chart" xmlns:ns8="http://schemas.openxmlformats.org/drawingml/2006/chartDrawing" xmlns:dgm="http://schemas.openxmlformats.org/drawingml/2006/diagram" xmlns:pic="http://schemas.openxmlformats.org/drawingml/2006/picture" xmlns:ns11="http://schemas.openxmlformats.org/drawingml/2006/spreadsheetDrawing" xmlns:dsp="http://schemas.microsoft.com/office/drawing/2008/diagram" xmlns:v="urn:schemas-microsoft-com:vml" xmlns:o="urn:schemas-microsoft-com:office:office" xmlns:ns15="urn:schemas-microsoft-com:office:excel" xmlns:w10="urn:schemas-microsoft-com:office:word" xmlns:ns17="urn:schemas-microsoft-com:office:powerpoint" xmlns:odx="http://opendope.org/xpaths" xmlns:odc="http://opendope.org/conditions" xmlns:odq="http://opendope.org/questions" xmlns:oda="http://opendope.org/answers" xmlns:odi="http://opendope.org/components" xmlns:odgm="http://opendope.org/SmartArt/DataHierarchy" xmlns:ns25="http://schemas.openxmlformats.org/officeDocument/2006/bibliography" xmlns:ns26="http://schemas.openxmlformats.org/drawingml/2006/compatibility" xmlns:ns27="http://schemas.openxmlformats.org/drawingml/2006/lockedCanva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false">
              <a:srgbClr val="000000">
                <a:alpha val="38000"/>
              </a:srgbClr>
            </a:outerShdw>
          </a:effectLst>
        </a:effectStyle>
        <a:effectStyle>
          <a:effectLst>
            <a:outerShdw blurRad="40000" dist="23000" dir="5400000" rotWithShape="false">
              <a:srgbClr val="000000">
                <a:alpha val="35000"/>
              </a:srgbClr>
            </a:outerShdw>
          </a:effectLst>
        </a:effectStyle>
        <a:effectStyle>
          <a:effectLst>
            <a:outerShdw blurRad="40000" dist="23000" dir="5400000" rotWithShape="false">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