
<file path=[Content_Types].xml><?xml version="1.0" encoding="utf-8"?>
<Types xmlns="http://schemas.openxmlformats.org/package/2006/content-types">
  <Default Extension="rels" ContentType="application/vnd.openxmlformats-package.relationships+xml"/>
  <Override ContentType="image/png" PartName="/ppt/media/slide1_image_rId2.png"/>
  <Override ContentType="image/gif" PartName="/ppt/media/slide1_image_rId3.gif"/>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theme+xml" PartName="/ppt/theme/theme1.xml"/>
</Types>
</file>

<file path=_rels/.rels><?xml version="1.0" encoding="UTF-8" standalone="yes"?><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r="http://schemas.openxmlformats.org/officeDocument/2006/relationships" xmlns:a="http://schemas.openxmlformats.org/drawingml/2006/main"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sldMasterIdLst>
    <p:sldMasterId id="3201374819" r:id="rId1"/>
  </p:sldMasterIdLst>
  <p:sldIdLst>
    <p:sldId id="558381060" r:id="rId3"/>
  </p:sldIdLst>
  <p:sldSz cx="9144000" cy="6858000" type="screen4x3"/>
  <p:notesSz cx="6858000" cy="9144000"/>
</p:presentation>
</file>

<file path=ppt/_rels/presentation.xml.rels><?xml version="1.0" encoding="UTF-8" standalone="yes"?><Relationships xmlns="http://schemas.openxmlformats.org/package/2006/relationships"><Relationship Target="slideMasters/slideMaster1.xml" Type="http://schemas.openxmlformats.org/officeDocument/2006/relationships/slideMaster" Id="rId1"/><Relationship Target="theme/theme1.xml" Type="http://schemas.openxmlformats.org/officeDocument/2006/relationships/theme" Id="rId2"/><Relationship Target="slides/slide1.xml" Type="http://schemas.openxmlformats.org/officeDocument/2006/relationships/slide" Id="rId3"/></Relationships>
</file>

<file path=ppt/notesSlides/notesSlide1.xml><?xml version="1.0" encoding="utf-8"?>
<p:notes xmlns:r="http://schemas.openxmlformats.org/officeDocument/2006/relationships" xmlns:a="http://schemas.openxmlformats.org/drawingml/2006/main"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sp>
        <p:nvSpPr>
          <p:cNvPr id="2" name="Notes Placeholder 1"/>
          <p:cNvSpPr>
            <a:spLocks noGrp="true"/>
          </p:cNvSpPr>
          <p:nvPr>
            <p:ph type="body" idx="1"/>
          </p:nvPr>
        </p:nvSpPr>
        <p:spPr/>
        <p:txBody>
          <a:bodyPr>
            <a:normAutofit/>
          </a:bodyPr>
          <a:lstStyle/>
          <a:p>
            <a:r>
              <a:rPr smtClean="false"/>
              <a:t/>
            </a:r>
            <a:endParaRPr/>
          </a:p>
          <a:p>
            <a:r>
              <a:rPr b="true" i="false"/>
              <a:t>Figure 4. Raincloud plots leave little to the imagination.</a:t>
            </a:r>
            <a:br/>
            <a:r>
              <a:rPr b="false" i="false"/>
              <a:t>By replacing the redundantly mirrored probability distribution with a boxplot and raw data-points, the raincloud plot provides the user with information both about individual observations and patterns among them (such as striation or clustering), and overall tendencies in the distribution. As illustrated here, even a boxplot plus raw data may hide bimodality or other crucial facets of the data. See figure4.ipynb for code to generate these figures. </a:t>
            </a:r>
          </a:p>
          <a:p>
            <a:r>
              <a:rPr b="false" i="false"/>
              <a:t>Allen M, Poggiali D, Whitaker K </a:t>
            </a:r>
            <a:r>
              <a:rPr b="false" i="true"/>
              <a:t>et al.</a:t>
            </a:r>
            <a:r>
              <a:rPr b="false" i="false"/>
              <a:t>. Raincloud plots: a multi-platform tool for robust data visualization [version 2]. </a:t>
            </a:r>
            <a:r>
              <a:rPr b="false" i="true"/>
              <a:t>Wellcome Open Res</a:t>
            </a:r>
            <a:r>
              <a:rPr b="false" i="false"/>
              <a:t> 2021, </a:t>
            </a:r>
            <a:r>
              <a:rPr b="true" i="false"/>
              <a:t>4</a:t>
            </a:r>
            <a:r>
              <a:rPr b="false" i="false"/>
              <a:t>:63 (doi: 10.12688/wellcomeopenres.15191.2)</a:t>
            </a:r>
          </a:p>
        </p:txBody>
      </p:sp>
    </p:spTree>
  </p:cSld>
  <p:clrMapOvr>
    <a:masterClrMapping/>
  </p:clrMapOvr>
</p:notes>
</file>

<file path=ppt/slideLayouts/_rels/slideLayout1.xml.rels><?xml version="1.0" encoding="UTF-8" standalone="yes"?><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r="http://schemas.openxmlformats.org/officeDocument/2006/relationships" xmlns:a="http://schemas.openxmlformats.org/drawingml/2006/main"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name="Title Slide">
    <p:spTree>
      <p:nvGrpSpPr>
        <p:cNvPr id="1" name=""/>
        <p:cNvGrpSpPr/>
        <p:nvPr/>
      </p:nvGrpSpPr>
      <p:grpSpPr>
        <a:xfrm>
          <a:off x="0" y="0"/>
          <a:ext cx="0" cy="0"/>
          <a:chOff x="0" y="0"/>
          <a:chExt cx="0" cy="0"/>
        </a:xfrm>
      </p:grpSpPr>
    </p:spTree>
  </p:cSld>
</p:sldLayout>
</file>

<file path=ppt/slideMasters/_rels/slideMaster1.xml.rels><?xml version="1.0" encoding="UTF-8" standalone="yes"?><Relationships xmlns="http://schemas.openxmlformats.org/package/2006/relationships"><Relationship Target="../slideLayouts/slideLayout1.xml" Type="http://schemas.openxmlformats.org/officeDocument/2006/relationships/slideLayout" Id="rId1"/><Relationship Target="../theme/theme1.xml" Type="http://schemas.openxmlformats.org/officeDocument/2006/relationships/theme" Id="rId2"/></Relationships>
</file>

<file path=ppt/slideMasters/slideMaster1.xml><?xml version="1.0" encoding="utf-8"?>
<p:sldMaster xmlns:r="http://schemas.openxmlformats.org/officeDocument/2006/relationships" xmlns:a="http://schemas.openxmlformats.org/drawingml/2006/main"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3397878235" r:id="rId1"/>
  </p:sldLayoutIdLst>
</p:sldMaster>
</file>

<file path=ppt/slides/_rels/slide1.xml.rels><?xml version="1.0" encoding="UTF-8" standalone="yes"?><Relationships xmlns="http://schemas.openxmlformats.org/package/2006/relationships"><Relationship Target="../slideLayouts/slideLayout1.xml" Type="http://schemas.openxmlformats.org/officeDocument/2006/relationships/slideLayout" Id="rId1"/><Relationship Target="../media/slide1_image_rId2.png" Type="http://schemas.openxmlformats.org/officeDocument/2006/relationships/image" Id="rId2"/><Relationship Target="../media/slide1_image_rId3.gif" Type="http://schemas.openxmlformats.org/officeDocument/2006/relationships/image" Id="rId3"/><Relationship Target="../notesSlides/notesSlide1.xml" Type="http://schemas.openxmlformats.org/officeDocument/2006/relationships/notesSlide" Id="rId4"/></Relationships>
</file>

<file path=ppt/slides/slide1.xml><?xml version="1.0" encoding="utf-8"?>
<p:sld xmlns:r="http://schemas.openxmlformats.org/officeDocument/2006/relationships" xmlns:a="http://schemas.openxmlformats.org/drawingml/2006/main" xmlns:p="http://schemas.openxmlformats.org/presentation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pic>
        <p:nvPicPr>
          <p:cNvPr id="4" name="Figure" descr="figure.img"/>
          <p:cNvPicPr>
            <a:picLocks noChangeAspect="true"/>
          </p:cNvPicPr>
          <p:nvPr/>
        </p:nvPicPr>
        <p:blipFill>
          <a:blip cstate="print" r:embed="rId3"/>
          <a:stretch>
            <a:fillRect/>
          </a:stretch>
        </p:blipFill>
        <p:spPr>
          <a:xfrm>
            <a:off x="1618805" y="738664"/>
            <a:ext cx="5906390" cy="5268500"/>
          </a:xfrm>
          <a:prstGeom prst="rect">
            <a:avLst/>
          </a:prstGeom>
        </p:spPr>
      </p:pic>
      <p:pic>
        <p:nvPicPr>
          <p:cNvPr id="5" name="F1000Research" descr="F1000Research.png"/>
          <p:cNvPicPr>
            <a:picLocks noChangeAspect="true"/>
          </p:cNvPicPr>
          <p:nvPr/>
        </p:nvPicPr>
        <p:blipFill>
          <a:blip cstate="print" r:embed="rId2"/>
          <a:stretch>
            <a:fillRect/>
          </a:stretch>
        </p:blipFill>
        <p:spPr>
          <a:xfrm>
            <a:off x="6661403" y="6261132"/>
            <a:ext cx="2025396" cy="253968"/>
          </a:xfrm>
          <a:prstGeom prst="rect">
            <a:avLst/>
          </a:prstGeom>
        </p:spPr>
      </p:pic>
      <p:sp>
        <p:nvSpPr>
          <p:cNvPr id="4" name="TextBox 3"/>
          <p:cNvSpPr txBox="true"/>
          <p:nvPr/>
        </p:nvSpPr>
        <p:spPr>
          <a:xfrm>
            <a:off x="0" y="0"/>
            <a:ext cx="9144000" cy="369332"/>
          </a:xfrm>
          <a:prstGeom prst="rect">
            <a:avLst/>
          </a:prstGeom>
          <a:noFill/>
        </p:spPr>
        <p:txBody>
          <a:bodyPr wrap="square" rtlCol="false">
            <a:spAutoFit/>
          </a:bodyPr>
          <a:lstStyle/>
          <a:p>
            <a:pPr algn="ctr"/>
            <a:r>
              <a:rPr sz="1600"/>
              <a:t>Figure 4. Raincloud plots leave little to the imagination.</a:t>
            </a:r>
            <a:endParaRPr/>
          </a:p>
        </p:txBody>
      </p:sp>
      <p:sp>
        <p:nvSpPr>
          <p:cNvPr id="4" name="TextBox 3"/>
          <p:cNvSpPr txBox="true"/>
          <p:nvPr/>
        </p:nvSpPr>
        <p:spPr>
          <a:xfrm>
            <a:off x="457200" y="6007164"/>
            <a:ext cx="5144000" cy="369332"/>
          </a:xfrm>
          <a:prstGeom prst="rect">
            <a:avLst/>
          </a:prstGeom>
          <a:noFill/>
        </p:spPr>
        <p:txBody>
          <a:bodyPr wrap="square" rtlCol="false">
            <a:spAutoFit/>
          </a:bodyPr>
          <a:lstStyle/>
          <a:p>
            <a:pPr/>
            <a:r>
              <a:rPr sz="1000"/>
              <a:t>Allen M, Poggiali D, Whitaker K et al. Raincloud plots: a multi-platform tool for robust data visualization [version 2]. Wellcome Open Res 2021, 4:63 (doi: 10.12688/wellcomeopenres.15191.2)</a:t>
            </a:r>
            <a:endParaRPr/>
          </a:p>
        </p:txBody>
      </p:sp>
    </p:spTree>
  </p:cSld>
</p:sld>
</file>

<file path=ppt/theme/theme1.xml><?xml version="1.0" encoding="utf-8"?>
<a:theme xmlns:w="http://schemas.openxmlformats.org/wordprocessingml/2006/main" xmlns:m="http://schemas.openxmlformats.org/officeDocument/2006/math" xmlns:r="http://schemas.openxmlformats.org/officeDocument/2006/relationships" xmlns:wp="http://schemas.openxmlformats.org/drawingml/2006/wordprocessingDrawing" xmlns:a="http://schemas.openxmlformats.org/drawingml/2006/main" xmlns:ns6="http://schemas.openxmlformats.org/schemaLibrary/2006/main" xmlns:c="http://schemas.openxmlformats.org/drawingml/2006/chart" xmlns:ns8="http://schemas.openxmlformats.org/drawingml/2006/chartDrawing" xmlns:dgm="http://schemas.openxmlformats.org/drawingml/2006/diagram" xmlns:pic="http://schemas.openxmlformats.org/drawingml/2006/picture" xmlns:ns11="http://schemas.openxmlformats.org/drawingml/2006/spreadsheetDrawing" xmlns:dsp="http://schemas.microsoft.com/office/drawing/2008/diagram" xmlns:o="urn:schemas-microsoft-com:office:office" xmlns:ns14="urn:schemas-microsoft-com:office:excel" xmlns:v="urn:schemas-microsoft-com:vml" xmlns:w10="urn:schemas-microsoft-com:office:word" xmlns:ns17="urn:schemas-microsoft-com:office:powerpoint" xmlns:odx="http://opendope.org/xpaths" xmlns:odc="http://opendope.org/conditions" xmlns:odq="http://opendope.org/questions" xmlns:oda="http://opendope.org/answers" xmlns:odi="http://opendope.org/components" xmlns:odgm="http://opendope.org/SmartArt/DataHierarchy" xmlns:ns25="http://schemas.openxmlformats.org/officeDocument/2006/bibliography" xmlns:ns26="http://schemas.openxmlformats.org/drawingml/2006/compatibility" xmlns:ns27="http://schemas.openxmlformats.org/drawingml/2006/lockedCanva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false">
              <a:srgbClr val="000000">
                <a:alpha val="38000"/>
              </a:srgbClr>
            </a:outerShdw>
          </a:effectLst>
        </a:effectStyle>
        <a:effectStyle>
          <a:effectLst>
            <a:outerShdw blurRad="40000" dist="23000" dir="5400000" rotWithShape="false">
              <a:srgbClr val="000000">
                <a:alpha val="35000"/>
              </a:srgbClr>
            </a:outerShdw>
          </a:effectLst>
        </a:effectStyle>
        <a:effectStyle>
          <a:effectLst>
            <a:outerShdw blurRad="40000" dist="23000" dir="5400000" rotWithShape="false">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