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60" r:id="rId3"/>
    <p:sldId id="257" r:id="rId4"/>
    <p:sldId id="301" r:id="rId5"/>
    <p:sldId id="315" r:id="rId6"/>
    <p:sldId id="316" r:id="rId7"/>
    <p:sldId id="302" r:id="rId8"/>
    <p:sldId id="303" r:id="rId9"/>
    <p:sldId id="304" r:id="rId10"/>
    <p:sldId id="307" r:id="rId11"/>
    <p:sldId id="308" r:id="rId12"/>
    <p:sldId id="309" r:id="rId13"/>
    <p:sldId id="314" r:id="rId14"/>
    <p:sldId id="310" r:id="rId15"/>
    <p:sldId id="311" r:id="rId16"/>
    <p:sldId id="317" r:id="rId17"/>
    <p:sldId id="312" r:id="rId18"/>
    <p:sldId id="313" r:id="rId19"/>
    <p:sldId id="318" r:id="rId20"/>
    <p:sldId id="319" r:id="rId21"/>
    <p:sldId id="320" r:id="rId22"/>
    <p:sldId id="275" r:id="rId23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25"/>
    </p:embeddedFont>
    <p:embeddedFont>
      <p:font typeface="Overpass Mono" panose="020B0009030203020204" pitchFamily="49" charset="77"/>
      <p:regular r:id="rId26"/>
      <p:bold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Condensed Light" panose="020F0302020204030204" pitchFamily="34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CFBFBB-7451-4FAD-A3E4-DA0BE4BDACB6}">
  <a:tblStyle styleId="{D0CFBFBB-7451-4FAD-A3E4-DA0BE4BDAC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DBE7819-A0A0-4B2E-B740-DE9C252ECF7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7595"/>
  </p:normalViewPr>
  <p:slideViewPr>
    <p:cSldViewPr snapToGrid="0" snapToObjects="1">
      <p:cViewPr>
        <p:scale>
          <a:sx n="121" d="100"/>
          <a:sy n="121" d="100"/>
        </p:scale>
        <p:origin x="16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733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118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4122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2958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4432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424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61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7800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8653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033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45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9655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2969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2176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559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6593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8514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161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9" r:id="rId4"/>
    <p:sldLayoutId id="214748366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807887" y="2110920"/>
            <a:ext cx="5472600" cy="1725039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/>
              <a:t>Dissecting a ggplot2-based function</a:t>
            </a:r>
            <a:endParaRPr sz="36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0" y="4089545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Naomi MG</a:t>
            </a:r>
            <a:endParaRPr sz="2100" dirty="0">
              <a:solidFill>
                <a:schemeClr val="dk2"/>
              </a:solidFill>
            </a:endParaRPr>
          </a:p>
        </p:txBody>
      </p:sp>
      <p:pic>
        <p:nvPicPr>
          <p:cNvPr id="1026" name="Picture 2" descr="Create Elegant Data Visualisations Using the Grammar of Graphics • ggplot2">
            <a:extLst>
              <a:ext uri="{FF2B5EF4-FFF2-40B4-BE49-F238E27FC236}">
                <a16:creationId xmlns:a16="http://schemas.microsoft.com/office/drawing/2014/main" id="{6BF6A64D-FBC1-D847-A335-14EA8EF8A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814" y="558945"/>
            <a:ext cx="30480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373491" y="217975"/>
            <a:ext cx="8683882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>
              <a:buNone/>
            </a:pPr>
            <a:r>
              <a:rPr lang="en-CA" sz="1800" dirty="0">
                <a:solidFill>
                  <a:schemeClr val="bg1"/>
                </a:solidFill>
              </a:rPr>
              <a:t>1	  ggplot</a:t>
            </a:r>
            <a:r>
              <a:rPr lang="en-CA" sz="1800" dirty="0"/>
              <a:t>(</a:t>
            </a:r>
            <a:r>
              <a:rPr lang="en-CA" sz="1800" dirty="0">
                <a:solidFill>
                  <a:schemeClr val="bg1"/>
                </a:solidFill>
              </a:rPr>
              <a:t>data </a:t>
            </a:r>
            <a:r>
              <a:rPr lang="en-CA" sz="1800" dirty="0"/>
              <a:t>= </a:t>
            </a:r>
            <a:r>
              <a:rPr lang="en-CA" sz="1800" dirty="0" err="1"/>
              <a:t>dat</a:t>
            </a:r>
            <a:r>
              <a:rPr lang="en-CA" sz="1800" dirty="0"/>
              <a:t>,</a:t>
            </a:r>
            <a:r>
              <a:rPr lang="en-CA" sz="1800" dirty="0">
                <a:solidFill>
                  <a:schemeClr val="bg1"/>
                </a:solidFill>
              </a:rPr>
              <a:t> mapping </a:t>
            </a:r>
            <a:r>
              <a:rPr lang="en-CA" sz="1800" dirty="0"/>
              <a:t>= </a:t>
            </a:r>
            <a:r>
              <a:rPr lang="en-CA" sz="1800" dirty="0" err="1"/>
              <a:t>aes</a:t>
            </a:r>
            <a:r>
              <a:rPr lang="en-CA" sz="1800" dirty="0"/>
              <a:t>(x=X1,y=X2)) </a:t>
            </a:r>
            <a:r>
              <a:rPr lang="en-CA" sz="1800" dirty="0">
                <a:solidFill>
                  <a:schemeClr val="bg1"/>
                </a:solidFill>
              </a:rPr>
              <a:t>+</a:t>
            </a:r>
          </a:p>
          <a:p>
            <a:pPr marL="342900" lvl="0">
              <a:buAutoNum type="arabicPlain"/>
            </a:pPr>
            <a:endParaRPr lang="en-CA" sz="1800" dirty="0">
              <a:solidFill>
                <a:schemeClr val="bg1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CA" sz="1800" dirty="0">
                <a:solidFill>
                  <a:schemeClr val="bg1"/>
                </a:solidFill>
              </a:rPr>
              <a:t>2	  </a:t>
            </a:r>
            <a:r>
              <a:rPr lang="en-CA" sz="1800" dirty="0" err="1">
                <a:solidFill>
                  <a:schemeClr val="bg1"/>
                </a:solidFill>
              </a:rPr>
              <a:t>geom_point</a:t>
            </a:r>
            <a:r>
              <a:rPr lang="en-CA" sz="1800" dirty="0">
                <a:solidFill>
                  <a:schemeClr val="bg1"/>
                </a:solidFill>
              </a:rPr>
              <a:t>(</a:t>
            </a:r>
            <a:r>
              <a:rPr lang="en-CA" sz="1800" dirty="0">
                <a:solidFill>
                  <a:schemeClr val="tx1"/>
                </a:solidFill>
                <a:highlight>
                  <a:srgbClr val="FFFF00"/>
                </a:highlight>
              </a:rPr>
              <a:t>shape</a:t>
            </a:r>
            <a:r>
              <a:rPr lang="en-CA" sz="1800" dirty="0">
                <a:solidFill>
                  <a:schemeClr val="bg1"/>
                </a:solidFill>
              </a:rPr>
              <a:t>=c(3,3,3,3,23,3,3,3,3,3,3,3,3,3,21,8,16,16,3,3,3), fill=c("black”…"</a:t>
            </a:r>
            <a:r>
              <a:rPr lang="en-CA" sz="1800" dirty="0" err="1">
                <a:solidFill>
                  <a:schemeClr val="bg1"/>
                </a:solidFill>
              </a:rPr>
              <a:t>purple","blue</a:t>
            </a:r>
            <a:r>
              <a:rPr lang="en-CA" sz="1800" dirty="0">
                <a:solidFill>
                  <a:schemeClr val="bg1"/>
                </a:solidFill>
              </a:rPr>
              <a:t>”…"black"), color=c("black”…"purple”…"black"), size=c(3,3,3,3,2,3,3,3,3,3,3,3,3,3,2,2,0.1,0.1,3,3,3), stroke = 0.7) +</a:t>
            </a:r>
          </a:p>
        </p:txBody>
      </p:sp>
    </p:spTree>
    <p:extLst>
      <p:ext uri="{BB962C8B-B14F-4D97-AF65-F5344CB8AC3E}">
        <p14:creationId xmlns:p14="http://schemas.microsoft.com/office/powerpoint/2010/main" val="227473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373491" y="217975"/>
            <a:ext cx="8683882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>
              <a:buNone/>
            </a:pPr>
            <a:r>
              <a:rPr lang="en-CA" sz="1800" dirty="0">
                <a:solidFill>
                  <a:schemeClr val="bg1"/>
                </a:solidFill>
              </a:rPr>
              <a:t>1	  ggplot</a:t>
            </a:r>
            <a:r>
              <a:rPr lang="en-CA" sz="1800" dirty="0"/>
              <a:t>(</a:t>
            </a:r>
            <a:r>
              <a:rPr lang="en-CA" sz="1800" dirty="0">
                <a:solidFill>
                  <a:schemeClr val="bg1"/>
                </a:solidFill>
              </a:rPr>
              <a:t>data </a:t>
            </a:r>
            <a:r>
              <a:rPr lang="en-CA" sz="1800" dirty="0"/>
              <a:t>= </a:t>
            </a:r>
            <a:r>
              <a:rPr lang="en-CA" sz="1800" dirty="0" err="1"/>
              <a:t>dat</a:t>
            </a:r>
            <a:r>
              <a:rPr lang="en-CA" sz="1800" dirty="0"/>
              <a:t>,</a:t>
            </a:r>
            <a:r>
              <a:rPr lang="en-CA" sz="1800" dirty="0">
                <a:solidFill>
                  <a:schemeClr val="bg1"/>
                </a:solidFill>
              </a:rPr>
              <a:t> mapping </a:t>
            </a:r>
            <a:r>
              <a:rPr lang="en-CA" sz="1800" dirty="0"/>
              <a:t>= </a:t>
            </a:r>
            <a:r>
              <a:rPr lang="en-CA" sz="1800" dirty="0" err="1"/>
              <a:t>aes</a:t>
            </a:r>
            <a:r>
              <a:rPr lang="en-CA" sz="1800" dirty="0"/>
              <a:t>(x=X1,y=X2)) </a:t>
            </a:r>
            <a:r>
              <a:rPr lang="en-CA" sz="1800" dirty="0">
                <a:solidFill>
                  <a:schemeClr val="bg1"/>
                </a:solidFill>
              </a:rPr>
              <a:t>+</a:t>
            </a:r>
          </a:p>
          <a:p>
            <a:pPr marL="342900" lvl="0">
              <a:buAutoNum type="arabicPlain"/>
            </a:pPr>
            <a:endParaRPr lang="en-CA" sz="1800" dirty="0">
              <a:solidFill>
                <a:schemeClr val="bg1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CA" sz="1800" dirty="0">
                <a:solidFill>
                  <a:schemeClr val="bg1"/>
                </a:solidFill>
              </a:rPr>
              <a:t>2	  </a:t>
            </a:r>
            <a:r>
              <a:rPr lang="en-CA" sz="1800" dirty="0" err="1">
                <a:solidFill>
                  <a:schemeClr val="bg1"/>
                </a:solidFill>
              </a:rPr>
              <a:t>geom_point</a:t>
            </a:r>
            <a:r>
              <a:rPr lang="en-CA" sz="1800" dirty="0">
                <a:solidFill>
                  <a:schemeClr val="bg1"/>
                </a:solidFill>
              </a:rPr>
              <a:t>(shape=c(3,3,3,3,23,3,3,3,3,3,3,3,3,3,21,8,16,16,3,3,3), </a:t>
            </a:r>
            <a:r>
              <a:rPr lang="en-CA" sz="1800" dirty="0">
                <a:solidFill>
                  <a:schemeClr val="tx1"/>
                </a:solidFill>
                <a:highlight>
                  <a:srgbClr val="FFFF00"/>
                </a:highlight>
              </a:rPr>
              <a:t>fill</a:t>
            </a:r>
            <a:r>
              <a:rPr lang="en-CA" sz="1800" dirty="0">
                <a:solidFill>
                  <a:schemeClr val="bg1"/>
                </a:solidFill>
              </a:rPr>
              <a:t>=c("black”…"</a:t>
            </a:r>
            <a:r>
              <a:rPr lang="en-CA" sz="1800" dirty="0" err="1">
                <a:solidFill>
                  <a:schemeClr val="bg1"/>
                </a:solidFill>
              </a:rPr>
              <a:t>purple","blue</a:t>
            </a:r>
            <a:r>
              <a:rPr lang="en-CA" sz="1800" dirty="0">
                <a:solidFill>
                  <a:schemeClr val="bg1"/>
                </a:solidFill>
              </a:rPr>
              <a:t>”…"black"), </a:t>
            </a:r>
            <a:r>
              <a:rPr lang="en-CA" sz="1800" dirty="0">
                <a:solidFill>
                  <a:schemeClr val="tx1"/>
                </a:solidFill>
                <a:highlight>
                  <a:srgbClr val="FFFF00"/>
                </a:highlight>
              </a:rPr>
              <a:t>color</a:t>
            </a:r>
            <a:r>
              <a:rPr lang="en-CA" sz="1800" dirty="0">
                <a:solidFill>
                  <a:schemeClr val="bg1"/>
                </a:solidFill>
              </a:rPr>
              <a:t>=c("black”…"purple”…"black"), size=c(3,3,3,3,2,3,3,3,3,3,3,3,3,3,2,2,0.1,0.1,3,3,3), stroke = 0.7) +</a:t>
            </a:r>
          </a:p>
        </p:txBody>
      </p:sp>
    </p:spTree>
    <p:extLst>
      <p:ext uri="{BB962C8B-B14F-4D97-AF65-F5344CB8AC3E}">
        <p14:creationId xmlns:p14="http://schemas.microsoft.com/office/powerpoint/2010/main" val="287920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373491" y="217975"/>
            <a:ext cx="8683882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>
              <a:buNone/>
            </a:pPr>
            <a:r>
              <a:rPr lang="en-CA" sz="1800" dirty="0">
                <a:solidFill>
                  <a:schemeClr val="bg1"/>
                </a:solidFill>
              </a:rPr>
              <a:t>1	  ggplot</a:t>
            </a:r>
            <a:r>
              <a:rPr lang="en-CA" sz="1800" dirty="0"/>
              <a:t>(</a:t>
            </a:r>
            <a:r>
              <a:rPr lang="en-CA" sz="1800" dirty="0">
                <a:solidFill>
                  <a:schemeClr val="bg1"/>
                </a:solidFill>
              </a:rPr>
              <a:t>data </a:t>
            </a:r>
            <a:r>
              <a:rPr lang="en-CA" sz="1800" dirty="0"/>
              <a:t>= </a:t>
            </a:r>
            <a:r>
              <a:rPr lang="en-CA" sz="1800" dirty="0" err="1"/>
              <a:t>dat</a:t>
            </a:r>
            <a:r>
              <a:rPr lang="en-CA" sz="1800" dirty="0"/>
              <a:t>,</a:t>
            </a:r>
            <a:r>
              <a:rPr lang="en-CA" sz="1800" dirty="0">
                <a:solidFill>
                  <a:schemeClr val="bg1"/>
                </a:solidFill>
              </a:rPr>
              <a:t> mapping </a:t>
            </a:r>
            <a:r>
              <a:rPr lang="en-CA" sz="1800" dirty="0"/>
              <a:t>= </a:t>
            </a:r>
            <a:r>
              <a:rPr lang="en-CA" sz="1800" dirty="0" err="1"/>
              <a:t>aes</a:t>
            </a:r>
            <a:r>
              <a:rPr lang="en-CA" sz="1800" dirty="0"/>
              <a:t>(x=X1,y=X2)) </a:t>
            </a:r>
            <a:r>
              <a:rPr lang="en-CA" sz="1800" dirty="0">
                <a:solidFill>
                  <a:schemeClr val="bg1"/>
                </a:solidFill>
              </a:rPr>
              <a:t>+</a:t>
            </a:r>
          </a:p>
          <a:p>
            <a:pPr marL="342900" lvl="0">
              <a:buAutoNum type="arabicPlain"/>
            </a:pPr>
            <a:endParaRPr lang="en-CA" sz="1800" dirty="0">
              <a:solidFill>
                <a:schemeClr val="bg1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CA" sz="1800" dirty="0">
                <a:solidFill>
                  <a:schemeClr val="bg1"/>
                </a:solidFill>
              </a:rPr>
              <a:t>2	  </a:t>
            </a:r>
            <a:r>
              <a:rPr lang="en-CA" sz="1800" dirty="0" err="1">
                <a:solidFill>
                  <a:schemeClr val="bg1"/>
                </a:solidFill>
              </a:rPr>
              <a:t>geom_point</a:t>
            </a:r>
            <a:r>
              <a:rPr lang="en-CA" sz="1800" dirty="0">
                <a:solidFill>
                  <a:schemeClr val="bg1"/>
                </a:solidFill>
              </a:rPr>
              <a:t>(shape=c(3,3,3,3,23,3,3,3,3,3,3,3,3,3,21,8,16,16,3,3,3), fill=c("black”…"</a:t>
            </a:r>
            <a:r>
              <a:rPr lang="en-CA" sz="1800" dirty="0" err="1">
                <a:solidFill>
                  <a:schemeClr val="bg1"/>
                </a:solidFill>
              </a:rPr>
              <a:t>purple","blue</a:t>
            </a:r>
            <a:r>
              <a:rPr lang="en-CA" sz="1800" dirty="0">
                <a:solidFill>
                  <a:schemeClr val="bg1"/>
                </a:solidFill>
              </a:rPr>
              <a:t>”…"black"), color=c("black”…"purple”…"black"), </a:t>
            </a:r>
            <a:r>
              <a:rPr lang="en-CA" sz="1800" dirty="0">
                <a:solidFill>
                  <a:schemeClr val="tx1"/>
                </a:solidFill>
                <a:highlight>
                  <a:srgbClr val="FFFF00"/>
                </a:highlight>
              </a:rPr>
              <a:t>size</a:t>
            </a:r>
            <a:r>
              <a:rPr lang="en-CA" sz="1800" dirty="0">
                <a:solidFill>
                  <a:schemeClr val="bg1"/>
                </a:solidFill>
              </a:rPr>
              <a:t>=c(3,3,3,3,2,3,3,3,3,3,3,3,3,3,2,2,0.1,0.1,3,3,3), </a:t>
            </a:r>
            <a:r>
              <a:rPr lang="en-CA" sz="1800" dirty="0">
                <a:solidFill>
                  <a:schemeClr val="tx1"/>
                </a:solidFill>
                <a:highlight>
                  <a:srgbClr val="FFFF00"/>
                </a:highlight>
              </a:rPr>
              <a:t>stroke</a:t>
            </a:r>
            <a:r>
              <a:rPr lang="en-CA" sz="1800" dirty="0">
                <a:solidFill>
                  <a:schemeClr val="bg1"/>
                </a:solidFill>
              </a:rPr>
              <a:t> = 0.7) +</a:t>
            </a:r>
          </a:p>
        </p:txBody>
      </p:sp>
    </p:spTree>
    <p:extLst>
      <p:ext uri="{BB962C8B-B14F-4D97-AF65-F5344CB8AC3E}">
        <p14:creationId xmlns:p14="http://schemas.microsoft.com/office/powerpoint/2010/main" val="2346108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9B1FB048-716B-8A4E-8E85-5E0DBEF29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9750"/>
            <a:ext cx="9144000" cy="40640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CAB4362-3332-0547-BF0F-84326B51F9E2}"/>
              </a:ext>
            </a:extLst>
          </p:cNvPr>
          <p:cNvSpPr/>
          <p:nvPr/>
        </p:nvSpPr>
        <p:spPr>
          <a:xfrm>
            <a:off x="2675467" y="2071472"/>
            <a:ext cx="6276622" cy="451555"/>
          </a:xfrm>
          <a:prstGeom prst="round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F5002FD9-1F19-3244-8CC1-FCD9A6CA314D}"/>
              </a:ext>
            </a:extLst>
          </p:cNvPr>
          <p:cNvSpPr/>
          <p:nvPr/>
        </p:nvSpPr>
        <p:spPr>
          <a:xfrm rot="10800000">
            <a:off x="4107973" y="2523026"/>
            <a:ext cx="200167" cy="127910"/>
          </a:xfrm>
          <a:prstGeom prst="triangle">
            <a:avLst/>
          </a:prstGeom>
          <a:solidFill>
            <a:srgbClr val="FFFF00">
              <a:alpha val="437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341;p28">
            <a:extLst>
              <a:ext uri="{FF2B5EF4-FFF2-40B4-BE49-F238E27FC236}">
                <a16:creationId xmlns:a16="http://schemas.microsoft.com/office/drawing/2014/main" id="{B1F8B822-2EDF-6C44-A578-83B00979E9F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2856089" y="2071472"/>
            <a:ext cx="5915377" cy="59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CA" sz="1800" dirty="0" err="1">
                <a:solidFill>
                  <a:schemeClr val="tx1"/>
                </a:solidFill>
              </a:rPr>
              <a:t>geom_point</a:t>
            </a:r>
            <a:r>
              <a:rPr lang="en-CA" sz="1800" dirty="0">
                <a:solidFill>
                  <a:schemeClr val="tx1"/>
                </a:solidFill>
              </a:rPr>
              <a:t>(shape=21,fill="</a:t>
            </a:r>
            <a:r>
              <a:rPr lang="en-CA" sz="1800" dirty="0" err="1">
                <a:solidFill>
                  <a:schemeClr val="tx1"/>
                </a:solidFill>
              </a:rPr>
              <a:t>darkred</a:t>
            </a:r>
            <a:r>
              <a:rPr lang="en-CA" sz="1800" dirty="0">
                <a:solidFill>
                  <a:schemeClr val="tx1"/>
                </a:solidFill>
              </a:rPr>
              <a:t>”,color="</a:t>
            </a:r>
            <a:r>
              <a:rPr lang="en-CA" sz="1800" dirty="0" err="1">
                <a:solidFill>
                  <a:schemeClr val="tx1"/>
                </a:solidFill>
              </a:rPr>
              <a:t>darkred</a:t>
            </a:r>
            <a:r>
              <a:rPr lang="en-CA" sz="1800" dirty="0">
                <a:solidFill>
                  <a:schemeClr val="tx1"/>
                </a:solidFill>
              </a:rPr>
              <a:t>”, size=3) </a:t>
            </a:r>
          </a:p>
        </p:txBody>
      </p:sp>
    </p:spTree>
    <p:extLst>
      <p:ext uri="{BB962C8B-B14F-4D97-AF65-F5344CB8AC3E}">
        <p14:creationId xmlns:p14="http://schemas.microsoft.com/office/powerpoint/2010/main" val="405882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373491" y="217975"/>
            <a:ext cx="8683882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>
              <a:buNone/>
            </a:pPr>
            <a:r>
              <a:rPr lang="en-CA" sz="1800" dirty="0">
                <a:solidFill>
                  <a:schemeClr val="bg1"/>
                </a:solidFill>
              </a:rPr>
              <a:t>1	  ggplot</a:t>
            </a:r>
            <a:r>
              <a:rPr lang="en-CA" sz="1800" dirty="0"/>
              <a:t>(</a:t>
            </a:r>
            <a:r>
              <a:rPr lang="en-CA" sz="1800" dirty="0">
                <a:solidFill>
                  <a:schemeClr val="bg1"/>
                </a:solidFill>
              </a:rPr>
              <a:t>data </a:t>
            </a:r>
            <a:r>
              <a:rPr lang="en-CA" sz="1800" dirty="0"/>
              <a:t>= </a:t>
            </a:r>
            <a:r>
              <a:rPr lang="en-CA" sz="1800" dirty="0" err="1"/>
              <a:t>dat</a:t>
            </a:r>
            <a:r>
              <a:rPr lang="en-CA" sz="1800" dirty="0"/>
              <a:t>,</a:t>
            </a:r>
            <a:r>
              <a:rPr lang="en-CA" sz="1800" dirty="0">
                <a:solidFill>
                  <a:schemeClr val="bg1"/>
                </a:solidFill>
              </a:rPr>
              <a:t> mapping </a:t>
            </a:r>
            <a:r>
              <a:rPr lang="en-CA" sz="1800" dirty="0"/>
              <a:t>= </a:t>
            </a:r>
            <a:r>
              <a:rPr lang="en-CA" sz="1800" dirty="0" err="1"/>
              <a:t>aes</a:t>
            </a:r>
            <a:r>
              <a:rPr lang="en-CA" sz="1800" dirty="0"/>
              <a:t>(x=X1,y=X2)) </a:t>
            </a:r>
            <a:r>
              <a:rPr lang="en-CA" sz="1800" dirty="0">
                <a:solidFill>
                  <a:schemeClr val="bg1"/>
                </a:solidFill>
              </a:rPr>
              <a:t>+</a:t>
            </a:r>
          </a:p>
          <a:p>
            <a:pPr marL="342900" lvl="0">
              <a:buAutoNum type="arabicPlain"/>
            </a:pPr>
            <a:endParaRPr lang="en-CA" sz="1800" dirty="0">
              <a:solidFill>
                <a:schemeClr val="bg1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CA" sz="1800" dirty="0">
                <a:solidFill>
                  <a:schemeClr val="bg1"/>
                </a:solidFill>
              </a:rPr>
              <a:t>2	  </a:t>
            </a:r>
            <a:r>
              <a:rPr lang="en-CA" sz="1800" dirty="0" err="1">
                <a:solidFill>
                  <a:schemeClr val="bg1"/>
                </a:solidFill>
              </a:rPr>
              <a:t>geom_point</a:t>
            </a:r>
            <a:r>
              <a:rPr lang="en-CA" sz="1800" dirty="0">
                <a:solidFill>
                  <a:schemeClr val="bg1"/>
                </a:solidFill>
              </a:rPr>
              <a:t>(shape=c(3,3,3,3,23,3,3,3,3,3,3,3,3,3,21,8,16,16,3,3,3), fill=c("black”…"</a:t>
            </a:r>
            <a:r>
              <a:rPr lang="en-CA" sz="1800" dirty="0" err="1">
                <a:solidFill>
                  <a:schemeClr val="bg1"/>
                </a:solidFill>
              </a:rPr>
              <a:t>purple","blue</a:t>
            </a:r>
            <a:r>
              <a:rPr lang="en-CA" sz="1800" dirty="0">
                <a:solidFill>
                  <a:schemeClr val="bg1"/>
                </a:solidFill>
              </a:rPr>
              <a:t>”…"black"), color=c("black”…"purple”…"black"), size=c(3,3,3,3,2,3,3,3,3,3,3,3,3,3,2,2,0.1,0.1,3,3,3), stroke = 0.7) +</a:t>
            </a:r>
          </a:p>
          <a:p>
            <a:pPr marL="0" lvl="0" indent="0">
              <a:lnSpc>
                <a:spcPct val="150000"/>
              </a:lnSpc>
              <a:buNone/>
            </a:pPr>
            <a:endParaRPr lang="en-CA" sz="1800" dirty="0">
              <a:solidFill>
                <a:schemeClr val="bg1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CA" sz="1800" dirty="0">
                <a:solidFill>
                  <a:schemeClr val="bg1"/>
                </a:solidFill>
              </a:rPr>
              <a:t>3	  </a:t>
            </a:r>
            <a:r>
              <a:rPr lang="en-CA" sz="1800" dirty="0" err="1">
                <a:solidFill>
                  <a:schemeClr val="tx1"/>
                </a:solidFill>
                <a:highlight>
                  <a:srgbClr val="FFFF00"/>
                </a:highlight>
              </a:rPr>
              <a:t>ylim</a:t>
            </a:r>
            <a:r>
              <a:rPr lang="en-CA" sz="1800" dirty="0">
                <a:solidFill>
                  <a:schemeClr val="bg1"/>
                </a:solidFill>
              </a:rPr>
              <a:t>(-0.5, 3) +</a:t>
            </a:r>
          </a:p>
        </p:txBody>
      </p:sp>
    </p:spTree>
    <p:extLst>
      <p:ext uri="{BB962C8B-B14F-4D97-AF65-F5344CB8AC3E}">
        <p14:creationId xmlns:p14="http://schemas.microsoft.com/office/powerpoint/2010/main" val="2105115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373491" y="217975"/>
            <a:ext cx="8683882" cy="4575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>
              <a:buNone/>
            </a:pPr>
            <a:r>
              <a:rPr lang="en-CA" sz="1800" dirty="0">
                <a:solidFill>
                  <a:schemeClr val="bg1"/>
                </a:solidFill>
              </a:rPr>
              <a:t>1	  ggplot</a:t>
            </a:r>
            <a:r>
              <a:rPr lang="en-CA" sz="1800" dirty="0"/>
              <a:t>(</a:t>
            </a:r>
            <a:r>
              <a:rPr lang="en-CA" sz="1800" dirty="0">
                <a:solidFill>
                  <a:schemeClr val="bg1"/>
                </a:solidFill>
              </a:rPr>
              <a:t>data </a:t>
            </a:r>
            <a:r>
              <a:rPr lang="en-CA" sz="1800" dirty="0"/>
              <a:t>= </a:t>
            </a:r>
            <a:r>
              <a:rPr lang="en-CA" sz="1800" dirty="0" err="1"/>
              <a:t>dat</a:t>
            </a:r>
            <a:r>
              <a:rPr lang="en-CA" sz="1800" dirty="0"/>
              <a:t>,</a:t>
            </a:r>
            <a:r>
              <a:rPr lang="en-CA" sz="1800" dirty="0">
                <a:solidFill>
                  <a:schemeClr val="bg1"/>
                </a:solidFill>
              </a:rPr>
              <a:t> mapping </a:t>
            </a:r>
            <a:r>
              <a:rPr lang="en-CA" sz="1800" dirty="0"/>
              <a:t>= </a:t>
            </a:r>
            <a:r>
              <a:rPr lang="en-CA" sz="1800" dirty="0" err="1"/>
              <a:t>aes</a:t>
            </a:r>
            <a:r>
              <a:rPr lang="en-CA" sz="1800" dirty="0"/>
              <a:t>(x=X1,y=X2)) </a:t>
            </a:r>
            <a:r>
              <a:rPr lang="en-CA" sz="1800" dirty="0">
                <a:solidFill>
                  <a:schemeClr val="bg1"/>
                </a:solidFill>
              </a:rPr>
              <a:t>+</a:t>
            </a:r>
          </a:p>
          <a:p>
            <a:pPr marL="342900" lvl="0">
              <a:buAutoNum type="arabicPlain"/>
            </a:pPr>
            <a:endParaRPr lang="en-CA" sz="1800" dirty="0">
              <a:solidFill>
                <a:schemeClr val="bg1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CA" sz="1800" dirty="0">
                <a:solidFill>
                  <a:schemeClr val="bg1"/>
                </a:solidFill>
              </a:rPr>
              <a:t>2	  </a:t>
            </a:r>
            <a:r>
              <a:rPr lang="en-CA" sz="1800" dirty="0" err="1">
                <a:solidFill>
                  <a:schemeClr val="bg1"/>
                </a:solidFill>
              </a:rPr>
              <a:t>geom_point</a:t>
            </a:r>
            <a:r>
              <a:rPr lang="en-CA" sz="1800" dirty="0">
                <a:solidFill>
                  <a:schemeClr val="bg1"/>
                </a:solidFill>
              </a:rPr>
              <a:t>(shape=c(3,3,3,3,23,3,3,3,3,3,3,3,3,3,21,8,16,16,3,3,3), fill=c("black”…"</a:t>
            </a:r>
            <a:r>
              <a:rPr lang="en-CA" sz="1800" dirty="0" err="1">
                <a:solidFill>
                  <a:schemeClr val="bg1"/>
                </a:solidFill>
              </a:rPr>
              <a:t>purple","blue</a:t>
            </a:r>
            <a:r>
              <a:rPr lang="en-CA" sz="1800" dirty="0">
                <a:solidFill>
                  <a:schemeClr val="bg1"/>
                </a:solidFill>
              </a:rPr>
              <a:t>”…"black"), color=c("black”…"purple”…"black"), size=c(3,3,3,3,2,3,3,3,3,3,3,3,3,3,2,2,0.1,0.1,3,3,3), stroke = 0.7) +</a:t>
            </a:r>
          </a:p>
          <a:p>
            <a:pPr marL="0" lvl="0" indent="0">
              <a:lnSpc>
                <a:spcPct val="150000"/>
              </a:lnSpc>
              <a:buNone/>
            </a:pPr>
            <a:endParaRPr lang="en-CA" sz="1800" dirty="0">
              <a:solidFill>
                <a:schemeClr val="bg1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CA" sz="1800" dirty="0">
                <a:solidFill>
                  <a:schemeClr val="bg1"/>
                </a:solidFill>
              </a:rPr>
              <a:t>3	  </a:t>
            </a:r>
            <a:r>
              <a:rPr lang="en-CA" sz="1800" dirty="0" err="1">
                <a:solidFill>
                  <a:schemeClr val="bg1"/>
                </a:solidFill>
              </a:rPr>
              <a:t>ylim</a:t>
            </a:r>
            <a:r>
              <a:rPr lang="en-CA" sz="1800" dirty="0">
                <a:solidFill>
                  <a:schemeClr val="bg1"/>
                </a:solidFill>
              </a:rPr>
              <a:t>(-0.5, 3) +</a:t>
            </a:r>
          </a:p>
          <a:p>
            <a:pPr marL="0" lvl="0" indent="0">
              <a:lnSpc>
                <a:spcPct val="150000"/>
              </a:lnSpc>
              <a:buNone/>
            </a:pPr>
            <a:endParaRPr lang="en-CA" sz="1800" dirty="0">
              <a:solidFill>
                <a:schemeClr val="bg1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CA" sz="1800" dirty="0">
                <a:solidFill>
                  <a:schemeClr val="bg1"/>
                </a:solidFill>
              </a:rPr>
              <a:t>4	  </a:t>
            </a:r>
            <a:r>
              <a:rPr lang="en-CA" sz="1800" dirty="0">
                <a:solidFill>
                  <a:schemeClr val="tx1"/>
                </a:solidFill>
                <a:highlight>
                  <a:srgbClr val="FFFF00"/>
                </a:highlight>
              </a:rPr>
              <a:t>annotate</a:t>
            </a:r>
            <a:r>
              <a:rPr lang="en-CA" sz="1800" dirty="0">
                <a:solidFill>
                  <a:schemeClr val="bg1"/>
                </a:solidFill>
              </a:rPr>
              <a:t>("</a:t>
            </a:r>
            <a:r>
              <a:rPr lang="en-CA" sz="1800" dirty="0" err="1">
                <a:solidFill>
                  <a:schemeClr val="bg1"/>
                </a:solidFill>
              </a:rPr>
              <a:t>rect</a:t>
            </a:r>
            <a:r>
              <a:rPr lang="en-CA" sz="1800" dirty="0">
                <a:solidFill>
                  <a:schemeClr val="bg1"/>
                </a:solidFill>
              </a:rPr>
              <a:t>", </a:t>
            </a:r>
            <a:r>
              <a:rPr lang="en-CA" sz="1800" dirty="0" err="1">
                <a:solidFill>
                  <a:schemeClr val="bg1"/>
                </a:solidFill>
              </a:rPr>
              <a:t>xmin</a:t>
            </a:r>
            <a:r>
              <a:rPr lang="en-CA" sz="1800" dirty="0">
                <a:solidFill>
                  <a:schemeClr val="bg1"/>
                </a:solidFill>
              </a:rPr>
              <a:t> = </a:t>
            </a:r>
            <a:r>
              <a:rPr lang="en-CA" sz="1800" dirty="0" err="1">
                <a:solidFill>
                  <a:schemeClr val="bg1"/>
                </a:solidFill>
              </a:rPr>
              <a:t>cil</a:t>
            </a:r>
            <a:r>
              <a:rPr lang="en-CA" sz="1800" dirty="0">
                <a:solidFill>
                  <a:schemeClr val="bg1"/>
                </a:solidFill>
              </a:rPr>
              <a:t>, </a:t>
            </a:r>
            <a:r>
              <a:rPr lang="en-CA" sz="1800" dirty="0" err="1">
                <a:solidFill>
                  <a:schemeClr val="bg1"/>
                </a:solidFill>
              </a:rPr>
              <a:t>xmax</a:t>
            </a:r>
            <a:r>
              <a:rPr lang="en-CA" sz="1800" dirty="0">
                <a:solidFill>
                  <a:schemeClr val="bg1"/>
                </a:solidFill>
              </a:rPr>
              <a:t> = </a:t>
            </a:r>
            <a:r>
              <a:rPr lang="en-CA" sz="1800" dirty="0" err="1">
                <a:solidFill>
                  <a:schemeClr val="bg1"/>
                </a:solidFill>
              </a:rPr>
              <a:t>ciu</a:t>
            </a:r>
            <a:r>
              <a:rPr lang="en-CA" sz="1800" dirty="0">
                <a:solidFill>
                  <a:schemeClr val="bg1"/>
                </a:solidFill>
              </a:rPr>
              <a:t>, </a:t>
            </a:r>
            <a:r>
              <a:rPr lang="en-CA" sz="1800" dirty="0" err="1">
                <a:solidFill>
                  <a:schemeClr val="bg1"/>
                </a:solidFill>
              </a:rPr>
              <a:t>ymin</a:t>
            </a:r>
            <a:r>
              <a:rPr lang="en-CA" sz="1800" dirty="0">
                <a:solidFill>
                  <a:schemeClr val="bg1"/>
                </a:solidFill>
              </a:rPr>
              <a:t> = -0.05, </a:t>
            </a:r>
            <a:r>
              <a:rPr lang="en-CA" sz="1800" dirty="0" err="1">
                <a:solidFill>
                  <a:schemeClr val="bg1"/>
                </a:solidFill>
              </a:rPr>
              <a:t>ymax</a:t>
            </a:r>
            <a:r>
              <a:rPr lang="en-CA" sz="1800" dirty="0">
                <a:solidFill>
                  <a:schemeClr val="bg1"/>
                </a:solidFill>
              </a:rPr>
              <a:t> = 0.05, alpha = .2, fill = "blue") +</a:t>
            </a:r>
          </a:p>
        </p:txBody>
      </p:sp>
    </p:spTree>
    <p:extLst>
      <p:ext uri="{BB962C8B-B14F-4D97-AF65-F5344CB8AC3E}">
        <p14:creationId xmlns:p14="http://schemas.microsoft.com/office/powerpoint/2010/main" val="3386813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9B1FB048-716B-8A4E-8E85-5E0DBEF29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9750"/>
            <a:ext cx="9144000" cy="40640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CD790E-3ED3-A344-8602-C00DA46596A5}"/>
              </a:ext>
            </a:extLst>
          </p:cNvPr>
          <p:cNvSpPr/>
          <p:nvPr/>
        </p:nvSpPr>
        <p:spPr>
          <a:xfrm>
            <a:off x="2263698" y="3512634"/>
            <a:ext cx="3836019" cy="613317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6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373491" y="217975"/>
            <a:ext cx="8683882" cy="4575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CA" sz="1800" dirty="0">
                <a:solidFill>
                  <a:schemeClr val="bg1"/>
                </a:solidFill>
              </a:rPr>
              <a:t>3	  </a:t>
            </a:r>
            <a:r>
              <a:rPr lang="en-CA" sz="1800" dirty="0" err="1">
                <a:solidFill>
                  <a:schemeClr val="bg1"/>
                </a:solidFill>
              </a:rPr>
              <a:t>ylim</a:t>
            </a:r>
            <a:r>
              <a:rPr lang="en-CA" sz="1800" dirty="0">
                <a:solidFill>
                  <a:schemeClr val="bg1"/>
                </a:solidFill>
              </a:rPr>
              <a:t>(-0.5, 3) +</a:t>
            </a:r>
          </a:p>
          <a:p>
            <a:pPr marL="0" lvl="0" indent="0">
              <a:lnSpc>
                <a:spcPct val="150000"/>
              </a:lnSpc>
              <a:buNone/>
            </a:pPr>
            <a:endParaRPr lang="en-CA" sz="1800" dirty="0">
              <a:solidFill>
                <a:schemeClr val="bg1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CA" sz="1800" dirty="0">
                <a:solidFill>
                  <a:schemeClr val="bg1"/>
                </a:solidFill>
              </a:rPr>
              <a:t>4	  annotate("</a:t>
            </a:r>
            <a:r>
              <a:rPr lang="en-CA" sz="1800" dirty="0" err="1">
                <a:solidFill>
                  <a:schemeClr val="bg1"/>
                </a:solidFill>
              </a:rPr>
              <a:t>rect</a:t>
            </a:r>
            <a:r>
              <a:rPr lang="en-CA" sz="1800" dirty="0">
                <a:solidFill>
                  <a:schemeClr val="bg1"/>
                </a:solidFill>
              </a:rPr>
              <a:t>", </a:t>
            </a:r>
            <a:r>
              <a:rPr lang="en-CA" sz="1800" dirty="0" err="1">
                <a:solidFill>
                  <a:schemeClr val="bg1"/>
                </a:solidFill>
              </a:rPr>
              <a:t>xmin</a:t>
            </a:r>
            <a:r>
              <a:rPr lang="en-CA" sz="1800" dirty="0">
                <a:solidFill>
                  <a:schemeClr val="bg1"/>
                </a:solidFill>
              </a:rPr>
              <a:t> = </a:t>
            </a:r>
            <a:r>
              <a:rPr lang="en-CA" sz="1800" dirty="0" err="1">
                <a:solidFill>
                  <a:schemeClr val="bg1"/>
                </a:solidFill>
              </a:rPr>
              <a:t>cil</a:t>
            </a:r>
            <a:r>
              <a:rPr lang="en-CA" sz="1800" dirty="0">
                <a:solidFill>
                  <a:schemeClr val="bg1"/>
                </a:solidFill>
              </a:rPr>
              <a:t>, </a:t>
            </a:r>
            <a:r>
              <a:rPr lang="en-CA" sz="1800" dirty="0" err="1">
                <a:solidFill>
                  <a:schemeClr val="bg1"/>
                </a:solidFill>
              </a:rPr>
              <a:t>xmax</a:t>
            </a:r>
            <a:r>
              <a:rPr lang="en-CA" sz="1800" dirty="0">
                <a:solidFill>
                  <a:schemeClr val="bg1"/>
                </a:solidFill>
              </a:rPr>
              <a:t> = </a:t>
            </a:r>
            <a:r>
              <a:rPr lang="en-CA" sz="1800" dirty="0" err="1">
                <a:solidFill>
                  <a:schemeClr val="bg1"/>
                </a:solidFill>
              </a:rPr>
              <a:t>ciu</a:t>
            </a:r>
            <a:r>
              <a:rPr lang="en-CA" sz="1800" dirty="0">
                <a:solidFill>
                  <a:schemeClr val="bg1"/>
                </a:solidFill>
              </a:rPr>
              <a:t>, </a:t>
            </a:r>
            <a:r>
              <a:rPr lang="en-CA" sz="1800" dirty="0" err="1">
                <a:solidFill>
                  <a:schemeClr val="bg1"/>
                </a:solidFill>
              </a:rPr>
              <a:t>ymin</a:t>
            </a:r>
            <a:r>
              <a:rPr lang="en-CA" sz="1800" dirty="0">
                <a:solidFill>
                  <a:schemeClr val="bg1"/>
                </a:solidFill>
              </a:rPr>
              <a:t> = -0.05, </a:t>
            </a:r>
            <a:r>
              <a:rPr lang="en-CA" sz="1800" dirty="0" err="1">
                <a:solidFill>
                  <a:schemeClr val="bg1"/>
                </a:solidFill>
              </a:rPr>
              <a:t>ymax</a:t>
            </a:r>
            <a:r>
              <a:rPr lang="en-CA" sz="1800" dirty="0">
                <a:solidFill>
                  <a:schemeClr val="bg1"/>
                </a:solidFill>
              </a:rPr>
              <a:t> = 0.05, alpha = .2, fill = "blue") +</a:t>
            </a:r>
          </a:p>
          <a:p>
            <a:pPr marL="0" lvl="0" indent="0">
              <a:lnSpc>
                <a:spcPct val="150000"/>
              </a:lnSpc>
              <a:buNone/>
            </a:pPr>
            <a:endParaRPr lang="en-CA" sz="1800" dirty="0">
              <a:solidFill>
                <a:schemeClr val="bg1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CA" sz="1800" dirty="0">
                <a:solidFill>
                  <a:schemeClr val="bg1"/>
                </a:solidFill>
              </a:rPr>
              <a:t>5	  </a:t>
            </a:r>
            <a:r>
              <a:rPr lang="en-CA" sz="1800" dirty="0" err="1">
                <a:solidFill>
                  <a:schemeClr val="tx1"/>
                </a:solidFill>
                <a:highlight>
                  <a:srgbClr val="FFFF00"/>
                </a:highlight>
              </a:rPr>
              <a:t>geom_step</a:t>
            </a:r>
            <a:r>
              <a:rPr lang="en-CA" sz="1800" dirty="0">
                <a:solidFill>
                  <a:schemeClr val="bg1"/>
                </a:solidFill>
              </a:rPr>
              <a:t>(data=</a:t>
            </a:r>
            <a:r>
              <a:rPr lang="en-CA" sz="1800" dirty="0" err="1">
                <a:solidFill>
                  <a:schemeClr val="bg1"/>
                </a:solidFill>
              </a:rPr>
              <a:t>dat</a:t>
            </a:r>
            <a:r>
              <a:rPr lang="en-CA" sz="1800" dirty="0">
                <a:solidFill>
                  <a:schemeClr val="bg1"/>
                </a:solidFill>
              </a:rPr>
              <a:t>[6:7,], color = "black") +</a:t>
            </a:r>
          </a:p>
          <a:p>
            <a:pPr marL="0" lvl="0" indent="0">
              <a:lnSpc>
                <a:spcPct val="150000"/>
              </a:lnSpc>
              <a:buNone/>
            </a:pPr>
            <a:endParaRPr lang="en-CA" sz="1800" dirty="0">
              <a:solidFill>
                <a:schemeClr val="bg1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CA" sz="1800" dirty="0">
              <a:solidFill>
                <a:schemeClr val="bg1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CA" sz="1800" dirty="0">
                <a:solidFill>
                  <a:schemeClr val="bg1"/>
                </a:solidFill>
              </a:rPr>
              <a:t>10	  annotate("</a:t>
            </a:r>
            <a:r>
              <a:rPr lang="en-CA" sz="1800" dirty="0" err="1">
                <a:solidFill>
                  <a:schemeClr val="bg1"/>
                </a:solidFill>
              </a:rPr>
              <a:t>text",x</a:t>
            </a:r>
            <a:r>
              <a:rPr lang="en-CA" sz="1800" dirty="0">
                <a:solidFill>
                  <a:schemeClr val="bg1"/>
                </a:solidFill>
              </a:rPr>
              <a:t>=effect, y=1.12, label=format(round(PD, 2), </a:t>
            </a:r>
            <a:r>
              <a:rPr lang="en-CA" sz="1800" dirty="0" err="1">
                <a:solidFill>
                  <a:schemeClr val="bg1"/>
                </a:solidFill>
              </a:rPr>
              <a:t>nsmall</a:t>
            </a:r>
            <a:r>
              <a:rPr lang="en-CA" sz="1800" dirty="0">
                <a:solidFill>
                  <a:schemeClr val="bg1"/>
                </a:solidFill>
              </a:rPr>
              <a:t> = 2), size=3, colour = "</a:t>
            </a:r>
            <a:r>
              <a:rPr lang="en-CA" sz="1800" dirty="0" err="1">
                <a:solidFill>
                  <a:schemeClr val="bg1"/>
                </a:solidFill>
              </a:rPr>
              <a:t>darkred</a:t>
            </a:r>
            <a:r>
              <a:rPr lang="en-CA" sz="1800" dirty="0">
                <a:solidFill>
                  <a:schemeClr val="bg1"/>
                </a:solidFill>
              </a:rPr>
              <a:t>") +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4390A-2A3A-4A43-A077-5E03E6F0E07C}"/>
              </a:ext>
            </a:extLst>
          </p:cNvPr>
          <p:cNvSpPr txBox="1"/>
          <p:nvPr/>
        </p:nvSpPr>
        <p:spPr>
          <a:xfrm>
            <a:off x="373491" y="2714324"/>
            <a:ext cx="452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408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373491" y="217975"/>
            <a:ext cx="8683882" cy="4575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CA" sz="1800" dirty="0">
                <a:solidFill>
                  <a:schemeClr val="bg1"/>
                </a:solidFill>
              </a:rPr>
              <a:t>3	  </a:t>
            </a:r>
            <a:r>
              <a:rPr lang="en-CA" sz="1800" dirty="0" err="1">
                <a:solidFill>
                  <a:schemeClr val="bg1"/>
                </a:solidFill>
              </a:rPr>
              <a:t>ylim</a:t>
            </a:r>
            <a:r>
              <a:rPr lang="en-CA" sz="1800" dirty="0">
                <a:solidFill>
                  <a:schemeClr val="bg1"/>
                </a:solidFill>
              </a:rPr>
              <a:t>(-0.5, 3) +</a:t>
            </a:r>
          </a:p>
          <a:p>
            <a:pPr marL="0" lvl="0" indent="0">
              <a:lnSpc>
                <a:spcPct val="150000"/>
              </a:lnSpc>
              <a:buNone/>
            </a:pPr>
            <a:endParaRPr lang="en-CA" sz="1800" dirty="0">
              <a:solidFill>
                <a:schemeClr val="bg1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CA" sz="1800" dirty="0">
                <a:solidFill>
                  <a:schemeClr val="bg1"/>
                </a:solidFill>
              </a:rPr>
              <a:t>4	  annotate("</a:t>
            </a:r>
            <a:r>
              <a:rPr lang="en-CA" sz="1800" dirty="0" err="1">
                <a:solidFill>
                  <a:schemeClr val="bg1"/>
                </a:solidFill>
              </a:rPr>
              <a:t>rect</a:t>
            </a:r>
            <a:r>
              <a:rPr lang="en-CA" sz="1800" dirty="0">
                <a:solidFill>
                  <a:schemeClr val="bg1"/>
                </a:solidFill>
              </a:rPr>
              <a:t>", </a:t>
            </a:r>
            <a:r>
              <a:rPr lang="en-CA" sz="1800" dirty="0" err="1">
                <a:solidFill>
                  <a:schemeClr val="bg1"/>
                </a:solidFill>
              </a:rPr>
              <a:t>xmin</a:t>
            </a:r>
            <a:r>
              <a:rPr lang="en-CA" sz="1800" dirty="0">
                <a:solidFill>
                  <a:schemeClr val="bg1"/>
                </a:solidFill>
              </a:rPr>
              <a:t> = </a:t>
            </a:r>
            <a:r>
              <a:rPr lang="en-CA" sz="1800" dirty="0" err="1">
                <a:solidFill>
                  <a:schemeClr val="bg1"/>
                </a:solidFill>
              </a:rPr>
              <a:t>cil</a:t>
            </a:r>
            <a:r>
              <a:rPr lang="en-CA" sz="1800" dirty="0">
                <a:solidFill>
                  <a:schemeClr val="bg1"/>
                </a:solidFill>
              </a:rPr>
              <a:t>, </a:t>
            </a:r>
            <a:r>
              <a:rPr lang="en-CA" sz="1800" dirty="0" err="1">
                <a:solidFill>
                  <a:schemeClr val="bg1"/>
                </a:solidFill>
              </a:rPr>
              <a:t>xmax</a:t>
            </a:r>
            <a:r>
              <a:rPr lang="en-CA" sz="1800" dirty="0">
                <a:solidFill>
                  <a:schemeClr val="bg1"/>
                </a:solidFill>
              </a:rPr>
              <a:t> = </a:t>
            </a:r>
            <a:r>
              <a:rPr lang="en-CA" sz="1800" dirty="0" err="1">
                <a:solidFill>
                  <a:schemeClr val="bg1"/>
                </a:solidFill>
              </a:rPr>
              <a:t>ciu</a:t>
            </a:r>
            <a:r>
              <a:rPr lang="en-CA" sz="1800" dirty="0">
                <a:solidFill>
                  <a:schemeClr val="bg1"/>
                </a:solidFill>
              </a:rPr>
              <a:t>, </a:t>
            </a:r>
            <a:r>
              <a:rPr lang="en-CA" sz="1800" dirty="0" err="1">
                <a:solidFill>
                  <a:schemeClr val="bg1"/>
                </a:solidFill>
              </a:rPr>
              <a:t>ymin</a:t>
            </a:r>
            <a:r>
              <a:rPr lang="en-CA" sz="1800" dirty="0">
                <a:solidFill>
                  <a:schemeClr val="bg1"/>
                </a:solidFill>
              </a:rPr>
              <a:t> = -0.05, </a:t>
            </a:r>
            <a:r>
              <a:rPr lang="en-CA" sz="1800" dirty="0" err="1">
                <a:solidFill>
                  <a:schemeClr val="bg1"/>
                </a:solidFill>
              </a:rPr>
              <a:t>ymax</a:t>
            </a:r>
            <a:r>
              <a:rPr lang="en-CA" sz="1800" dirty="0">
                <a:solidFill>
                  <a:schemeClr val="bg1"/>
                </a:solidFill>
              </a:rPr>
              <a:t> = 0.05, alpha = .2, fill = "blue") +</a:t>
            </a:r>
          </a:p>
          <a:p>
            <a:pPr marL="0" lvl="0" indent="0">
              <a:lnSpc>
                <a:spcPct val="150000"/>
              </a:lnSpc>
              <a:buNone/>
            </a:pPr>
            <a:endParaRPr lang="en-CA" sz="1800" dirty="0">
              <a:solidFill>
                <a:schemeClr val="bg1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CA" sz="1800" dirty="0">
                <a:solidFill>
                  <a:schemeClr val="bg1"/>
                </a:solidFill>
              </a:rPr>
              <a:t>5	  </a:t>
            </a:r>
            <a:r>
              <a:rPr lang="en-CA" sz="1800" dirty="0" err="1">
                <a:solidFill>
                  <a:schemeClr val="bg1"/>
                </a:solidFill>
              </a:rPr>
              <a:t>geom_step</a:t>
            </a:r>
            <a:r>
              <a:rPr lang="en-CA" sz="1800" dirty="0">
                <a:solidFill>
                  <a:schemeClr val="bg1"/>
                </a:solidFill>
              </a:rPr>
              <a:t>(data=</a:t>
            </a:r>
            <a:r>
              <a:rPr lang="en-CA" sz="1800" dirty="0" err="1">
                <a:solidFill>
                  <a:schemeClr val="bg1"/>
                </a:solidFill>
              </a:rPr>
              <a:t>dat</a:t>
            </a:r>
            <a:r>
              <a:rPr lang="en-CA" sz="1800" dirty="0">
                <a:solidFill>
                  <a:schemeClr val="bg1"/>
                </a:solidFill>
              </a:rPr>
              <a:t>[6:7,], color = "black") +</a:t>
            </a:r>
          </a:p>
          <a:p>
            <a:pPr marL="0" lvl="0" indent="0">
              <a:lnSpc>
                <a:spcPct val="150000"/>
              </a:lnSpc>
              <a:buNone/>
            </a:pPr>
            <a:endParaRPr lang="en-CA" sz="1800" dirty="0">
              <a:solidFill>
                <a:schemeClr val="bg1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CA" sz="1800" dirty="0">
              <a:solidFill>
                <a:schemeClr val="bg1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CA" sz="1800" dirty="0">
                <a:solidFill>
                  <a:schemeClr val="bg1"/>
                </a:solidFill>
              </a:rPr>
              <a:t>10	  </a:t>
            </a:r>
            <a:r>
              <a:rPr lang="en-CA" sz="1800" dirty="0">
                <a:solidFill>
                  <a:schemeClr val="tx1"/>
                </a:solidFill>
                <a:highlight>
                  <a:srgbClr val="FFFF00"/>
                </a:highlight>
              </a:rPr>
              <a:t>annotate</a:t>
            </a:r>
            <a:r>
              <a:rPr lang="en-CA" sz="1800" dirty="0">
                <a:solidFill>
                  <a:schemeClr val="bg1"/>
                </a:solidFill>
              </a:rPr>
              <a:t>("</a:t>
            </a:r>
            <a:r>
              <a:rPr lang="en-CA" sz="1800" dirty="0" err="1">
                <a:solidFill>
                  <a:schemeClr val="bg1"/>
                </a:solidFill>
              </a:rPr>
              <a:t>text",x</a:t>
            </a:r>
            <a:r>
              <a:rPr lang="en-CA" sz="1800" dirty="0">
                <a:solidFill>
                  <a:schemeClr val="bg1"/>
                </a:solidFill>
              </a:rPr>
              <a:t>=effect, y=1.12, label=format(round(PD, 2), </a:t>
            </a:r>
            <a:r>
              <a:rPr lang="en-CA" sz="1800" dirty="0" err="1">
                <a:solidFill>
                  <a:schemeClr val="bg1"/>
                </a:solidFill>
              </a:rPr>
              <a:t>nsmall</a:t>
            </a:r>
            <a:r>
              <a:rPr lang="en-CA" sz="1800" dirty="0">
                <a:solidFill>
                  <a:schemeClr val="bg1"/>
                </a:solidFill>
              </a:rPr>
              <a:t> = 2), size=3, colour = "</a:t>
            </a:r>
            <a:r>
              <a:rPr lang="en-CA" sz="1800" dirty="0" err="1">
                <a:solidFill>
                  <a:schemeClr val="bg1"/>
                </a:solidFill>
              </a:rPr>
              <a:t>darkred</a:t>
            </a:r>
            <a:r>
              <a:rPr lang="en-CA" sz="1800" dirty="0">
                <a:solidFill>
                  <a:schemeClr val="bg1"/>
                </a:solidFill>
              </a:rPr>
              <a:t>") +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4390A-2A3A-4A43-A077-5E03E6F0E07C}"/>
              </a:ext>
            </a:extLst>
          </p:cNvPr>
          <p:cNvSpPr txBox="1"/>
          <p:nvPr/>
        </p:nvSpPr>
        <p:spPr>
          <a:xfrm>
            <a:off x="373491" y="2714324"/>
            <a:ext cx="452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617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373491" y="217975"/>
            <a:ext cx="8683882" cy="4575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CA" sz="1800" dirty="0">
                <a:solidFill>
                  <a:schemeClr val="bg1"/>
                </a:solidFill>
              </a:rPr>
              <a:t>10	  annotate("</a:t>
            </a:r>
            <a:r>
              <a:rPr lang="en-CA" sz="1800" dirty="0" err="1">
                <a:solidFill>
                  <a:schemeClr val="bg1"/>
                </a:solidFill>
              </a:rPr>
              <a:t>text",x</a:t>
            </a:r>
            <a:r>
              <a:rPr lang="en-CA" sz="1800" dirty="0">
                <a:solidFill>
                  <a:schemeClr val="bg1"/>
                </a:solidFill>
              </a:rPr>
              <a:t>=effect, y=1.12, label=format(round(PD, 2), </a:t>
            </a:r>
            <a:r>
              <a:rPr lang="en-CA" sz="1800" dirty="0" err="1">
                <a:solidFill>
                  <a:schemeClr val="bg1"/>
                </a:solidFill>
              </a:rPr>
              <a:t>nsmall</a:t>
            </a:r>
            <a:r>
              <a:rPr lang="en-CA" sz="1800" dirty="0">
                <a:solidFill>
                  <a:schemeClr val="bg1"/>
                </a:solidFill>
              </a:rPr>
              <a:t> = 2), size=3, colour = "</a:t>
            </a:r>
            <a:r>
              <a:rPr lang="en-CA" sz="1800" dirty="0" err="1">
                <a:solidFill>
                  <a:schemeClr val="bg1"/>
                </a:solidFill>
              </a:rPr>
              <a:t>darkred</a:t>
            </a:r>
            <a:r>
              <a:rPr lang="en-CA" sz="1800" dirty="0">
                <a:solidFill>
                  <a:schemeClr val="bg1"/>
                </a:solidFill>
              </a:rPr>
              <a:t>") +</a:t>
            </a:r>
          </a:p>
          <a:p>
            <a:pPr marL="0" lvl="0" indent="0">
              <a:lnSpc>
                <a:spcPct val="150000"/>
              </a:lnSpc>
              <a:buNone/>
            </a:pPr>
            <a:endParaRPr lang="en-CA" sz="1800" dirty="0">
              <a:solidFill>
                <a:schemeClr val="bg1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CA" sz="1800" dirty="0">
              <a:solidFill>
                <a:schemeClr val="bg1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CA" sz="1800" dirty="0">
                <a:solidFill>
                  <a:schemeClr val="bg1"/>
                </a:solidFill>
              </a:rPr>
              <a:t>22	  </a:t>
            </a:r>
            <a:r>
              <a:rPr lang="en-CA" sz="1800" dirty="0">
                <a:solidFill>
                  <a:schemeClr val="tx1"/>
                </a:solidFill>
                <a:highlight>
                  <a:srgbClr val="FFFF00"/>
                </a:highlight>
              </a:rPr>
              <a:t>annotate</a:t>
            </a:r>
            <a:r>
              <a:rPr lang="en-CA" sz="1800" dirty="0">
                <a:solidFill>
                  <a:schemeClr val="bg1"/>
                </a:solidFill>
              </a:rPr>
              <a:t>("</a:t>
            </a:r>
            <a:r>
              <a:rPr lang="en-CA" sz="1800" dirty="0" err="1">
                <a:solidFill>
                  <a:schemeClr val="bg1"/>
                </a:solidFill>
              </a:rPr>
              <a:t>text",x</a:t>
            </a:r>
            <a:r>
              <a:rPr lang="en-CA" sz="1800" dirty="0">
                <a:solidFill>
                  <a:schemeClr val="bg1"/>
                </a:solidFill>
              </a:rPr>
              <a:t>=-3*</a:t>
            </a:r>
            <a:r>
              <a:rPr lang="en-CA" sz="1800" dirty="0" err="1">
                <a:solidFill>
                  <a:schemeClr val="bg1"/>
                </a:solidFill>
              </a:rPr>
              <a:t>onefourth</a:t>
            </a:r>
            <a:r>
              <a:rPr lang="en-CA" sz="1800" dirty="0">
                <a:solidFill>
                  <a:schemeClr val="bg1"/>
                </a:solidFill>
              </a:rPr>
              <a:t>, y=0.4, label="Effect (Original Units)", size=3, </a:t>
            </a:r>
            <a:r>
              <a:rPr lang="en-CA" sz="1800" dirty="0" err="1">
                <a:solidFill>
                  <a:schemeClr val="bg1"/>
                </a:solidFill>
              </a:rPr>
              <a:t>hjust</a:t>
            </a:r>
            <a:r>
              <a:rPr lang="en-CA" sz="1800" dirty="0">
                <a:solidFill>
                  <a:schemeClr val="bg1"/>
                </a:solidFill>
              </a:rPr>
              <a:t> = 0) +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4390A-2A3A-4A43-A077-5E03E6F0E07C}"/>
              </a:ext>
            </a:extLst>
          </p:cNvPr>
          <p:cNvSpPr txBox="1"/>
          <p:nvPr/>
        </p:nvSpPr>
        <p:spPr>
          <a:xfrm>
            <a:off x="373491" y="1052792"/>
            <a:ext cx="452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192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1734207"/>
            <a:ext cx="4100400" cy="2490951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“It [the layered grammar] is also useful for discovering new types of graphics, as the grammar defines the parameter space of statistical graphics.” (Wickham, 2010, p.9)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9B1FB048-716B-8A4E-8E85-5E0DBEF29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9750"/>
            <a:ext cx="9144000" cy="40640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01874EB-0744-6C42-80FE-D0548B4F520D}"/>
              </a:ext>
            </a:extLst>
          </p:cNvPr>
          <p:cNvSpPr/>
          <p:nvPr/>
        </p:nvSpPr>
        <p:spPr>
          <a:xfrm>
            <a:off x="4014438" y="2606675"/>
            <a:ext cx="427387" cy="137919"/>
          </a:xfrm>
          <a:prstGeom prst="roundRect">
            <a:avLst/>
          </a:prstGeom>
          <a:solidFill>
            <a:srgbClr val="FFFF00">
              <a:alpha val="42723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F1F605-0D94-5E45-A09E-558EF81195B0}"/>
              </a:ext>
            </a:extLst>
          </p:cNvPr>
          <p:cNvSpPr/>
          <p:nvPr/>
        </p:nvSpPr>
        <p:spPr>
          <a:xfrm>
            <a:off x="436020" y="3300248"/>
            <a:ext cx="1319208" cy="242261"/>
          </a:xfrm>
          <a:prstGeom prst="roundRect">
            <a:avLst/>
          </a:prstGeom>
          <a:solidFill>
            <a:srgbClr val="FFFF00">
              <a:alpha val="39906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53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373491" y="217975"/>
            <a:ext cx="8683882" cy="4575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CA" sz="1800" dirty="0">
                <a:solidFill>
                  <a:schemeClr val="bg1"/>
                </a:solidFill>
              </a:rPr>
              <a:t>35	 </a:t>
            </a:r>
            <a:r>
              <a:rPr lang="en-CA" sz="1800" dirty="0">
                <a:solidFill>
                  <a:schemeClr val="tx1"/>
                </a:solidFill>
              </a:rPr>
              <a:t> </a:t>
            </a:r>
            <a:r>
              <a:rPr lang="en-CA" sz="1800" dirty="0">
                <a:solidFill>
                  <a:schemeClr val="tx1"/>
                </a:solidFill>
                <a:highlight>
                  <a:srgbClr val="FFFF00"/>
                </a:highlight>
              </a:rPr>
              <a:t>theme</a:t>
            </a:r>
            <a:r>
              <a:rPr lang="en-CA" sz="1800" dirty="0">
                <a:solidFill>
                  <a:schemeClr val="bg1"/>
                </a:solidFill>
              </a:rPr>
              <a:t>(</a:t>
            </a:r>
            <a:r>
              <a:rPr lang="en-CA" sz="1800" dirty="0" err="1">
                <a:solidFill>
                  <a:schemeClr val="bg1"/>
                </a:solidFill>
              </a:rPr>
              <a:t>panel.grid.major</a:t>
            </a:r>
            <a:r>
              <a:rPr lang="en-CA" sz="1800" dirty="0">
                <a:solidFill>
                  <a:schemeClr val="bg1"/>
                </a:solidFill>
              </a:rPr>
              <a:t> = </a:t>
            </a:r>
            <a:r>
              <a:rPr lang="en-CA" sz="1800" dirty="0" err="1">
                <a:solidFill>
                  <a:schemeClr val="bg1"/>
                </a:solidFill>
              </a:rPr>
              <a:t>element_blank</a:t>
            </a:r>
            <a:r>
              <a:rPr lang="en-CA" sz="1800" dirty="0">
                <a:solidFill>
                  <a:schemeClr val="bg1"/>
                </a:solidFill>
              </a:rPr>
              <a:t>(), </a:t>
            </a:r>
            <a:r>
              <a:rPr lang="en-CA" sz="1800" dirty="0" err="1">
                <a:solidFill>
                  <a:schemeClr val="bg1"/>
                </a:solidFill>
              </a:rPr>
              <a:t>panel.grid.minor</a:t>
            </a:r>
            <a:r>
              <a:rPr lang="en-CA" sz="1800" dirty="0">
                <a:solidFill>
                  <a:schemeClr val="bg1"/>
                </a:solidFill>
              </a:rPr>
              <a:t> = </a:t>
            </a:r>
            <a:r>
              <a:rPr lang="en-CA" sz="1800" dirty="0" err="1">
                <a:solidFill>
                  <a:schemeClr val="bg1"/>
                </a:solidFill>
              </a:rPr>
              <a:t>element_blank</a:t>
            </a:r>
            <a:r>
              <a:rPr lang="en-CA" sz="1800" dirty="0">
                <a:solidFill>
                  <a:schemeClr val="bg1"/>
                </a:solidFill>
              </a:rPr>
              <a:t>(), </a:t>
            </a:r>
            <a:r>
              <a:rPr lang="en-CA" sz="1800" dirty="0" err="1">
                <a:solidFill>
                  <a:schemeClr val="bg1"/>
                </a:solidFill>
              </a:rPr>
              <a:t>axis.title</a:t>
            </a:r>
            <a:r>
              <a:rPr lang="en-CA" sz="1800" dirty="0">
                <a:solidFill>
                  <a:schemeClr val="bg1"/>
                </a:solidFill>
              </a:rPr>
              <a:t> = </a:t>
            </a:r>
            <a:r>
              <a:rPr lang="en-CA" sz="1800" dirty="0" err="1">
                <a:solidFill>
                  <a:schemeClr val="bg1"/>
                </a:solidFill>
              </a:rPr>
              <a:t>element_blank</a:t>
            </a:r>
            <a:r>
              <a:rPr lang="en-CA" sz="1800" dirty="0">
                <a:solidFill>
                  <a:schemeClr val="bg1"/>
                </a:solidFill>
              </a:rPr>
              <a:t>(), </a:t>
            </a:r>
            <a:r>
              <a:rPr lang="en-CA" sz="1800" dirty="0" err="1">
                <a:solidFill>
                  <a:schemeClr val="bg1"/>
                </a:solidFill>
              </a:rPr>
              <a:t>panel.background</a:t>
            </a:r>
            <a:r>
              <a:rPr lang="en-CA" sz="1800" dirty="0">
                <a:solidFill>
                  <a:schemeClr val="bg1"/>
                </a:solidFill>
              </a:rPr>
              <a:t> = </a:t>
            </a:r>
            <a:r>
              <a:rPr lang="en-CA" sz="1800" dirty="0" err="1">
                <a:solidFill>
                  <a:schemeClr val="bg1"/>
                </a:solidFill>
              </a:rPr>
              <a:t>element_blank</a:t>
            </a:r>
            <a:r>
              <a:rPr lang="en-CA" sz="1800" dirty="0">
                <a:solidFill>
                  <a:schemeClr val="bg1"/>
                </a:solidFill>
              </a:rPr>
              <a:t>(), </a:t>
            </a:r>
            <a:r>
              <a:rPr lang="en-CA" sz="1800" dirty="0" err="1">
                <a:solidFill>
                  <a:schemeClr val="bg1"/>
                </a:solidFill>
              </a:rPr>
              <a:t>axis.line</a:t>
            </a:r>
            <a:r>
              <a:rPr lang="en-CA" sz="1800" dirty="0">
                <a:solidFill>
                  <a:schemeClr val="bg1"/>
                </a:solidFill>
              </a:rPr>
              <a:t> = </a:t>
            </a:r>
            <a:r>
              <a:rPr lang="en-CA" sz="1800" dirty="0" err="1">
                <a:solidFill>
                  <a:schemeClr val="bg1"/>
                </a:solidFill>
              </a:rPr>
              <a:t>element_blank</a:t>
            </a:r>
            <a:r>
              <a:rPr lang="en-CA" sz="1800" dirty="0">
                <a:solidFill>
                  <a:schemeClr val="bg1"/>
                </a:solidFill>
              </a:rPr>
              <a:t>(), </a:t>
            </a:r>
            <a:r>
              <a:rPr lang="en-CA" sz="1800" dirty="0" err="1">
                <a:solidFill>
                  <a:schemeClr val="bg1"/>
                </a:solidFill>
              </a:rPr>
              <a:t>axis.ticks</a:t>
            </a:r>
            <a:r>
              <a:rPr lang="en-CA" sz="1800" dirty="0">
                <a:solidFill>
                  <a:schemeClr val="bg1"/>
                </a:solidFill>
              </a:rPr>
              <a:t>= </a:t>
            </a:r>
            <a:r>
              <a:rPr lang="en-CA" sz="1800" dirty="0" err="1">
                <a:solidFill>
                  <a:schemeClr val="bg1"/>
                </a:solidFill>
              </a:rPr>
              <a:t>element_blank</a:t>
            </a:r>
            <a:r>
              <a:rPr lang="en-CA" sz="1800" dirty="0">
                <a:solidFill>
                  <a:schemeClr val="bg1"/>
                </a:solidFill>
              </a:rPr>
              <a:t>(), </a:t>
            </a:r>
            <a:r>
              <a:rPr lang="en-CA" sz="1800" dirty="0" err="1">
                <a:solidFill>
                  <a:schemeClr val="bg1"/>
                </a:solidFill>
              </a:rPr>
              <a:t>axis.text</a:t>
            </a:r>
            <a:r>
              <a:rPr lang="en-CA" sz="1800" dirty="0">
                <a:solidFill>
                  <a:schemeClr val="bg1"/>
                </a:solidFill>
              </a:rPr>
              <a:t> = ggplot2::</a:t>
            </a:r>
            <a:r>
              <a:rPr lang="en-CA" sz="1800" dirty="0" err="1">
                <a:solidFill>
                  <a:schemeClr val="bg1"/>
                </a:solidFill>
              </a:rPr>
              <a:t>element_blank</a:t>
            </a:r>
            <a:r>
              <a:rPr lang="en-CA" sz="1800" dirty="0">
                <a:solidFill>
                  <a:schemeClr val="bg1"/>
                </a:solidFill>
              </a:rPr>
              <a:t>()</a:t>
            </a:r>
          </a:p>
          <a:p>
            <a:pPr marL="0" lvl="0" indent="0">
              <a:lnSpc>
                <a:spcPct val="150000"/>
              </a:lnSpc>
              <a:buNone/>
            </a:pPr>
            <a:endParaRPr lang="en-CA" sz="1800" dirty="0">
              <a:solidFill>
                <a:schemeClr val="bg1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CA" sz="1800" dirty="0">
              <a:solidFill>
                <a:schemeClr val="bg1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CA" sz="1800" dirty="0">
                <a:solidFill>
                  <a:schemeClr val="bg1"/>
                </a:solidFill>
              </a:rPr>
              <a:t>67	  </a:t>
            </a:r>
            <a:r>
              <a:rPr lang="en-CA" sz="1800" dirty="0" err="1">
                <a:solidFill>
                  <a:schemeClr val="tx1"/>
                </a:solidFill>
                <a:highlight>
                  <a:srgbClr val="FFFF00"/>
                </a:highlight>
              </a:rPr>
              <a:t>ggsave</a:t>
            </a:r>
            <a:r>
              <a:rPr lang="en-CA" sz="1800" dirty="0">
                <a:solidFill>
                  <a:schemeClr val="bg1"/>
                </a:solidFill>
              </a:rPr>
              <a:t>(filename = "</a:t>
            </a:r>
            <a:r>
              <a:rPr lang="en-CA" sz="1800" dirty="0" err="1">
                <a:solidFill>
                  <a:schemeClr val="bg1"/>
                </a:solidFill>
              </a:rPr>
              <a:t>Proportional_Distance_Plot.png</a:t>
            </a:r>
            <a:r>
              <a:rPr lang="en-CA" sz="1800" dirty="0">
                <a:solidFill>
                  <a:schemeClr val="bg1"/>
                </a:solidFill>
              </a:rPr>
              <a:t>" ,width = 9, height = 4, device='</a:t>
            </a:r>
            <a:r>
              <a:rPr lang="en-CA" sz="1800" dirty="0" err="1">
                <a:solidFill>
                  <a:schemeClr val="bg1"/>
                </a:solidFill>
              </a:rPr>
              <a:t>png</a:t>
            </a:r>
            <a:r>
              <a:rPr lang="en-CA" sz="1800" dirty="0">
                <a:solidFill>
                  <a:schemeClr val="bg1"/>
                </a:solidFill>
              </a:rPr>
              <a:t>', dpi=700)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4D837-CFDF-3049-9B1B-D6C72D3FAEB5}"/>
              </a:ext>
            </a:extLst>
          </p:cNvPr>
          <p:cNvSpPr txBox="1"/>
          <p:nvPr/>
        </p:nvSpPr>
        <p:spPr>
          <a:xfrm>
            <a:off x="373491" y="1517026"/>
            <a:ext cx="452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709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1439917"/>
            <a:ext cx="9144000" cy="22209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165475" y="221085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THANK YOU!!</a:t>
            </a:r>
            <a:endParaRPr sz="4000" dirty="0"/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373491" y="2179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>
              <a:buNone/>
            </a:pPr>
            <a:r>
              <a:rPr lang="en-CA" sz="1800" dirty="0"/>
              <a:t>1             </a:t>
            </a:r>
            <a:r>
              <a:rPr lang="en-CA" sz="1800" dirty="0">
                <a:solidFill>
                  <a:schemeClr val="tx1"/>
                </a:solidFill>
                <a:highlight>
                  <a:srgbClr val="FFFF00"/>
                </a:highlight>
              </a:rPr>
              <a:t>ggplot</a:t>
            </a:r>
            <a:r>
              <a:rPr lang="en-CA" sz="1800" dirty="0"/>
              <a:t>(data = </a:t>
            </a:r>
            <a:r>
              <a:rPr lang="en-CA" sz="1800" dirty="0" err="1"/>
              <a:t>dat</a:t>
            </a:r>
            <a:r>
              <a:rPr lang="en-CA" sz="1800" dirty="0"/>
              <a:t>, mapping = </a:t>
            </a:r>
            <a:r>
              <a:rPr lang="en-CA" sz="1800" dirty="0" err="1"/>
              <a:t>aes</a:t>
            </a:r>
            <a:r>
              <a:rPr lang="en-CA" sz="1800" dirty="0"/>
              <a:t>(x=X1,y=X2)) +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373491" y="2179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>
              <a:buNone/>
            </a:pPr>
            <a:r>
              <a:rPr lang="en-CA" sz="1800" dirty="0">
                <a:solidFill>
                  <a:schemeClr val="bg1"/>
                </a:solidFill>
              </a:rPr>
              <a:t>1             ggplot</a:t>
            </a:r>
            <a:r>
              <a:rPr lang="en-CA" sz="1800" dirty="0"/>
              <a:t>(</a:t>
            </a:r>
            <a:r>
              <a:rPr lang="en-CA" sz="1800" dirty="0">
                <a:solidFill>
                  <a:schemeClr val="tx1"/>
                </a:solidFill>
                <a:highlight>
                  <a:srgbClr val="FFFF00"/>
                </a:highlight>
              </a:rPr>
              <a:t>data</a:t>
            </a:r>
            <a:r>
              <a:rPr lang="en-CA" sz="1800" dirty="0">
                <a:solidFill>
                  <a:schemeClr val="tx1"/>
                </a:solidFill>
              </a:rPr>
              <a:t> </a:t>
            </a:r>
            <a:r>
              <a:rPr lang="en-CA" sz="1800" dirty="0"/>
              <a:t>= </a:t>
            </a:r>
            <a:r>
              <a:rPr lang="en-CA" sz="1800" dirty="0" err="1"/>
              <a:t>dat</a:t>
            </a:r>
            <a:r>
              <a:rPr lang="en-CA" sz="1800" dirty="0"/>
              <a:t>, </a:t>
            </a:r>
            <a:r>
              <a:rPr lang="en-CA" sz="1800" dirty="0">
                <a:solidFill>
                  <a:schemeClr val="bg1"/>
                </a:solidFill>
              </a:rPr>
              <a:t>mapping</a:t>
            </a:r>
            <a:r>
              <a:rPr lang="en-CA" sz="1800" dirty="0"/>
              <a:t> = </a:t>
            </a:r>
            <a:r>
              <a:rPr lang="en-CA" sz="1800" dirty="0" err="1"/>
              <a:t>aes</a:t>
            </a:r>
            <a:r>
              <a:rPr lang="en-CA" sz="1800" dirty="0"/>
              <a:t>(x=X1,y=X2)) +</a:t>
            </a:r>
            <a:endParaRPr sz="1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A5FD585-218B-9244-A384-9CD578192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806261"/>
              </p:ext>
            </p:extLst>
          </p:nvPr>
        </p:nvGraphicFramePr>
        <p:xfrm>
          <a:off x="1524000" y="2399455"/>
          <a:ext cx="6096000" cy="2225040"/>
        </p:xfrm>
        <a:graphic>
          <a:graphicData uri="http://schemas.openxmlformats.org/drawingml/2006/table">
            <a:tbl>
              <a:tblPr firstRow="1" bandRow="1">
                <a:tableStyleId>{D0CFBFBB-7451-4FAD-A3E4-DA0BE4BDACB6}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34263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09374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9810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Variable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30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EI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40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-0.20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6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effect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-0.20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66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start1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77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start2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444816"/>
                  </a:ext>
                </a:extLst>
              </a:tr>
            </a:tbl>
          </a:graphicData>
        </a:graphic>
      </p:graphicFrame>
      <p:sp>
        <p:nvSpPr>
          <p:cNvPr id="4" name="Google Shape;341;p28">
            <a:extLst>
              <a:ext uri="{FF2B5EF4-FFF2-40B4-BE49-F238E27FC236}">
                <a16:creationId xmlns:a16="http://schemas.microsoft.com/office/drawing/2014/main" id="{C3922A1E-6ED1-BA4A-B3FB-B12DE4B8573C}"/>
              </a:ext>
            </a:extLst>
          </p:cNvPr>
          <p:cNvSpPr txBox="1">
            <a:spLocks/>
          </p:cNvSpPr>
          <p:nvPr/>
        </p:nvSpPr>
        <p:spPr>
          <a:xfrm flipH="1">
            <a:off x="1440000" y="1129805"/>
            <a:ext cx="7704000" cy="126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Roboto"/>
              <a:buNone/>
            </a:pPr>
            <a:endParaRPr lang="en-CA" sz="1300" dirty="0"/>
          </a:p>
          <a:p>
            <a:pPr marL="0" indent="0">
              <a:buFont typeface="Roboto"/>
              <a:buNone/>
            </a:pPr>
            <a:r>
              <a:rPr lang="en-CA" sz="1800" b="1" dirty="0">
                <a:solidFill>
                  <a:schemeClr val="bg1"/>
                </a:solidFill>
              </a:rPr>
              <a:t>Table 1</a:t>
            </a:r>
            <a:r>
              <a:rPr lang="en-CA" sz="18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Font typeface="Roboto"/>
              <a:buNone/>
            </a:pPr>
            <a:endParaRPr lang="en-CA" sz="1800" dirty="0">
              <a:solidFill>
                <a:schemeClr val="bg1"/>
              </a:solidFill>
            </a:endParaRPr>
          </a:p>
          <a:p>
            <a:pPr marL="0" indent="0">
              <a:buFont typeface="Roboto"/>
              <a:buNone/>
            </a:pPr>
            <a:r>
              <a:rPr lang="en-CA" sz="1800" i="1" dirty="0" err="1">
                <a:solidFill>
                  <a:schemeClr val="bg1"/>
                </a:solidFill>
              </a:rPr>
              <a:t>Dataframe</a:t>
            </a:r>
            <a:r>
              <a:rPr lang="en-CA" sz="1800" i="1" dirty="0">
                <a:solidFill>
                  <a:schemeClr val="bg1"/>
                </a:solidFill>
              </a:rPr>
              <a:t> ‘</a:t>
            </a:r>
            <a:r>
              <a:rPr lang="en-CA" sz="1800" i="1" dirty="0" err="1">
                <a:solidFill>
                  <a:schemeClr val="bg1"/>
                </a:solidFill>
              </a:rPr>
              <a:t>dat</a:t>
            </a:r>
            <a:r>
              <a:rPr lang="en-CA" sz="1800" i="1" dirty="0">
                <a:solidFill>
                  <a:schemeClr val="bg1"/>
                </a:solidFill>
              </a:rPr>
              <a:t>’</a:t>
            </a:r>
            <a:endParaRPr lang="en-CA" sz="1800" i="1" dirty="0"/>
          </a:p>
        </p:txBody>
      </p:sp>
    </p:spTree>
    <p:extLst>
      <p:ext uri="{BB962C8B-B14F-4D97-AF65-F5344CB8AC3E}">
        <p14:creationId xmlns:p14="http://schemas.microsoft.com/office/powerpoint/2010/main" val="239065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373491" y="2179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>
              <a:buNone/>
            </a:pPr>
            <a:r>
              <a:rPr lang="en-CA" sz="1800" dirty="0">
                <a:solidFill>
                  <a:schemeClr val="bg1"/>
                </a:solidFill>
              </a:rPr>
              <a:t>1             ggplot</a:t>
            </a:r>
            <a:r>
              <a:rPr lang="en-CA" sz="1800" dirty="0"/>
              <a:t>(</a:t>
            </a:r>
            <a:r>
              <a:rPr lang="en-CA" sz="1800" dirty="0">
                <a:solidFill>
                  <a:schemeClr val="tx1"/>
                </a:solidFill>
                <a:highlight>
                  <a:srgbClr val="FFFF00"/>
                </a:highlight>
              </a:rPr>
              <a:t>data</a:t>
            </a:r>
            <a:r>
              <a:rPr lang="en-CA" sz="1800" dirty="0">
                <a:solidFill>
                  <a:schemeClr val="tx1"/>
                </a:solidFill>
              </a:rPr>
              <a:t> </a:t>
            </a:r>
            <a:r>
              <a:rPr lang="en-CA" sz="1800" dirty="0"/>
              <a:t>= </a:t>
            </a:r>
            <a:r>
              <a:rPr lang="en-CA" sz="1800" dirty="0" err="1"/>
              <a:t>dat</a:t>
            </a:r>
            <a:r>
              <a:rPr lang="en-CA" sz="1800" dirty="0"/>
              <a:t>, </a:t>
            </a:r>
            <a:r>
              <a:rPr lang="en-CA" sz="1800" dirty="0">
                <a:solidFill>
                  <a:schemeClr val="bg1"/>
                </a:solidFill>
              </a:rPr>
              <a:t>mapping</a:t>
            </a:r>
            <a:r>
              <a:rPr lang="en-CA" sz="1800" dirty="0"/>
              <a:t> = </a:t>
            </a:r>
            <a:r>
              <a:rPr lang="en-CA" sz="1800" dirty="0" err="1"/>
              <a:t>aes</a:t>
            </a:r>
            <a:r>
              <a:rPr lang="en-CA" sz="1800" dirty="0"/>
              <a:t>(x=X1,y=X2)) +</a:t>
            </a:r>
            <a:endParaRPr sz="1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A5FD585-218B-9244-A384-9CD5781927D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399455"/>
          <a:ext cx="6096000" cy="2225040"/>
        </p:xfrm>
        <a:graphic>
          <a:graphicData uri="http://schemas.openxmlformats.org/drawingml/2006/table">
            <a:tbl>
              <a:tblPr firstRow="1" bandRow="1">
                <a:tableStyleId>{D0CFBFBB-7451-4FAD-A3E4-DA0BE4BDACB6}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34263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09374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9810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Variable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30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EI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40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-0.20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6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effect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-0.20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66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start1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77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start2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444816"/>
                  </a:ext>
                </a:extLst>
              </a:tr>
            </a:tbl>
          </a:graphicData>
        </a:graphic>
      </p:graphicFrame>
      <p:sp>
        <p:nvSpPr>
          <p:cNvPr id="4" name="Google Shape;341;p28">
            <a:extLst>
              <a:ext uri="{FF2B5EF4-FFF2-40B4-BE49-F238E27FC236}">
                <a16:creationId xmlns:a16="http://schemas.microsoft.com/office/drawing/2014/main" id="{C3922A1E-6ED1-BA4A-B3FB-B12DE4B8573C}"/>
              </a:ext>
            </a:extLst>
          </p:cNvPr>
          <p:cNvSpPr txBox="1">
            <a:spLocks/>
          </p:cNvSpPr>
          <p:nvPr/>
        </p:nvSpPr>
        <p:spPr>
          <a:xfrm flipH="1">
            <a:off x="1440000" y="1129804"/>
            <a:ext cx="7704000" cy="126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Roboto"/>
              <a:buNone/>
            </a:pPr>
            <a:endParaRPr lang="en-CA" sz="1300" dirty="0"/>
          </a:p>
          <a:p>
            <a:pPr marL="0" indent="0">
              <a:buFont typeface="Roboto"/>
              <a:buNone/>
            </a:pPr>
            <a:r>
              <a:rPr lang="en-CA" sz="1800" b="1" dirty="0">
                <a:solidFill>
                  <a:schemeClr val="bg1"/>
                </a:solidFill>
              </a:rPr>
              <a:t>Table 1</a:t>
            </a:r>
            <a:r>
              <a:rPr lang="en-CA" sz="18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Font typeface="Roboto"/>
              <a:buNone/>
            </a:pPr>
            <a:endParaRPr lang="en-CA" sz="1800" dirty="0">
              <a:solidFill>
                <a:schemeClr val="bg1"/>
              </a:solidFill>
            </a:endParaRPr>
          </a:p>
          <a:p>
            <a:pPr marL="0" indent="0">
              <a:buFont typeface="Roboto"/>
              <a:buNone/>
            </a:pPr>
            <a:r>
              <a:rPr lang="en-CA" sz="1800" i="1" dirty="0" err="1">
                <a:solidFill>
                  <a:schemeClr val="bg1"/>
                </a:solidFill>
              </a:rPr>
              <a:t>Dataframe</a:t>
            </a:r>
            <a:r>
              <a:rPr lang="en-CA" sz="1800" i="1" dirty="0">
                <a:solidFill>
                  <a:schemeClr val="bg1"/>
                </a:solidFill>
              </a:rPr>
              <a:t> ‘</a:t>
            </a:r>
            <a:r>
              <a:rPr lang="en-CA" sz="1800" i="1" dirty="0" err="1">
                <a:solidFill>
                  <a:schemeClr val="bg1"/>
                </a:solidFill>
              </a:rPr>
              <a:t>dat</a:t>
            </a:r>
            <a:r>
              <a:rPr lang="en-CA" sz="1800" i="1" dirty="0">
                <a:solidFill>
                  <a:schemeClr val="bg1"/>
                </a:solidFill>
              </a:rPr>
              <a:t>’</a:t>
            </a:r>
            <a:endParaRPr lang="en-CA" sz="1800" i="1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A3B8D9F-1CBB-014B-A0C9-02E78D0F4FCA}"/>
              </a:ext>
            </a:extLst>
          </p:cNvPr>
          <p:cNvSpPr/>
          <p:nvPr/>
        </p:nvSpPr>
        <p:spPr>
          <a:xfrm>
            <a:off x="3551722" y="3869356"/>
            <a:ext cx="2789277" cy="755139"/>
          </a:xfrm>
          <a:prstGeom prst="roundRect">
            <a:avLst/>
          </a:prstGeom>
          <a:solidFill>
            <a:srgbClr val="FFFF00">
              <a:alpha val="240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C8F2AFD-A579-B043-8548-A213D67EC287}"/>
              </a:ext>
            </a:extLst>
          </p:cNvPr>
          <p:cNvSpPr/>
          <p:nvPr/>
        </p:nvSpPr>
        <p:spPr>
          <a:xfrm rot="5400000">
            <a:off x="5405668" y="2934025"/>
            <a:ext cx="1115523" cy="755139"/>
          </a:xfrm>
          <a:prstGeom prst="roundRect">
            <a:avLst/>
          </a:prstGeom>
          <a:solidFill>
            <a:srgbClr val="FFFF00">
              <a:alpha val="240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3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373491" y="2179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>
              <a:buNone/>
            </a:pPr>
            <a:r>
              <a:rPr lang="en-CA" sz="1800" dirty="0">
                <a:solidFill>
                  <a:schemeClr val="bg1"/>
                </a:solidFill>
              </a:rPr>
              <a:t>1             ggplot</a:t>
            </a:r>
            <a:r>
              <a:rPr lang="en-CA" sz="1800" dirty="0"/>
              <a:t>(</a:t>
            </a:r>
            <a:r>
              <a:rPr lang="en-CA" sz="1800" dirty="0">
                <a:solidFill>
                  <a:schemeClr val="tx1"/>
                </a:solidFill>
                <a:highlight>
                  <a:srgbClr val="FFFF00"/>
                </a:highlight>
              </a:rPr>
              <a:t>data</a:t>
            </a:r>
            <a:r>
              <a:rPr lang="en-CA" sz="1800" dirty="0">
                <a:solidFill>
                  <a:schemeClr val="tx1"/>
                </a:solidFill>
              </a:rPr>
              <a:t> </a:t>
            </a:r>
            <a:r>
              <a:rPr lang="en-CA" sz="1800" dirty="0"/>
              <a:t>= </a:t>
            </a:r>
            <a:r>
              <a:rPr lang="en-CA" sz="1800" dirty="0" err="1"/>
              <a:t>dat</a:t>
            </a:r>
            <a:r>
              <a:rPr lang="en-CA" sz="1800" dirty="0"/>
              <a:t>, </a:t>
            </a:r>
            <a:r>
              <a:rPr lang="en-CA" sz="1800" dirty="0">
                <a:solidFill>
                  <a:schemeClr val="bg1"/>
                </a:solidFill>
              </a:rPr>
              <a:t>mapping</a:t>
            </a:r>
            <a:r>
              <a:rPr lang="en-CA" sz="1800" dirty="0"/>
              <a:t> = </a:t>
            </a:r>
            <a:r>
              <a:rPr lang="en-CA" sz="1800" dirty="0" err="1"/>
              <a:t>aes</a:t>
            </a:r>
            <a:r>
              <a:rPr lang="en-CA" sz="1800" dirty="0"/>
              <a:t>(x=X1,y=X2)) +</a:t>
            </a:r>
            <a:endParaRPr sz="1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A5FD585-218B-9244-A384-9CD5781927D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399455"/>
          <a:ext cx="6096000" cy="2225040"/>
        </p:xfrm>
        <a:graphic>
          <a:graphicData uri="http://schemas.openxmlformats.org/drawingml/2006/table">
            <a:tbl>
              <a:tblPr firstRow="1" bandRow="1">
                <a:tableStyleId>{D0CFBFBB-7451-4FAD-A3E4-DA0BE4BDACB6}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34263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09374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9810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Variable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X2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30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EI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40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-0.20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6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effect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-0.20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66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start1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77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start2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444816"/>
                  </a:ext>
                </a:extLst>
              </a:tr>
            </a:tbl>
          </a:graphicData>
        </a:graphic>
      </p:graphicFrame>
      <p:sp>
        <p:nvSpPr>
          <p:cNvPr id="4" name="Google Shape;341;p28">
            <a:extLst>
              <a:ext uri="{FF2B5EF4-FFF2-40B4-BE49-F238E27FC236}">
                <a16:creationId xmlns:a16="http://schemas.microsoft.com/office/drawing/2014/main" id="{C3922A1E-6ED1-BA4A-B3FB-B12DE4B8573C}"/>
              </a:ext>
            </a:extLst>
          </p:cNvPr>
          <p:cNvSpPr txBox="1">
            <a:spLocks/>
          </p:cNvSpPr>
          <p:nvPr/>
        </p:nvSpPr>
        <p:spPr>
          <a:xfrm flipH="1">
            <a:off x="1440000" y="1129804"/>
            <a:ext cx="7704000" cy="118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Roboto"/>
              <a:buNone/>
            </a:pPr>
            <a:endParaRPr lang="en-CA" sz="1300" dirty="0"/>
          </a:p>
          <a:p>
            <a:pPr marL="0" indent="0">
              <a:buFont typeface="Roboto"/>
              <a:buNone/>
            </a:pPr>
            <a:r>
              <a:rPr lang="en-CA" sz="1800" b="1" dirty="0">
                <a:solidFill>
                  <a:schemeClr val="bg1"/>
                </a:solidFill>
              </a:rPr>
              <a:t>Table 1</a:t>
            </a:r>
            <a:r>
              <a:rPr lang="en-CA" sz="18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Font typeface="Roboto"/>
              <a:buNone/>
            </a:pPr>
            <a:endParaRPr lang="en-CA" sz="1800" dirty="0">
              <a:solidFill>
                <a:schemeClr val="bg1"/>
              </a:solidFill>
            </a:endParaRPr>
          </a:p>
          <a:p>
            <a:pPr marL="0" indent="0">
              <a:buFont typeface="Roboto"/>
              <a:buNone/>
            </a:pPr>
            <a:r>
              <a:rPr lang="en-CA" sz="1800" i="1" dirty="0" err="1">
                <a:solidFill>
                  <a:schemeClr val="bg1"/>
                </a:solidFill>
              </a:rPr>
              <a:t>Dataframe</a:t>
            </a:r>
            <a:r>
              <a:rPr lang="en-CA" sz="1800" i="1" dirty="0">
                <a:solidFill>
                  <a:schemeClr val="bg1"/>
                </a:solidFill>
              </a:rPr>
              <a:t> ‘</a:t>
            </a:r>
            <a:r>
              <a:rPr lang="en-CA" sz="1800" i="1" dirty="0" err="1">
                <a:solidFill>
                  <a:schemeClr val="bg1"/>
                </a:solidFill>
              </a:rPr>
              <a:t>dat</a:t>
            </a:r>
            <a:r>
              <a:rPr lang="en-CA" sz="1800" i="1" dirty="0">
                <a:solidFill>
                  <a:schemeClr val="bg1"/>
                </a:solidFill>
              </a:rPr>
              <a:t>’</a:t>
            </a:r>
            <a:endParaRPr lang="en-CA" sz="1800" i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C8F2AFD-A579-B043-8548-A213D67EC287}"/>
              </a:ext>
            </a:extLst>
          </p:cNvPr>
          <p:cNvSpPr/>
          <p:nvPr/>
        </p:nvSpPr>
        <p:spPr>
          <a:xfrm rot="5400000">
            <a:off x="3403393" y="2937748"/>
            <a:ext cx="1080439" cy="755139"/>
          </a:xfrm>
          <a:prstGeom prst="roundRect">
            <a:avLst/>
          </a:prstGeom>
          <a:solidFill>
            <a:srgbClr val="FFFF00">
              <a:alpha val="240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5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373491" y="2179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>
              <a:buNone/>
            </a:pPr>
            <a:r>
              <a:rPr lang="en-CA" sz="1800" dirty="0">
                <a:solidFill>
                  <a:schemeClr val="bg1"/>
                </a:solidFill>
              </a:rPr>
              <a:t>1             ggplot</a:t>
            </a:r>
            <a:r>
              <a:rPr lang="en-CA" sz="1800" dirty="0"/>
              <a:t>(</a:t>
            </a:r>
            <a:r>
              <a:rPr lang="en-CA" sz="1800" dirty="0">
                <a:solidFill>
                  <a:schemeClr val="bg1"/>
                </a:solidFill>
              </a:rPr>
              <a:t>data </a:t>
            </a:r>
            <a:r>
              <a:rPr lang="en-CA" sz="1800" dirty="0"/>
              <a:t>= </a:t>
            </a:r>
            <a:r>
              <a:rPr lang="en-CA" sz="1800" dirty="0" err="1"/>
              <a:t>dat</a:t>
            </a:r>
            <a:r>
              <a:rPr lang="en-CA" sz="1800" dirty="0"/>
              <a:t>, </a:t>
            </a:r>
            <a:r>
              <a:rPr lang="en-CA" sz="1800" dirty="0">
                <a:solidFill>
                  <a:schemeClr val="tx1"/>
                </a:solidFill>
                <a:highlight>
                  <a:srgbClr val="FFFF00"/>
                </a:highlight>
              </a:rPr>
              <a:t>mapping</a:t>
            </a:r>
            <a:r>
              <a:rPr lang="en-CA" sz="1800" dirty="0"/>
              <a:t> = </a:t>
            </a:r>
            <a:r>
              <a:rPr lang="en-CA" sz="1800" dirty="0" err="1"/>
              <a:t>aes</a:t>
            </a:r>
            <a:r>
              <a:rPr lang="en-CA" sz="1800" dirty="0"/>
              <a:t>(x=X1,y=X2)) +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5184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373491" y="2179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>
              <a:buNone/>
            </a:pPr>
            <a:r>
              <a:rPr lang="en-CA" sz="1800" dirty="0">
                <a:solidFill>
                  <a:schemeClr val="bg1"/>
                </a:solidFill>
              </a:rPr>
              <a:t>1             ggplot</a:t>
            </a:r>
            <a:r>
              <a:rPr lang="en-CA" sz="1800" dirty="0"/>
              <a:t>(</a:t>
            </a:r>
            <a:r>
              <a:rPr lang="en-CA" sz="1800" dirty="0">
                <a:solidFill>
                  <a:schemeClr val="bg1"/>
                </a:solidFill>
              </a:rPr>
              <a:t>data </a:t>
            </a:r>
            <a:r>
              <a:rPr lang="en-CA" sz="1800" dirty="0"/>
              <a:t>= </a:t>
            </a:r>
            <a:r>
              <a:rPr lang="en-CA" sz="1800" dirty="0" err="1"/>
              <a:t>dat</a:t>
            </a:r>
            <a:r>
              <a:rPr lang="en-CA" sz="1800" dirty="0"/>
              <a:t>,</a:t>
            </a:r>
            <a:r>
              <a:rPr lang="en-CA" sz="1800" dirty="0">
                <a:solidFill>
                  <a:schemeClr val="bg1"/>
                </a:solidFill>
              </a:rPr>
              <a:t> mapping </a:t>
            </a:r>
            <a:r>
              <a:rPr lang="en-CA" sz="1800" dirty="0"/>
              <a:t>= </a:t>
            </a:r>
            <a:r>
              <a:rPr lang="en-CA" sz="1800" dirty="0" err="1"/>
              <a:t>aes</a:t>
            </a:r>
            <a:r>
              <a:rPr lang="en-CA" sz="1800" dirty="0"/>
              <a:t>(x=X1,y=X2)) </a:t>
            </a:r>
            <a:r>
              <a:rPr lang="en-CA" sz="1800" dirty="0">
                <a:solidFill>
                  <a:schemeClr val="tx1"/>
                </a:solidFill>
                <a:highlight>
                  <a:srgbClr val="FFFF00"/>
                </a:highlight>
              </a:rPr>
              <a:t>+</a:t>
            </a:r>
            <a:endParaRPr sz="1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4509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373491" y="217975"/>
            <a:ext cx="8683882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/>
          </a:p>
          <a:p>
            <a:pPr marL="0" lvl="0" indent="0">
              <a:buNone/>
            </a:pPr>
            <a:r>
              <a:rPr lang="en-CA" sz="1800" dirty="0">
                <a:solidFill>
                  <a:schemeClr val="bg1"/>
                </a:solidFill>
              </a:rPr>
              <a:t>1	  ggplot</a:t>
            </a:r>
            <a:r>
              <a:rPr lang="en-CA" sz="1800" dirty="0"/>
              <a:t>(</a:t>
            </a:r>
            <a:r>
              <a:rPr lang="en-CA" sz="1800" dirty="0">
                <a:solidFill>
                  <a:schemeClr val="bg1"/>
                </a:solidFill>
              </a:rPr>
              <a:t>data </a:t>
            </a:r>
            <a:r>
              <a:rPr lang="en-CA" sz="1800" dirty="0"/>
              <a:t>= </a:t>
            </a:r>
            <a:r>
              <a:rPr lang="en-CA" sz="1800" dirty="0" err="1"/>
              <a:t>dat</a:t>
            </a:r>
            <a:r>
              <a:rPr lang="en-CA" sz="1800" dirty="0"/>
              <a:t>,</a:t>
            </a:r>
            <a:r>
              <a:rPr lang="en-CA" sz="1800" dirty="0">
                <a:solidFill>
                  <a:schemeClr val="bg1"/>
                </a:solidFill>
              </a:rPr>
              <a:t> mapping </a:t>
            </a:r>
            <a:r>
              <a:rPr lang="en-CA" sz="1800" dirty="0"/>
              <a:t>= </a:t>
            </a:r>
            <a:r>
              <a:rPr lang="en-CA" sz="1800" dirty="0" err="1"/>
              <a:t>aes</a:t>
            </a:r>
            <a:r>
              <a:rPr lang="en-CA" sz="1800" dirty="0"/>
              <a:t>(x=X1,y=X2)) </a:t>
            </a:r>
            <a:r>
              <a:rPr lang="en-CA" sz="1800" dirty="0">
                <a:solidFill>
                  <a:schemeClr val="bg1"/>
                </a:solidFill>
              </a:rPr>
              <a:t>+</a:t>
            </a:r>
          </a:p>
          <a:p>
            <a:pPr marL="342900" lvl="0">
              <a:buAutoNum type="arabicPlain"/>
            </a:pPr>
            <a:endParaRPr lang="en-CA" sz="1800" dirty="0">
              <a:solidFill>
                <a:schemeClr val="bg1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CA" sz="1800" dirty="0">
                <a:solidFill>
                  <a:schemeClr val="bg1"/>
                </a:solidFill>
              </a:rPr>
              <a:t>2	  </a:t>
            </a:r>
            <a:r>
              <a:rPr lang="en-CA" sz="1800" dirty="0" err="1">
                <a:solidFill>
                  <a:schemeClr val="tx1"/>
                </a:solidFill>
                <a:highlight>
                  <a:srgbClr val="FFFF00"/>
                </a:highlight>
              </a:rPr>
              <a:t>geom_point</a:t>
            </a:r>
            <a:r>
              <a:rPr lang="en-CA" sz="1800" dirty="0">
                <a:solidFill>
                  <a:schemeClr val="bg1"/>
                </a:solidFill>
              </a:rPr>
              <a:t>(shape=c(3,3,3,3,23,3,3,3,3,3,3,3,3,3,21,8,16,16,3,3,3), fill=c("black”…"</a:t>
            </a:r>
            <a:r>
              <a:rPr lang="en-CA" sz="1800" dirty="0" err="1">
                <a:solidFill>
                  <a:schemeClr val="bg1"/>
                </a:solidFill>
              </a:rPr>
              <a:t>purple","blue</a:t>
            </a:r>
            <a:r>
              <a:rPr lang="en-CA" sz="1800" dirty="0">
                <a:solidFill>
                  <a:schemeClr val="bg1"/>
                </a:solidFill>
              </a:rPr>
              <a:t>”…"black"), color=c("black”…"purple”…"black"), size=c(3,3,3,3,2,3,3,3,3,3,3,3,3,3,2,2,0.1,0.1,3,3,3), stroke = 0.7) +</a:t>
            </a:r>
          </a:p>
        </p:txBody>
      </p:sp>
    </p:spTree>
    <p:extLst>
      <p:ext uri="{BB962C8B-B14F-4D97-AF65-F5344CB8AC3E}">
        <p14:creationId xmlns:p14="http://schemas.microsoft.com/office/powerpoint/2010/main" val="222803387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3320</TotalTime>
  <Words>1117</Words>
  <Application>Microsoft Macintosh PowerPoint</Application>
  <PresentationFormat>On-screen Show (16:9)</PresentationFormat>
  <Paragraphs>149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Overpass Mono</vt:lpstr>
      <vt:lpstr>Anaheim</vt:lpstr>
      <vt:lpstr>Arial</vt:lpstr>
      <vt:lpstr>Roboto Condensed Light</vt:lpstr>
      <vt:lpstr>Roboto</vt:lpstr>
      <vt:lpstr>Programming Lesson by Slidesgo</vt:lpstr>
      <vt:lpstr>Dissecting a ggplot2-based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cp:lastModifiedBy>Naomi Martinez Gutierrez</cp:lastModifiedBy>
  <cp:revision>15</cp:revision>
  <dcterms:modified xsi:type="dcterms:W3CDTF">2022-03-08T08:26:37Z</dcterms:modified>
</cp:coreProperties>
</file>