
<file path=[Content_Types].xml><?xml version="1.0" encoding="utf-8"?>
<Types xmlns="http://schemas.openxmlformats.org/package/2006/content-types">
  <Default Extension="rels" ContentType="application/vnd.openxmlformats-package.relationships+xml"/>
  <Override ContentType="image/png" PartName="/ppt/media/slide1_image_rId2.png"/>
  <Override ContentType="image/gif" PartName="/ppt/media/slide1_image_rId3.gif"/>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theme+xml" PartName="/ppt/theme/theme1.xml"/>
</Types>
</file>

<file path=_rels/.rels><?xml version="1.0" encoding="UTF-8" standalone="yes"?><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sldMasterIdLst>
    <p:sldMasterId id="4031426729" r:id="rId1"/>
  </p:sldMasterIdLst>
  <p:sldIdLst>
    <p:sldId id="1452558639" r:id="rId3"/>
  </p:sldIdLst>
  <p:sldSz cx="9144000" cy="6858000" type="screen4x3"/>
  <p:notesSz cx="6858000" cy="9144000"/>
</p:presentation>
</file>

<file path=ppt/_rels/presentation.xml.rels><?xml version="1.0" encoding="UTF-8" standalone="yes"?><Relationships xmlns="http://schemas.openxmlformats.org/package/2006/relationships"><Relationship Target="slideMasters/slideMaster1.xml" Type="http://schemas.openxmlformats.org/officeDocument/2006/relationships/slideMaster" Id="rId1"/><Relationship Target="theme/theme1.xml" Type="http://schemas.openxmlformats.org/officeDocument/2006/relationships/theme" Id="rId2"/><Relationship Target="slides/slide1.xml" Type="http://schemas.openxmlformats.org/officeDocument/2006/relationships/slide" Id="rId3"/></Relationships>
</file>

<file path=ppt/notesSlides/notesSlide1.xml><?xml version="1.0" encoding="utf-8"?>
<p:notes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
        <p:nvSpPr>
          <p:cNvPr id="2" name="Notes Placeholder 1"/>
          <p:cNvSpPr>
            <a:spLocks noGrp="true"/>
          </p:cNvSpPr>
          <p:nvPr>
            <p:ph type="body" idx="1"/>
          </p:nvPr>
        </p:nvSpPr>
        <p:spPr/>
        <p:txBody>
          <a:bodyPr>
            <a:normAutofit/>
          </a:bodyPr>
          <a:lstStyle/>
          <a:p>
            <a:r>
              <a:rPr smtClean="false"/>
              <a:t/>
            </a:r>
            <a:endParaRPr/>
          </a:p>
          <a:p>
            <a:r>
              <a:rPr b="true" i="false"/>
              <a:t>Figure 1. The trouble with barplots.</a:t>
            </a:r>
            <a:br/>
            <a:r>
              <a:rPr b="false" i="false"/>
              <a:t>Example reproduced from “Boxplots vs. Barplots” (2016) two simulated datasets with mean = 50, sd = 25, and 1000 observations. A) a barplot and errorbars representing +/- standard error of the mean gives the impression that the measure is equivalent between the two groups. In fact, group 1 is drawn from an exponential distribution as seen in B) boxplots, and C) histograms. The barplot not only obscures the underlying nature of the observations, but also hides the fact that these data are not appropriate for standard parametric inference. See figure1.Rmd for code to generate these figures. </a:t>
            </a:r>
          </a:p>
          <a:p>
            <a:r>
              <a:rPr b="false" i="false"/>
              <a:t>Allen M, Poggiali D, Whitaker K </a:t>
            </a:r>
            <a:r>
              <a:rPr b="false" i="true"/>
              <a:t>et al.</a:t>
            </a:r>
            <a:r>
              <a:rPr b="false" i="false"/>
              <a:t>. Raincloud plots: a multi-platform tool for robust data visualization [version 2]. </a:t>
            </a:r>
            <a:r>
              <a:rPr b="false" i="true"/>
              <a:t>Wellcome Open Res</a:t>
            </a:r>
            <a:r>
              <a:rPr b="false" i="false"/>
              <a:t> 2021, </a:t>
            </a:r>
            <a:r>
              <a:rPr b="true" i="false"/>
              <a:t>4</a:t>
            </a:r>
            <a:r>
              <a:rPr b="false" i="false"/>
              <a:t>:63 (doi: 10.12688/wellcomeopenres.15191.2)</a:t>
            </a:r>
          </a:p>
        </p:txBody>
      </p:sp>
    </p:spTree>
  </p:cSld>
  <p:clrMapOvr>
    <a:masterClrMapping/>
  </p:clrMapOvr>
</p:notes>
</file>

<file path=ppt/slideLayouts/_rels/slideLayout1.xml.rels><?xml version="1.0" encoding="UTF-8" standalone="yes"?><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name="Title Slide">
    <p:spTree>
      <p:nvGrpSpPr>
        <p:cNvPr id="1" name=""/>
        <p:cNvGrpSpPr/>
        <p:nvPr/>
      </p:nvGrpSpPr>
      <p:grpSpPr>
        <a:xfrm>
          <a:off x="0" y="0"/>
          <a:ext cx="0" cy="0"/>
          <a:chOff x="0" y="0"/>
          <a:chExt cx="0" cy="0"/>
        </a:xfrm>
      </p:grpSpPr>
    </p:spTree>
  </p:cSld>
</p:sldLayout>
</file>

<file path=ppt/slideMasters/_rels/slideMaster1.xml.rels><?xml version="1.0" encoding="UTF-8" standalone="yes"?><Relationships xmlns="http://schemas.openxmlformats.org/package/2006/relationships"><Relationship Target="../slideLayouts/slideLayout1.xml" Type="http://schemas.openxmlformats.org/officeDocument/2006/relationships/slideLayout" Id="rId1"/><Relationship Target="../theme/theme1.xml" Type="http://schemas.openxmlformats.org/officeDocument/2006/relationships/theme" Id="rId2"/></Relationships>
</file>

<file path=ppt/slideMasters/slideMaster1.xml><?xml version="1.0" encoding="utf-8"?>
<p:sldMaster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4034730480" r:id="rId1"/>
  </p:sldLayoutIdLst>
</p:sldMaster>
</file>

<file path=ppt/slides/_rels/slide1.xml.rels><?xml version="1.0" encoding="UTF-8" standalone="yes"?><Relationships xmlns="http://schemas.openxmlformats.org/package/2006/relationships"><Relationship Target="../slideLayouts/slideLayout1.xml" Type="http://schemas.openxmlformats.org/officeDocument/2006/relationships/slideLayout" Id="rId1"/><Relationship Target="../media/slide1_image_rId2.png" Type="http://schemas.openxmlformats.org/officeDocument/2006/relationships/image" Id="rId2"/><Relationship Target="../media/slide1_image_rId3.gif" Type="http://schemas.openxmlformats.org/officeDocument/2006/relationships/image" Id="rId3"/><Relationship Target="../notesSlides/notesSlide1.xml" Type="http://schemas.openxmlformats.org/officeDocument/2006/relationships/notesSlide" Id="rId4"/></Relationships>
</file>

<file path=ppt/slides/slide1.xml><?xml version="1.0" encoding="utf-8"?>
<p:sld xmlns:p="http://schemas.openxmlformats.org/presentationml/2006/main" xmlns:r="http://schemas.openxmlformats.org/officeDocument/2006/relationships" xmlns:a="http://schemas.openxmlformats.org/drawingml/2006/main" xmlns:mc="http://schemas.openxmlformats.org/markup-compatibility/2006" xmlns:c="http://schemas.openxmlformats.org/drawingml/2006/chart" xmlns:ns6="http://schemas.openxmlformats.org/drawingml/2006/chartDrawing" xmlns:dgm="http://schemas.openxmlformats.org/drawingml/2006/diagram" xmlns:pic="http://schemas.openxmlformats.org/drawingml/2006/picture" xmlns:wp="http://schemas.openxmlformats.org/drawingml/2006/wordprocessingDrawing" xmlns:ns10="http://schemas.openxmlformats.org/drawingml/2006/spreadsheetDrawing" xmlns:ns11="http://schemas.openxmlformats.org/drawingml/2006/compatibility" xmlns:ns12="http://schemas.openxmlformats.org/drawingml/2006/lockedCanvas">
  <p:cSld>
    <p:spTree>
      <p:nvGrpSpPr>
        <p:cNvPr id="1" name=""/>
        <p:cNvGrpSpPr/>
        <p:nvPr/>
      </p:nvGrpSpPr>
      <p:grpSpPr>
        <a:xfrm>
          <a:off x="0" y="0"/>
          <a:ext cx="0" cy="0"/>
          <a:chOff x="0" y="0"/>
          <a:chExt cx="0" cy="0"/>
        </a:xfrm>
      </p:grpSpPr>
      <p:pic>
        <p:nvPicPr>
          <p:cNvPr id="4" name="Figure" descr="figure.img"/>
          <p:cNvPicPr>
            <a:picLocks noChangeAspect="true"/>
          </p:cNvPicPr>
          <p:nvPr/>
        </p:nvPicPr>
        <p:blipFill>
          <a:blip cstate="print" r:embed="rId3"/>
          <a:stretch>
            <a:fillRect/>
          </a:stretch>
        </p:blipFill>
        <p:spPr>
          <a:xfrm>
            <a:off x="0" y="2243630"/>
            <a:ext cx="9144000" cy="2258568"/>
          </a:xfrm>
          <a:prstGeom prst="rect">
            <a:avLst/>
          </a:prstGeom>
        </p:spPr>
      </p:pic>
      <p:pic>
        <p:nvPicPr>
          <p:cNvPr id="5" name="F1000Research" descr="F1000Research.png"/>
          <p:cNvPicPr>
            <a:picLocks noChangeAspect="true"/>
          </p:cNvPicPr>
          <p:nvPr/>
        </p:nvPicPr>
        <p:blipFill>
          <a:blip cstate="print" r:embed="rId2"/>
          <a:stretch>
            <a:fillRect/>
          </a:stretch>
        </p:blipFill>
        <p:spPr>
          <a:xfrm>
            <a:off x="6661403" y="6261132"/>
            <a:ext cx="2025396" cy="253968"/>
          </a:xfrm>
          <a:prstGeom prst="rect">
            <a:avLst/>
          </a:prstGeom>
        </p:spPr>
      </p:pic>
      <p:sp>
        <p:nvSpPr>
          <p:cNvPr id="4" name="TextBox 3"/>
          <p:cNvSpPr txBox="true"/>
          <p:nvPr/>
        </p:nvSpPr>
        <p:spPr>
          <a:xfrm>
            <a:off x="0" y="0"/>
            <a:ext cx="9144000" cy="369332"/>
          </a:xfrm>
          <a:prstGeom prst="rect">
            <a:avLst/>
          </a:prstGeom>
          <a:noFill/>
        </p:spPr>
        <p:txBody>
          <a:bodyPr wrap="square" rtlCol="false">
            <a:spAutoFit/>
          </a:bodyPr>
          <a:lstStyle/>
          <a:p>
            <a:pPr algn="ctr"/>
            <a:r>
              <a:rPr sz="1600"/>
              <a:t>Figure 1. The trouble with barplots.</a:t>
            </a:r>
            <a:endParaRPr/>
          </a:p>
        </p:txBody>
      </p:sp>
      <p:sp>
        <p:nvSpPr>
          <p:cNvPr id="4" name="TextBox 3"/>
          <p:cNvSpPr txBox="true"/>
          <p:nvPr/>
        </p:nvSpPr>
        <p:spPr>
          <a:xfrm>
            <a:off x="457200" y="6007164"/>
            <a:ext cx="5144000" cy="369332"/>
          </a:xfrm>
          <a:prstGeom prst="rect">
            <a:avLst/>
          </a:prstGeom>
          <a:noFill/>
        </p:spPr>
        <p:txBody>
          <a:bodyPr wrap="square" rtlCol="false">
            <a:spAutoFit/>
          </a:bodyPr>
          <a:lstStyle/>
          <a:p>
            <a:pPr/>
            <a:r>
              <a:rPr sz="1000"/>
              <a:t>Allen M, Poggiali D, Whitaker K et al. Raincloud plots: a multi-platform tool for robust data visualization [version 2]. Wellcome Open Res 2021, 4:63 (doi: 10.12688/wellcomeopenres.15191.2)</a:t>
            </a:r>
            <a:endParaRPr/>
          </a:p>
        </p:txBody>
      </p:sp>
    </p:spTree>
  </p:cSld>
</p:sld>
</file>

<file path=ppt/theme/theme1.xml><?xml version="1.0" encoding="utf-8"?>
<a:theme xmlns:r="http://schemas.openxmlformats.org/officeDocument/2006/relationships" xmlns:w="http://schemas.openxmlformats.org/wordprocessingml/2006/main" xmlns:m="http://schemas.openxmlformats.org/officeDocument/2006/math" xmlns:wp="http://schemas.openxmlformats.org/drawingml/2006/wordprocessingDrawing" xmlns:a="http://schemas.openxmlformats.org/drawingml/2006/main" xmlns:ns6="http://schemas.openxmlformats.org/schemaLibrary/2006/main" xmlns:c="http://schemas.openxmlformats.org/drawingml/2006/chart" xmlns:ns8="http://schemas.openxmlformats.org/drawingml/2006/chartDrawing" xmlns:dgm="http://schemas.openxmlformats.org/drawingml/2006/diagram" xmlns:pic="http://schemas.openxmlformats.org/drawingml/2006/picture" xmlns:ns11="http://schemas.openxmlformats.org/drawingml/2006/spreadsheetDrawing" xmlns:dsp="http://schemas.microsoft.com/office/drawing/2008/diagram" xmlns:v="urn:schemas-microsoft-com:vml" xmlns:o="urn:schemas-microsoft-com:office:office" xmlns:ns15="urn:schemas-microsoft-com:office:excel" xmlns:w10="urn:schemas-microsoft-com:office:word" xmlns:ns17="urn:schemas-microsoft-com:office:powerpoint" xmlns:odx="http://opendope.org/xpaths" xmlns:odc="http://opendope.org/conditions" xmlns:odq="http://opendope.org/questions" xmlns:oda="http://opendope.org/answers" xmlns:odi="http://opendope.org/components" xmlns:odgm="http://opendope.org/SmartArt/DataHierarchy" xmlns:ns25="http://schemas.openxmlformats.org/officeDocument/2006/bibliography" xmlns:ns26="http://schemas.openxmlformats.org/drawingml/2006/compatibility" xmlns:ns27="http://schemas.openxmlformats.org/drawingml/2006/lockedCanva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false">
              <a:srgbClr val="000000">
                <a:alpha val="38000"/>
              </a:srgbClr>
            </a:outerShdw>
          </a:effectLst>
        </a:effectStyle>
        <a:effectStyle>
          <a:effectLst>
            <a:outerShdw blurRad="40000" dist="23000" dir="5400000" rotWithShape="false">
              <a:srgbClr val="000000">
                <a:alpha val="35000"/>
              </a:srgbClr>
            </a:outerShdw>
          </a:effectLst>
        </a:effectStyle>
        <a:effectStyle>
          <a:effectLst>
            <a:outerShdw blurRad="40000" dist="23000" dir="5400000" rotWithShape="false">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