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8"/>
  </p:handoutMasterIdLst>
  <p:sldIdLst>
    <p:sldId id="256" r:id="rId2"/>
    <p:sldId id="274" r:id="rId3"/>
    <p:sldId id="275" r:id="rId4"/>
    <p:sldId id="273" r:id="rId5"/>
    <p:sldId id="295" r:id="rId6"/>
    <p:sldId id="296" r:id="rId7"/>
    <p:sldId id="297" r:id="rId8"/>
    <p:sldId id="298" r:id="rId9"/>
    <p:sldId id="299" r:id="rId10"/>
    <p:sldId id="300" r:id="rId11"/>
    <p:sldId id="287" r:id="rId12"/>
    <p:sldId id="301" r:id="rId13"/>
    <p:sldId id="270" r:id="rId14"/>
    <p:sldId id="272" r:id="rId15"/>
    <p:sldId id="276" r:id="rId16"/>
    <p:sldId id="278" r:id="rId17"/>
    <p:sldId id="279" r:id="rId18"/>
    <p:sldId id="284" r:id="rId19"/>
    <p:sldId id="281" r:id="rId20"/>
    <p:sldId id="282" r:id="rId21"/>
    <p:sldId id="283" r:id="rId22"/>
    <p:sldId id="271" r:id="rId23"/>
    <p:sldId id="280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88" r:id="rId32"/>
    <p:sldId id="286" r:id="rId33"/>
    <p:sldId id="302" r:id="rId34"/>
    <p:sldId id="289" r:id="rId35"/>
    <p:sldId id="290" r:id="rId36"/>
    <p:sldId id="291" r:id="rId37"/>
    <p:sldId id="292" r:id="rId38"/>
    <p:sldId id="294" r:id="rId39"/>
    <p:sldId id="264" r:id="rId40"/>
    <p:sldId id="285" r:id="rId41"/>
    <p:sldId id="265" r:id="rId42"/>
    <p:sldId id="266" r:id="rId43"/>
    <p:sldId id="293" r:id="rId44"/>
    <p:sldId id="267" r:id="rId45"/>
    <p:sldId id="268" r:id="rId46"/>
    <p:sldId id="269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4C7C87-6F3A-4C15-8371-7765CAA30720}">
          <p14:sldIdLst>
            <p14:sldId id="256"/>
            <p14:sldId id="274"/>
            <p14:sldId id="275"/>
            <p14:sldId id="273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Tidy" id="{30FAD241-FAC3-4E47-AFEB-2FA09D825B3B}">
          <p14:sldIdLst>
            <p14:sldId id="287"/>
            <p14:sldId id="301"/>
            <p14:sldId id="270"/>
            <p14:sldId id="272"/>
            <p14:sldId id="276"/>
            <p14:sldId id="278"/>
            <p14:sldId id="279"/>
            <p14:sldId id="284"/>
            <p14:sldId id="281"/>
            <p14:sldId id="282"/>
            <p14:sldId id="283"/>
          </p14:sldIdLst>
        </p14:section>
        <p14:section name="NASA" id="{254B1055-76A5-44B5-BCE3-E277B3A4272B}">
          <p14:sldIdLst>
            <p14:sldId id="271"/>
            <p14:sldId id="280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broom" id="{20662124-1A47-448D-8CAD-61B93F3A5B59}">
          <p14:sldIdLst>
            <p14:sldId id="288"/>
            <p14:sldId id="286"/>
            <p14:sldId id="302"/>
            <p14:sldId id="289"/>
            <p14:sldId id="290"/>
            <p14:sldId id="291"/>
            <p14:sldId id="292"/>
            <p14:sldId id="294"/>
            <p14:sldId id="264"/>
            <p14:sldId id="285"/>
            <p14:sldId id="265"/>
            <p14:sldId id="266"/>
            <p14:sldId id="293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74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uclid.psych.yorku.ca/www/psy6135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ubridate.tidyverse.org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opr.princeton.edu/workshops/Downloads/2016Jan_BroomRobinson.pdf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gplot2-exts.org/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rpkgs/ggpubr/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views/ReproducibleResearch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ubridate.tidyverse.org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hyperlink" Target="http://lubridate.tidyvers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00400"/>
            <a:ext cx="7772400" cy="1142999"/>
          </a:xfrm>
        </p:spPr>
        <p:txBody>
          <a:bodyPr>
            <a:noAutofit/>
          </a:bodyPr>
          <a:lstStyle/>
          <a:p>
            <a:r>
              <a:rPr lang="en-US" sz="4000" dirty="0"/>
              <a:t>ggplot2: Going further in the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6135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  <a:hlinkClick r:id="rId2"/>
              </a:rPr>
              <a:t>http://euclid.psych.yorku.ca/www/psy6135/</a:t>
            </a:r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1026" name="Picture 2" descr="C:\Users\Friendly\AppData\Local\Temp\SNAGHTMLb1bead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6730"/>
            <a:ext cx="2312781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29" y="457200"/>
            <a:ext cx="24479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3" y="741879"/>
            <a:ext cx="2585714" cy="190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ED74-EF47-49C0-A18F-4D4E5FBD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forcats</a:t>
            </a:r>
            <a:r>
              <a:rPr lang="en-US" dirty="0"/>
              <a:t>: Working with factors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EC484A-457F-42D6-976C-2FF04531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27BD24B-3A25-48A2-9572-00300D093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66" y="2057400"/>
            <a:ext cx="6466667" cy="3876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2D21AC-93ED-40AC-AFBE-85F2B843A38B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represents categorical variables as factors, useful for analysis (e.g., ANOVA)</a:t>
            </a:r>
          </a:p>
          <a:p>
            <a:r>
              <a:rPr lang="en-US" dirty="0"/>
              <a:t>In graphics, we often want to recode levels or reorder them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88DF86-5C00-4064-84EE-00C52079E8D7}"/>
              </a:ext>
            </a:extLst>
          </p:cNvPr>
          <p:cNvSpPr/>
          <p:nvPr/>
        </p:nvSpPr>
        <p:spPr>
          <a:xfrm>
            <a:off x="457200" y="6171684"/>
            <a:ext cx="426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Learn more at: </a:t>
            </a:r>
            <a:r>
              <a:rPr lang="en-US" dirty="0">
                <a:hlinkClick r:id="rId3"/>
              </a:rPr>
              <a:t>http://forcats.tidyverse.org</a:t>
            </a:r>
            <a:r>
              <a:rPr lang="en-US" dirty="0"/>
              <a:t>  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C20B9FF4-AF27-4D53-BFE4-B0B12267B2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3840"/>
            <a:ext cx="819302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1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Tidy tools: 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6" y="1219207"/>
            <a:ext cx="2481298" cy="2560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219207"/>
            <a:ext cx="3897923" cy="2560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6" y="3962400"/>
            <a:ext cx="248129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Reshape data to be tidy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3962400"/>
            <a:ext cx="389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Manipulate &amp; summarize tidy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2860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gather()</a:t>
            </a:r>
          </a:p>
        </p:txBody>
      </p:sp>
      <p:sp>
        <p:nvSpPr>
          <p:cNvPr id="9" name="Rectangle 8"/>
          <p:cNvSpPr/>
          <p:nvPr/>
        </p:nvSpPr>
        <p:spPr>
          <a:xfrm>
            <a:off x="1447800" y="3352800"/>
            <a:ext cx="789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</a:rPr>
              <a:t>spread()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19600"/>
            <a:ext cx="329647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2971800" y="2667000"/>
            <a:ext cx="14478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038600" y="3506688"/>
            <a:ext cx="533400" cy="9129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62304" y="3506688"/>
            <a:ext cx="642896" cy="9129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19800" y="5029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Visualize me!</a:t>
            </a:r>
          </a:p>
        </p:txBody>
      </p:sp>
      <p:pic>
        <p:nvPicPr>
          <p:cNvPr id="1027" name="Picture 3" descr="C:\Users\friendly\Dropbox\Documents\SCS\RGraphics\images\RStudio\tidy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8" y="1219205"/>
            <a:ext cx="409904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riendly\Dropbox\Documents\SCS\RGraphics\images\RStudio\RStudio_Hex_dply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601" y="1240541"/>
            <a:ext cx="409904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friendly\Dropbox\Documents\SCS\RGraphics\images\RStudio\ggplot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423" y="4495799"/>
            <a:ext cx="381001" cy="44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952" y="3081963"/>
            <a:ext cx="735648" cy="84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791200" y="2197905"/>
            <a:ext cx="642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</a:rPr>
              <a:t>filter()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57348" y="2337894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</a:rPr>
              <a:t>select()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27832" y="232101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%&gt;%</a:t>
            </a:r>
          </a:p>
        </p:txBody>
      </p:sp>
    </p:spTree>
    <p:extLst>
      <p:ext uri="{BB962C8B-B14F-4D97-AF65-F5344CB8AC3E}">
        <p14:creationId xmlns:p14="http://schemas.microsoft.com/office/powerpoint/2010/main" val="2486459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EBF7-E70A-4804-BDBF-96A612A5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Tidy operations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611D60-16C8-4D80-BFF8-6E939523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360BA-90F8-42EB-81A4-3669FF41D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09" y="2362200"/>
            <a:ext cx="8692581" cy="3269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39CA3-420F-4777-B98B-99EBA0D5D212}"/>
              </a:ext>
            </a:extLst>
          </p:cNvPr>
          <p:cNvSpPr txBox="1"/>
          <p:nvPr/>
        </p:nvSpPr>
        <p:spPr>
          <a:xfrm>
            <a:off x="304800" y="144032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Reshape long to wide</a:t>
            </a:r>
          </a:p>
          <a:p>
            <a:r>
              <a:rPr lang="en-US" sz="2000" dirty="0"/>
              <a:t>synonym: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tidyr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::</a:t>
            </a:r>
            <a:r>
              <a:rPr lang="en-US" sz="2000" b="1" dirty="0" err="1"/>
              <a:t>pivot_longer</a:t>
            </a:r>
            <a:r>
              <a:rPr lang="en-US" sz="2000" b="1" dirty="0"/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92F848-BC84-41E2-8A6A-B2BBFB44AB38}"/>
              </a:ext>
            </a:extLst>
          </p:cNvPr>
          <p:cNvSpPr/>
          <p:nvPr/>
        </p:nvSpPr>
        <p:spPr>
          <a:xfrm>
            <a:off x="4767943" y="1374070"/>
            <a:ext cx="40712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Reshape long to wide</a:t>
            </a:r>
          </a:p>
          <a:p>
            <a:r>
              <a:rPr lang="en-US" sz="2000" dirty="0"/>
              <a:t>synonym: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tidyr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::</a:t>
            </a:r>
            <a:r>
              <a:rPr lang="en-US" sz="2000" b="1" dirty="0" err="1"/>
              <a:t>pivot_longer</a:t>
            </a:r>
            <a:r>
              <a:rPr lang="en-US" sz="2000" b="1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E2DA9-5D95-4D33-BC64-AB9B778C1720}"/>
              </a:ext>
            </a:extLst>
          </p:cNvPr>
          <p:cNvSpPr txBox="1"/>
          <p:nvPr/>
        </p:nvSpPr>
        <p:spPr>
          <a:xfrm>
            <a:off x="457200" y="58674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Separate parts of a value into several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1A7361-2628-4B16-8DBF-E3A0A63F08B3}"/>
              </a:ext>
            </a:extLst>
          </p:cNvPr>
          <p:cNvSpPr txBox="1"/>
          <p:nvPr/>
        </p:nvSpPr>
        <p:spPr>
          <a:xfrm>
            <a:off x="5181600" y="58674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Join related variables into one </a:t>
            </a:r>
          </a:p>
        </p:txBody>
      </p:sp>
    </p:spTree>
    <p:extLst>
      <p:ext uri="{BB962C8B-B14F-4D97-AF65-F5344CB8AC3E}">
        <p14:creationId xmlns:p14="http://schemas.microsoft.com/office/powerpoint/2010/main" val="204961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wrangling with </a:t>
            </a:r>
            <a:r>
              <a:rPr lang="en-US" dirty="0" err="1"/>
              <a:t>dplyr</a:t>
            </a:r>
            <a:r>
              <a:rPr lang="en-US" dirty="0"/>
              <a:t> &amp; </a:t>
            </a:r>
            <a:r>
              <a:rPr lang="en-US" dirty="0" err="1"/>
              <a:t>tidyr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Tidy Data?</a:t>
            </a:r>
          </a:p>
          <a:p>
            <a:r>
              <a:rPr lang="en-US" dirty="0"/>
              <a:t>A dataset is said to be tidy if: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observations are in </a:t>
            </a:r>
            <a:r>
              <a:rPr lang="en-US" dirty="0">
                <a:solidFill>
                  <a:srgbClr val="FF0000"/>
                </a:solidFill>
              </a:rPr>
              <a:t>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are in </a:t>
            </a:r>
            <a:r>
              <a:rPr lang="en-US" dirty="0">
                <a:solidFill>
                  <a:srgbClr val="FF0000"/>
                </a:solidFill>
              </a:rPr>
              <a:t>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value is in its own </a:t>
            </a:r>
            <a:r>
              <a:rPr lang="en-US" dirty="0">
                <a:solidFill>
                  <a:srgbClr val="FF0000"/>
                </a:solidFill>
              </a:rPr>
              <a:t>cell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2004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“messy” dataset: Survey of income by religion from Pew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of </a:t>
            </a:r>
            <a:r>
              <a:rPr lang="en-US" dirty="0">
                <a:solidFill>
                  <a:srgbClr val="FF0000"/>
                </a:solidFill>
              </a:rPr>
              <a:t>income</a:t>
            </a:r>
            <a:r>
              <a:rPr lang="en-US" dirty="0"/>
              <a:t> are in separate columns, not one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 headers are </a:t>
            </a:r>
            <a:r>
              <a:rPr lang="en-US" dirty="0">
                <a:solidFill>
                  <a:srgbClr val="FF0000"/>
                </a:solidFill>
              </a:rPr>
              <a:t>values</a:t>
            </a:r>
            <a:r>
              <a:rPr lang="en-US" dirty="0"/>
              <a:t>, not variable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Cell values are frequencies--- </a:t>
            </a:r>
            <a:r>
              <a:rPr lang="en-US" dirty="0">
                <a:solidFill>
                  <a:srgbClr val="FF0000"/>
                </a:solidFill>
              </a:rPr>
              <a:t>implicit</a:t>
            </a:r>
            <a:r>
              <a:rPr lang="en-US" dirty="0"/>
              <a:t>, not explicit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0"/>
            <a:ext cx="58102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98" y="1403271"/>
            <a:ext cx="4937760" cy="1543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77000" y="4648200"/>
            <a:ext cx="22098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This organization is easy in Excel</a:t>
            </a:r>
          </a:p>
          <a:p>
            <a:pPr>
              <a:spcAft>
                <a:spcPts val="600"/>
              </a:spcAft>
            </a:pPr>
            <a:r>
              <a:rPr lang="en-US" dirty="0"/>
              <a:t>But, this makes data analysis and graphing hard</a:t>
            </a:r>
          </a:p>
        </p:txBody>
      </p:sp>
    </p:spTree>
    <p:extLst>
      <p:ext uri="{BB962C8B-B14F-4D97-AF65-F5344CB8AC3E}">
        <p14:creationId xmlns:p14="http://schemas.microsoft.com/office/powerpoint/2010/main" val="1381368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Tidying: reshaping wide to long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419600" cy="212365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pew &lt;-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read.delim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file = "http://stat405.had.co.nz/data/pew.txt",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header = TRUE,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check.names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(pew1 &lt;- pew[1:4, 1:6])  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small subset 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religion &lt;$10k $10-20k $20-30k $30-40k $40-50k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 Agnostic    27      34      60      81      76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  Atheist    12      27      37      52      35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 Buddhist    27      21      30      34      33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 Catholic   418     617     732     670     638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5400" y="2362200"/>
            <a:ext cx="3733800" cy="347787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&gt;library(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gather(pew1, "income", "frequency", 2:6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religion  income frequency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  Agnostic   &lt;$10k        27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   Atheist   &lt;$10k        12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  Buddhist   &lt;$10k        27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  Catholic   &lt;$10k       418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  Agnostic $10-20k        34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   Atheist $10-20k        27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  Buddhist $10-20k        21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  Catholic $10-20k       617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  Agnostic $20-30k        60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  Atheist $20-30k        37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 Buddhist $20-30k        30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 Catholic $20-30k       732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13 Agnostic $30-40k        81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14  Atheist $30-40k        52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15 Buddhist $30-40k        34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16 Catholic $30-40k       670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  …        …         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1430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tidy the data by reshaping from wide to long format using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tidyr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::</a:t>
            </a:r>
            <a:r>
              <a:rPr lang="en-US" b="1" dirty="0"/>
              <a:t>gather()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42672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solution, using reshape2::melt()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4800600"/>
            <a:ext cx="41910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library(reshape2)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pew_tidy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melt(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pew1,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id = "religion",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variable.name = "income",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value.name = "frequency"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11468" y="17526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55808" y="1752600"/>
            <a:ext cx="6346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</a:rPr>
              <a:t>value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72400" y="1752599"/>
            <a:ext cx="838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</a:rPr>
              <a:t>columns</a:t>
            </a:r>
          </a:p>
        </p:txBody>
      </p:sp>
      <p:cxnSp>
        <p:nvCxnSpPr>
          <p:cNvPr id="14" name="Straight Arrow Connector 13"/>
          <p:cNvCxnSpPr>
            <a:stCxn id="9" idx="2"/>
          </p:cNvCxnSpPr>
          <p:nvPr/>
        </p:nvCxnSpPr>
        <p:spPr>
          <a:xfrm>
            <a:off x="6678168" y="2060377"/>
            <a:ext cx="0" cy="45422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467600" y="2060376"/>
            <a:ext cx="0" cy="45422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458200" y="2060375"/>
            <a:ext cx="0" cy="45422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9200" y="5923985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NB: income is a </a:t>
            </a:r>
            <a:r>
              <a:rPr lang="en-US" sz="1400" dirty="0">
                <a:solidFill>
                  <a:srgbClr val="FF0000"/>
                </a:solidFill>
              </a:rPr>
              <a:t>character</a:t>
            </a:r>
            <a:r>
              <a:rPr lang="en-US" sz="1400" dirty="0"/>
              <a:t> variable; we might want to create an </a:t>
            </a:r>
            <a:r>
              <a:rPr lang="en-US" sz="1400" dirty="0">
                <a:solidFill>
                  <a:srgbClr val="FF0000"/>
                </a:solidFill>
              </a:rPr>
              <a:t>ordered factor </a:t>
            </a:r>
            <a:r>
              <a:rPr lang="en-US" sz="1400" dirty="0"/>
              <a:t>or </a:t>
            </a:r>
            <a:r>
              <a:rPr lang="en-US" sz="1400" dirty="0">
                <a:solidFill>
                  <a:srgbClr val="FF0000"/>
                </a:solidFill>
              </a:rPr>
              <a:t>numeric</a:t>
            </a:r>
            <a:r>
              <a:rPr lang="en-US" sz="1400" dirty="0"/>
              <a:t> version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362227-9F29-496F-BAB1-60D38F130CD2}"/>
              </a:ext>
            </a:extLst>
          </p:cNvPr>
          <p:cNvCxnSpPr/>
          <p:nvPr/>
        </p:nvCxnSpPr>
        <p:spPr>
          <a:xfrm flipV="1">
            <a:off x="4191000" y="2667000"/>
            <a:ext cx="9144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463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pipes: %&gt;%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r>
              <a:rPr lang="en-US" dirty="0"/>
              <a:t>R is a functional language</a:t>
            </a:r>
          </a:p>
          <a:p>
            <a:pPr lvl="1"/>
            <a:r>
              <a:rPr lang="en-US" sz="1800" dirty="0"/>
              <a:t>This means that f(x) returns a value, as in y &lt;- f(x)</a:t>
            </a:r>
          </a:p>
          <a:p>
            <a:pPr lvl="1"/>
            <a:r>
              <a:rPr lang="en-US" sz="1800" dirty="0"/>
              <a:t>That value can be passed to another function: g(f(x))</a:t>
            </a:r>
          </a:p>
          <a:p>
            <a:pPr lvl="1"/>
            <a:r>
              <a:rPr lang="en-US" sz="1800" dirty="0"/>
              <a:t>And so on: h(g(f(x)))</a:t>
            </a:r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This gets messy and hard to read, unless you break it down step by step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2895600"/>
            <a:ext cx="62484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c(0.109, 0.359, 0.63, 0.996, 0.515, 0.142)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(diff(log(x)))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 3.29 1.75 1.58 0.52 0.28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419600"/>
            <a:ext cx="62484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Compute the logarithm of `x`, calculate lagged differences,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 the exponential function of the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log(x)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 -2.216 -1.024 -0.462 -0.004 -0.664 -1.952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diff(log(x))       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lagged diffs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  1.19  0.56  0.46 -0.66 -1.29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(diff(log(x)))  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convert back to original scale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 3.29 1.75 1.58 0.52 0.28</a:t>
            </a:r>
          </a:p>
        </p:txBody>
      </p:sp>
      <p:pic>
        <p:nvPicPr>
          <p:cNvPr id="7" name="Picture 7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28600"/>
            <a:ext cx="712707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25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pipes: %&gt;%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Pipes (%&gt;%) change the syntax to make this easier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Basic rules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%&gt;% f() </a:t>
            </a:r>
            <a:r>
              <a:rPr lang="en-US" sz="2000" dirty="0"/>
              <a:t>passes object on left hand side as first argument (or . argument) of function on right hand side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%&gt;% f() </a:t>
            </a:r>
            <a:r>
              <a:rPr lang="en-US" dirty="0"/>
              <a:t>is the same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f(x)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%&gt;% f(y) </a:t>
            </a:r>
            <a:r>
              <a:rPr lang="en-US" dirty="0"/>
              <a:t>is the same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f(x, y)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%&gt;% f(x, ., z) </a:t>
            </a:r>
            <a:r>
              <a:rPr lang="en-US" dirty="0"/>
              <a:t>is the same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f(x, y, z)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%&lt;&gt;% f()</a:t>
            </a:r>
            <a:r>
              <a:rPr lang="en-US" sz="2000" dirty="0">
                <a:cs typeface="Courier New" panose="02070309020205020404" pitchFamily="49" charset="0"/>
              </a:rPr>
              <a:t>does the same, but assigns the result to x</a:t>
            </a:r>
          </a:p>
          <a:p>
            <a:pPr lvl="2"/>
            <a:r>
              <a:rPr lang="en-US" sz="1600" dirty="0">
                <a:cs typeface="Courier New" panose="02070309020205020404" pitchFamily="49" charset="0"/>
              </a:rPr>
              <a:t>Shortcut 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&lt;- x %&gt;% f()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52600"/>
            <a:ext cx="62484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pipes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x %&gt;% log() %&gt;% diff() %&gt;%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 3.29 1.75 1.58 0.52 0.28</a:t>
            </a:r>
          </a:p>
        </p:txBody>
      </p:sp>
    </p:spTree>
    <p:extLst>
      <p:ext uri="{BB962C8B-B14F-4D97-AF65-F5344CB8AC3E}">
        <p14:creationId xmlns:p14="http://schemas.microsoft.com/office/powerpoint/2010/main" val="185896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pipes: %&gt;% </a:t>
            </a:r>
            <a:r>
              <a:rPr lang="en-US" dirty="0" err="1"/>
              <a:t>ggplot</a:t>
            </a:r>
            <a:r>
              <a:rPr lang="en-US" dirty="0"/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the Pew data, mutate income into an ordered factor and make a </a:t>
            </a:r>
            <a:r>
              <a:rPr lang="en-US" sz="2000" dirty="0" err="1"/>
              <a:t>ggplot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828800"/>
            <a:ext cx="67818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itchFamily="34" charset="0"/>
              </a:rPr>
              <a:t>pew1 %&gt;%</a:t>
            </a:r>
          </a:p>
          <a:p>
            <a:r>
              <a:rPr lang="en-US" sz="1600" dirty="0">
                <a:latin typeface="Arial Narrow" pitchFamily="34" charset="0"/>
              </a:rPr>
              <a:t>     gather("income", "frequency", 2:6) %&gt;%                                               </a:t>
            </a:r>
            <a:r>
              <a:rPr lang="en-US" sz="1600" dirty="0">
                <a:solidFill>
                  <a:srgbClr val="00B050"/>
                </a:solidFill>
                <a:latin typeface="Arial Narrow" pitchFamily="34" charset="0"/>
              </a:rPr>
              <a:t># reshape</a:t>
            </a:r>
          </a:p>
          <a:p>
            <a:r>
              <a:rPr lang="en-US" sz="1600" dirty="0">
                <a:latin typeface="Arial Narrow" pitchFamily="34" charset="0"/>
              </a:rPr>
              <a:t>     mutate(income = ordered(income, levels=unique(income))) %&gt;%       </a:t>
            </a:r>
            <a:r>
              <a:rPr lang="en-US" sz="1600" dirty="0">
                <a:solidFill>
                  <a:srgbClr val="00B050"/>
                </a:solidFill>
                <a:latin typeface="Arial Narrow" pitchFamily="34" charset="0"/>
              </a:rPr>
              <a:t># make ordered</a:t>
            </a:r>
          </a:p>
          <a:p>
            <a:r>
              <a:rPr lang="en-US" sz="1600" dirty="0">
                <a:latin typeface="Arial Narrow" pitchFamily="34" charset="0"/>
              </a:rPr>
              <a:t>     </a:t>
            </a:r>
            <a:r>
              <a:rPr lang="en-US" sz="1600" dirty="0" err="1">
                <a:latin typeface="Arial Narrow" pitchFamily="34" charset="0"/>
              </a:rPr>
              <a:t>ggplot</a:t>
            </a:r>
            <a:r>
              <a:rPr lang="en-US" sz="1600" dirty="0">
                <a:latin typeface="Arial Narrow" pitchFamily="34" charset="0"/>
              </a:rPr>
              <a:t>(</a:t>
            </a:r>
            <a:r>
              <a:rPr lang="en-US" sz="1600" dirty="0" err="1">
                <a:latin typeface="Arial Narrow" pitchFamily="34" charset="0"/>
              </a:rPr>
              <a:t>aes</a:t>
            </a:r>
            <a:r>
              <a:rPr lang="en-US" sz="1600" dirty="0">
                <a:latin typeface="Arial Narrow" pitchFamily="34" charset="0"/>
              </a:rPr>
              <a:t>(x=income, fill=religion)) +                                                    </a:t>
            </a:r>
            <a:r>
              <a:rPr lang="en-US" sz="1600" dirty="0">
                <a:solidFill>
                  <a:srgbClr val="00B050"/>
                </a:solidFill>
                <a:latin typeface="Arial Narrow" pitchFamily="34" charset="0"/>
              </a:rPr>
              <a:t># plot</a:t>
            </a:r>
          </a:p>
          <a:p>
            <a:r>
              <a:rPr lang="en-US" sz="1600" dirty="0">
                <a:latin typeface="Arial Narrow" pitchFamily="34" charset="0"/>
              </a:rPr>
              <a:t>           </a:t>
            </a:r>
            <a:r>
              <a:rPr lang="en-US" sz="1600" dirty="0" err="1">
                <a:latin typeface="Arial Narrow" pitchFamily="34" charset="0"/>
              </a:rPr>
              <a:t>geom_bar</a:t>
            </a:r>
            <a:r>
              <a:rPr lang="en-US" sz="1600" dirty="0">
                <a:latin typeface="Arial Narrow" pitchFamily="34" charset="0"/>
              </a:rPr>
              <a:t>(</a:t>
            </a:r>
            <a:r>
              <a:rPr lang="en-US" sz="1600" dirty="0" err="1">
                <a:latin typeface="Arial Narrow" pitchFamily="34" charset="0"/>
              </a:rPr>
              <a:t>aes</a:t>
            </a:r>
            <a:r>
              <a:rPr lang="en-US" sz="1600" dirty="0">
                <a:latin typeface="Arial Narrow" pitchFamily="34" charset="0"/>
              </a:rPr>
              <a:t>(weight=frequency))                                                 </a:t>
            </a:r>
            <a:r>
              <a:rPr lang="en-US" sz="1600" dirty="0">
                <a:solidFill>
                  <a:srgbClr val="00B050"/>
                </a:solidFill>
                <a:latin typeface="Arial Narrow" pitchFamily="34" charset="0"/>
              </a:rPr>
              <a:t># as </a:t>
            </a:r>
            <a:r>
              <a:rPr lang="en-US" sz="1600" dirty="0" err="1">
                <a:solidFill>
                  <a:srgbClr val="00B050"/>
                </a:solidFill>
                <a:latin typeface="Arial Narrow" pitchFamily="34" charset="0"/>
              </a:rPr>
              <a:t>freq</a:t>
            </a:r>
            <a:r>
              <a:rPr lang="en-US" sz="1600" dirty="0">
                <a:solidFill>
                  <a:srgbClr val="00B050"/>
                </a:solidFill>
                <a:latin typeface="Arial Narrow" pitchFamily="34" charset="0"/>
              </a:rPr>
              <a:t> bars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581400"/>
            <a:ext cx="4480569" cy="27432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381000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mutate() calculates or transforms column variables</a:t>
            </a:r>
          </a:p>
          <a:p>
            <a:r>
              <a:rPr lang="en-US" dirty="0"/>
              <a:t>ordered(income) levels are now ordered appropriately.</a:t>
            </a:r>
          </a:p>
          <a:p>
            <a:endParaRPr lang="en-US" dirty="0"/>
          </a:p>
          <a:p>
            <a:r>
              <a:rPr lang="en-US" dirty="0"/>
              <a:t>The result is piped to </a:t>
            </a:r>
            <a:r>
              <a:rPr lang="en-US" dirty="0" err="1"/>
              <a:t>ggplot</a:t>
            </a:r>
            <a:r>
              <a:rPr lang="en-US" dirty="0"/>
              <a:t>()</a:t>
            </a:r>
          </a:p>
        </p:txBody>
      </p:sp>
      <p:pic>
        <p:nvPicPr>
          <p:cNvPr id="9" name="Picture 7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28600"/>
            <a:ext cx="712707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friendly\Dropbox\Documents\SCS\RGraphics\images\RStudio\ggplot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903" y="228600"/>
            <a:ext cx="709449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977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Tidying: separate() and unite()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sometimes happens that several variables are crammed into one column, or parts of one variable are split across multiple columns</a:t>
            </a:r>
          </a:p>
        </p:txBody>
      </p:sp>
      <p:pic>
        <p:nvPicPr>
          <p:cNvPr id="1026" name="Picture 2" descr="C:\Dropbox\Documents\6135\images\ggplot2\dplyr-spread-un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79904"/>
            <a:ext cx="7046913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37338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 for the pew data, we might want  separate income into low &amp; high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4419600"/>
            <a:ext cx="37338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 Narrow" panose="020B0606020202030204" pitchFamily="34" charset="0"/>
              </a:rPr>
              <a:t>pew_long</a:t>
            </a:r>
            <a:r>
              <a:rPr lang="en-US" sz="1600" dirty="0">
                <a:latin typeface="Arial Narrow" panose="020B0606020202030204" pitchFamily="34" charset="0"/>
              </a:rPr>
              <a:t> %&gt;%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mutate(</a:t>
            </a:r>
            <a:r>
              <a:rPr lang="en-US" sz="1600" dirty="0" err="1">
                <a:latin typeface="Arial Narrow" panose="020B0606020202030204" pitchFamily="34" charset="0"/>
              </a:rPr>
              <a:t>inc</a:t>
            </a:r>
            <a:r>
              <a:rPr lang="en-US" sz="1600" dirty="0">
                <a:latin typeface="Arial Narrow" panose="020B0606020202030204" pitchFamily="34" charset="0"/>
              </a:rPr>
              <a:t> = </a:t>
            </a:r>
            <a:r>
              <a:rPr lang="en-US" sz="1600" dirty="0" err="1">
                <a:latin typeface="Arial Narrow" panose="020B0606020202030204" pitchFamily="34" charset="0"/>
              </a:rPr>
              <a:t>gsub</a:t>
            </a:r>
            <a:r>
              <a:rPr lang="en-US" sz="1600" dirty="0">
                <a:latin typeface="Arial Narrow" panose="020B0606020202030204" pitchFamily="34" charset="0"/>
              </a:rPr>
              <a:t>("[\\$k]", "", income)) %&gt;%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mutate(</a:t>
            </a:r>
            <a:r>
              <a:rPr lang="en-US" sz="1600" dirty="0" err="1">
                <a:latin typeface="Arial Narrow" panose="020B0606020202030204" pitchFamily="34" charset="0"/>
              </a:rPr>
              <a:t>inc</a:t>
            </a:r>
            <a:r>
              <a:rPr lang="en-US" sz="1600" dirty="0">
                <a:latin typeface="Arial Narrow" panose="020B0606020202030204" pitchFamily="34" charset="0"/>
              </a:rPr>
              <a:t> = </a:t>
            </a:r>
            <a:r>
              <a:rPr lang="en-US" sz="1600" dirty="0" err="1">
                <a:latin typeface="Arial Narrow" panose="020B0606020202030204" pitchFamily="34" charset="0"/>
              </a:rPr>
              <a:t>gsub</a:t>
            </a:r>
            <a:r>
              <a:rPr lang="en-US" sz="1600" dirty="0">
                <a:latin typeface="Arial Narrow" panose="020B0606020202030204" pitchFamily="34" charset="0"/>
              </a:rPr>
              <a:t>("&lt;", "0-", </a:t>
            </a:r>
            <a:r>
              <a:rPr lang="en-US" sz="1600" dirty="0" err="1">
                <a:latin typeface="Arial Narrow" panose="020B0606020202030204" pitchFamily="34" charset="0"/>
              </a:rPr>
              <a:t>inc</a:t>
            </a:r>
            <a:r>
              <a:rPr lang="en-US" sz="1600" dirty="0">
                <a:latin typeface="Arial Narrow" panose="020B0606020202030204" pitchFamily="34" charset="0"/>
              </a:rPr>
              <a:t>)) %&gt;%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separate(</a:t>
            </a:r>
            <a:r>
              <a:rPr lang="en-US" sz="1600" dirty="0" err="1">
                <a:latin typeface="Arial Narrow" panose="020B0606020202030204" pitchFamily="34" charset="0"/>
              </a:rPr>
              <a:t>inc</a:t>
            </a:r>
            <a:r>
              <a:rPr lang="en-US" sz="1600" dirty="0">
                <a:latin typeface="Arial Narrow" panose="020B0606020202030204" pitchFamily="34" charset="0"/>
              </a:rPr>
              <a:t>, c("low", "high"), "-") %&gt;%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head()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4419600"/>
            <a:ext cx="38100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religion  income frequency low high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 Agnostic   &lt;$10k        27   0   10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  Atheist   &lt;$10k        12   0   10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 Buddhist   &lt;$10k        27   0   10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 Catholic   &lt;$10k       418   0   10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 Agnostic $10-20k        34  10   20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  Atheist $10-20k        27  10   20</a:t>
            </a:r>
          </a:p>
        </p:txBody>
      </p:sp>
    </p:spTree>
    <p:extLst>
      <p:ext uri="{BB962C8B-B14F-4D97-AF65-F5344CB8AC3E}">
        <p14:creationId xmlns:p14="http://schemas.microsoft.com/office/powerpoint/2010/main" val="819359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dplyr</a:t>
            </a:r>
            <a:r>
              <a:rPr lang="en-US" dirty="0"/>
              <a:t>: Subset observations (rows)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dplyr</a:t>
            </a:r>
            <a:r>
              <a:rPr lang="en-US" dirty="0"/>
              <a:t> implements a variety of verbs to select a subset of observations from a dataset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4"/>
            <a:ext cx="4914000" cy="41946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57800" y="19812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pipe expression, omit the dataset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895600"/>
            <a:ext cx="35052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iris %&gt;% filter(</a:t>
            </a:r>
            <a:r>
              <a:rPr lang="en-US" dirty="0" err="1"/>
              <a:t>Sepal.Length</a:t>
            </a:r>
            <a:r>
              <a:rPr lang="en-US" dirty="0"/>
              <a:t> &gt;7)</a:t>
            </a:r>
          </a:p>
          <a:p>
            <a:r>
              <a:rPr lang="en-US" dirty="0"/>
              <a:t>iris %&gt;% filter(Species==“</a:t>
            </a:r>
            <a:r>
              <a:rPr lang="en-US" dirty="0" err="1"/>
              <a:t>setosa</a:t>
            </a:r>
            <a:r>
              <a:rPr lang="en-US" dirty="0"/>
              <a:t>”)</a:t>
            </a:r>
          </a:p>
          <a:p>
            <a:endParaRPr lang="en-US" dirty="0"/>
          </a:p>
          <a:p>
            <a:r>
              <a:rPr lang="en-US" dirty="0"/>
              <a:t>iris %&gt;% </a:t>
            </a:r>
            <a:r>
              <a:rPr lang="en-US" dirty="0" err="1"/>
              <a:t>sample_n</a:t>
            </a:r>
            <a:r>
              <a:rPr lang="en-US" dirty="0"/>
              <a:t>(10)</a:t>
            </a:r>
          </a:p>
          <a:p>
            <a:r>
              <a:rPr lang="en-US" dirty="0"/>
              <a:t>iris %&gt;% slice(1:50)   </a:t>
            </a:r>
            <a:r>
              <a:rPr lang="en-US" dirty="0">
                <a:solidFill>
                  <a:srgbClr val="00B050"/>
                </a:solidFill>
              </a:rPr>
              <a:t># </a:t>
            </a:r>
            <a:r>
              <a:rPr lang="en-US" dirty="0" err="1">
                <a:solidFill>
                  <a:srgbClr val="00B050"/>
                </a:solidFill>
              </a:rPr>
              <a:t>setosa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13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larger view: Data science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 science treats statistics &amp; data visualization as parts of a larger process</a:t>
            </a:r>
          </a:p>
          <a:p>
            <a:pPr lvl="1"/>
            <a:r>
              <a:rPr lang="en-US" sz="2000" dirty="0"/>
              <a:t>Data import: text files, data bases, web scraping, …</a:t>
            </a:r>
          </a:p>
          <a:p>
            <a:pPr lvl="1"/>
            <a:r>
              <a:rPr lang="en-US" sz="2000" dirty="0"/>
              <a:t>Data cleaning </a:t>
            </a:r>
            <a:r>
              <a:rPr lang="en-US" sz="2000" dirty="0">
                <a:sym typeface="Symbol"/>
              </a:rPr>
              <a:t> “tidy data”</a:t>
            </a:r>
          </a:p>
          <a:p>
            <a:pPr lvl="1"/>
            <a:r>
              <a:rPr lang="en-US" sz="2000" dirty="0">
                <a:sym typeface="Symbol"/>
              </a:rPr>
              <a:t>Model building &amp; visualization</a:t>
            </a:r>
          </a:p>
          <a:p>
            <a:pPr lvl="1"/>
            <a:r>
              <a:rPr lang="en-US" sz="2000" dirty="0">
                <a:sym typeface="Symbol"/>
              </a:rPr>
              <a:t>Reproducible report writing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10000"/>
            <a:ext cx="6858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2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dplyr</a:t>
            </a:r>
            <a:r>
              <a:rPr lang="en-US" dirty="0"/>
              <a:t>: Subset variables (columns)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33400"/>
            <a:ext cx="5342858" cy="16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10000"/>
            <a:ext cx="3840480" cy="2026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810000"/>
            <a:ext cx="4206240" cy="15302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200400"/>
            <a:ext cx="81686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helper functions in </a:t>
            </a:r>
            <a:r>
              <a:rPr lang="en-US" dirty="0" err="1"/>
              <a:t>dplyr</a:t>
            </a:r>
            <a:r>
              <a:rPr lang="en-US" dirty="0"/>
              <a:t> allow selection by a </a:t>
            </a:r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 of variable names:</a:t>
            </a:r>
          </a:p>
        </p:txBody>
      </p:sp>
    </p:spTree>
    <p:extLst>
      <p:ext uri="{BB962C8B-B14F-4D97-AF65-F5344CB8AC3E}">
        <p14:creationId xmlns:p14="http://schemas.microsoft.com/office/powerpoint/2010/main" val="1445537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dplyr</a:t>
            </a:r>
            <a:r>
              <a:rPr lang="en-US" dirty="0"/>
              <a:t>: </a:t>
            </a:r>
            <a:r>
              <a:rPr lang="en-US" dirty="0" err="1"/>
              <a:t>group_by</a:t>
            </a:r>
            <a:r>
              <a:rPr lang="en-US" dirty="0"/>
              <a:t>() and </a:t>
            </a:r>
            <a:r>
              <a:rPr lang="en-US" dirty="0" err="1"/>
              <a:t>summarise</a:t>
            </a:r>
            <a:r>
              <a:rPr lang="en-US" dirty="0"/>
              <a:t>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76400"/>
          </a:xfrm>
        </p:spPr>
        <p:txBody>
          <a:bodyPr/>
          <a:lstStyle/>
          <a:p>
            <a:r>
              <a:rPr lang="en-US" dirty="0"/>
              <a:t>Fundamental operations in data </a:t>
            </a:r>
            <a:r>
              <a:rPr lang="en-US" dirty="0" err="1"/>
              <a:t>munging</a:t>
            </a:r>
            <a:r>
              <a:rPr lang="en-US" dirty="0"/>
              <a:t> are: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grouping</a:t>
            </a:r>
            <a:r>
              <a:rPr lang="en-US" sz="2000" dirty="0"/>
              <a:t> a dataset by one or more variables</a:t>
            </a:r>
          </a:p>
          <a:p>
            <a:pPr lvl="1"/>
            <a:r>
              <a:rPr lang="en-US" sz="2000" dirty="0"/>
              <a:t>calculating one or more </a:t>
            </a:r>
            <a:r>
              <a:rPr lang="en-US" sz="2000" dirty="0">
                <a:solidFill>
                  <a:srgbClr val="FF0000"/>
                </a:solidFill>
              </a:rPr>
              <a:t>summary</a:t>
            </a:r>
            <a:r>
              <a:rPr lang="en-US" sz="2000" dirty="0"/>
              <a:t> measures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ungrouping</a:t>
            </a:r>
            <a:r>
              <a:rPr lang="en-US" sz="2000" dirty="0"/>
              <a:t>: expand to an ungrouped copy, if needed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29380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5376" y="29380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group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27376" y="2938046"/>
            <a:ext cx="1335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summarise</a:t>
            </a:r>
            <a:endParaRPr lang="en-US" sz="1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203388" y="4803422"/>
            <a:ext cx="1116225" cy="1538704"/>
            <a:chOff x="1203388" y="4803422"/>
            <a:chExt cx="1116225" cy="153870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3388" y="5141976"/>
              <a:ext cx="561975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670" y="5146738"/>
              <a:ext cx="1905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1213224" y="4803422"/>
              <a:ext cx="5521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600" dirty="0">
                  <a:solidFill>
                    <a:prstClr val="black"/>
                  </a:solidFill>
                </a:rPr>
                <a:t>data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54228" y="4803422"/>
              <a:ext cx="4653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600" dirty="0" err="1">
                  <a:solidFill>
                    <a:prstClr val="black"/>
                  </a:solidFill>
                </a:rPr>
                <a:t>avg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962400" y="4972698"/>
            <a:ext cx="4343400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mtcars</a:t>
            </a:r>
            <a:r>
              <a:rPr lang="en-US" dirty="0"/>
              <a:t> %&gt;%</a:t>
            </a:r>
          </a:p>
          <a:p>
            <a:r>
              <a:rPr lang="en-US" dirty="0"/>
              <a:t>    </a:t>
            </a:r>
            <a:r>
              <a:rPr lang="en-US" dirty="0" err="1"/>
              <a:t>group_by</a:t>
            </a:r>
            <a:r>
              <a:rPr lang="en-US" dirty="0"/>
              <a:t>(</a:t>
            </a:r>
            <a:r>
              <a:rPr lang="en-US" dirty="0" err="1"/>
              <a:t>cyl</a:t>
            </a:r>
            <a:r>
              <a:rPr lang="en-US" dirty="0"/>
              <a:t>) %&gt;%</a:t>
            </a:r>
          </a:p>
          <a:p>
            <a:r>
              <a:rPr lang="en-US" dirty="0"/>
              <a:t>    </a:t>
            </a:r>
            <a:r>
              <a:rPr lang="en-US" dirty="0" err="1"/>
              <a:t>summarise</a:t>
            </a:r>
            <a:r>
              <a:rPr lang="en-US" dirty="0"/>
              <a:t>(</a:t>
            </a:r>
            <a:r>
              <a:rPr lang="en-US" dirty="0" err="1"/>
              <a:t>avg</a:t>
            </a:r>
            <a:r>
              <a:rPr lang="en-US" dirty="0"/>
              <a:t>=mean(mpg)) %&gt;%</a:t>
            </a:r>
          </a:p>
          <a:p>
            <a:r>
              <a:rPr lang="en-US" dirty="0"/>
              <a:t>    </a:t>
            </a:r>
            <a:r>
              <a:rPr lang="en-US" b="1" dirty="0"/>
              <a:t>ungroup()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24" y="3258312"/>
            <a:ext cx="2227839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962400" y="3321087"/>
            <a:ext cx="45720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 dirty="0" err="1"/>
              <a:t>mtcars</a:t>
            </a:r>
            <a:r>
              <a:rPr lang="en-US" dirty="0"/>
              <a:t> %&gt;%</a:t>
            </a:r>
          </a:p>
          <a:p>
            <a:pPr lvl="0"/>
            <a:r>
              <a:rPr lang="en-US" dirty="0"/>
              <a:t>    </a:t>
            </a:r>
            <a:r>
              <a:rPr lang="en-US" b="1" dirty="0" err="1"/>
              <a:t>group_by</a:t>
            </a:r>
            <a:r>
              <a:rPr lang="en-US" dirty="0"/>
              <a:t>(</a:t>
            </a:r>
            <a:r>
              <a:rPr lang="en-US" dirty="0" err="1"/>
              <a:t>cyl</a:t>
            </a:r>
            <a:r>
              <a:rPr lang="en-US" dirty="0"/>
              <a:t>) %&gt;%</a:t>
            </a:r>
          </a:p>
          <a:p>
            <a:pPr lvl="0"/>
            <a:r>
              <a:rPr lang="en-US" dirty="0"/>
              <a:t>    </a:t>
            </a:r>
            <a:r>
              <a:rPr lang="en-US" dirty="0" err="1"/>
              <a:t>summarise</a:t>
            </a:r>
            <a:r>
              <a:rPr lang="en-US" dirty="0"/>
              <a:t>(</a:t>
            </a:r>
            <a:r>
              <a:rPr lang="en-US" dirty="0" err="1"/>
              <a:t>avg</a:t>
            </a:r>
            <a:r>
              <a:rPr lang="en-US" dirty="0"/>
              <a:t>=mean(mpg))</a:t>
            </a:r>
          </a:p>
        </p:txBody>
      </p:sp>
    </p:spTree>
    <p:extLst>
      <p:ext uri="{BB962C8B-B14F-4D97-AF65-F5344CB8AC3E}">
        <p14:creationId xmlns:p14="http://schemas.microsoft.com/office/powerpoint/2010/main" val="60393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NASA data on solar radiation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 descr="C:\Dropbox\Documents\SCS\RGraphics\images\ggplot2\nasa-atmospheric-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33" y="1124711"/>
            <a:ext cx="8186667" cy="13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514" y="2796766"/>
            <a:ext cx="4114286" cy="36095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3124200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solar radiation vary with latitude, over months of the year?</a:t>
            </a:r>
          </a:p>
          <a:p>
            <a:endParaRPr lang="en-US" dirty="0"/>
          </a:p>
          <a:p>
            <a:r>
              <a:rPr lang="en-US" dirty="0"/>
              <a:t>How to make this plot?</a:t>
            </a:r>
          </a:p>
          <a:p>
            <a:endParaRPr lang="en-US" dirty="0"/>
          </a:p>
          <a:p>
            <a:r>
              <a:rPr lang="en-US" dirty="0"/>
              <a:t>Q:</a:t>
            </a:r>
          </a:p>
          <a:p>
            <a:r>
              <a:rPr lang="en-US" dirty="0"/>
              <a:t>what are the basic plot elements?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CDC6C-DDB9-489D-A797-776D2B304054}"/>
              </a:ext>
            </a:extLst>
          </p:cNvPr>
          <p:cNvSpPr txBox="1"/>
          <p:nvPr/>
        </p:nvSpPr>
        <p:spPr>
          <a:xfrm>
            <a:off x="6248400" y="632057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Latitude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BE5C74-8F12-4061-8369-4F864FFDD9E6}"/>
              </a:ext>
            </a:extLst>
          </p:cNvPr>
          <p:cNvSpPr txBox="1"/>
          <p:nvPr/>
        </p:nvSpPr>
        <p:spPr>
          <a:xfrm rot="16200000">
            <a:off x="3548621" y="441686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Solar radiation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0B082-A412-44FC-A9C7-25E1C56B10E7}"/>
              </a:ext>
            </a:extLst>
          </p:cNvPr>
          <p:cNvSpPr txBox="1"/>
          <p:nvPr/>
        </p:nvSpPr>
        <p:spPr>
          <a:xfrm>
            <a:off x="5943600" y="225379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Months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DCF167-4C06-4789-9B83-8FA882662C1D}"/>
              </a:ext>
            </a:extLst>
          </p:cNvPr>
          <p:cNvCxnSpPr>
            <a:cxnSpLocks/>
          </p:cNvCxnSpPr>
          <p:nvPr/>
        </p:nvCxnSpPr>
        <p:spPr>
          <a:xfrm flipH="1">
            <a:off x="5290457" y="2568459"/>
            <a:ext cx="1110343" cy="2283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D6CAB1-B34B-474B-8E3E-61936C6B1BE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400800" y="2623123"/>
            <a:ext cx="304800" cy="1736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89D2BD-2F1B-45DB-A073-DFFE0CF2DD7B}"/>
              </a:ext>
            </a:extLst>
          </p:cNvPr>
          <p:cNvCxnSpPr/>
          <p:nvPr/>
        </p:nvCxnSpPr>
        <p:spPr>
          <a:xfrm>
            <a:off x="6934200" y="2623123"/>
            <a:ext cx="228600" cy="1736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5C562B-2945-4AE6-9554-C1806DFDDF6A}"/>
              </a:ext>
            </a:extLst>
          </p:cNvPr>
          <p:cNvCxnSpPr/>
          <p:nvPr/>
        </p:nvCxnSpPr>
        <p:spPr>
          <a:xfrm>
            <a:off x="7162800" y="2568459"/>
            <a:ext cx="838200" cy="2283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771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NASA data: solar radiation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60" y="1136904"/>
            <a:ext cx="4168460" cy="4160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6809" y="1981200"/>
            <a:ext cx="3704191" cy="297004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 Narrow" panose="020B0606020202030204" pitchFamily="34" charset="0"/>
              </a:rPr>
              <a:t>&gt; str(nasa)</a:t>
            </a:r>
          </a:p>
          <a:p>
            <a:r>
              <a:rPr lang="pt-BR" sz="1100" dirty="0">
                <a:latin typeface="Arial Narrow" panose="020B0606020202030204" pitchFamily="34" charset="0"/>
              </a:rPr>
              <a:t>'data.frame':   64800 obs. of  15 variables:</a:t>
            </a:r>
          </a:p>
          <a:p>
            <a:r>
              <a:rPr lang="pt-BR" sz="1100" dirty="0">
                <a:latin typeface="Arial Narrow" panose="020B0606020202030204" pitchFamily="34" charset="0"/>
              </a:rPr>
              <a:t> $ Lat: int  -90 -90 -90 -90 -90 -90 -90 -90 -90 -90 ...</a:t>
            </a:r>
          </a:p>
          <a:p>
            <a:r>
              <a:rPr lang="pt-BR" sz="1100" dirty="0">
                <a:latin typeface="Arial Narrow" panose="020B0606020202030204" pitchFamily="34" charset="0"/>
              </a:rPr>
              <a:t> $ Lon: int  -180 -179 -178 -177 -176 -175 -174 -173 -172 -171 ...</a:t>
            </a:r>
          </a:p>
          <a:p>
            <a:r>
              <a:rPr lang="pt-BR" sz="1100" dirty="0">
                <a:latin typeface="Arial Narrow" panose="020B0606020202030204" pitchFamily="34" charset="0"/>
              </a:rPr>
              <a:t> $ Jan: num  9.63 9.63 9.63 9.63 9.63 9.63 9.63 9.63 9.63 9.63 ...</a:t>
            </a:r>
          </a:p>
          <a:p>
            <a:r>
              <a:rPr lang="pt-BR" sz="1100" dirty="0">
                <a:latin typeface="Arial Narrow" panose="020B0606020202030204" pitchFamily="34" charset="0"/>
              </a:rPr>
              <a:t> $ Feb: num  5.28 5.28 5.28 5.28 5.28 5.28 5.28 5.28 5.28 5.28 ...</a:t>
            </a:r>
          </a:p>
          <a:p>
            <a:r>
              <a:rPr lang="pt-BR" sz="1100" dirty="0">
                <a:latin typeface="Arial Narrow" panose="020B0606020202030204" pitchFamily="34" charset="0"/>
              </a:rPr>
              <a:t> $ Mar: num  0.75 0.75 0.75 0.75 0.75 0.75 0.75 0.75 0.75 0.75 ...</a:t>
            </a:r>
          </a:p>
          <a:p>
            <a:r>
              <a:rPr lang="pt-BR" sz="1100" dirty="0">
                <a:latin typeface="Arial Narrow" panose="020B0606020202030204" pitchFamily="34" charset="0"/>
              </a:rPr>
              <a:t> $ Apr: num  0 0 0 0 0 0 0 0 0 0 ...</a:t>
            </a:r>
            <a:r>
              <a:rPr lang="en-US" sz="1100" dirty="0"/>
              <a:t> </a:t>
            </a:r>
          </a:p>
          <a:p>
            <a:r>
              <a:rPr lang="en-US" sz="1100" dirty="0">
                <a:latin typeface="Arial Narrow" panose="020B0606020202030204" pitchFamily="34" charset="0"/>
              </a:rPr>
              <a:t> </a:t>
            </a:r>
            <a:r>
              <a:rPr lang="pt-BR" sz="1100" dirty="0">
                <a:latin typeface="Arial Narrow" panose="020B0606020202030204" pitchFamily="34" charset="0"/>
              </a:rPr>
              <a:t>$ May: num  0 0 0 0 0 0 0 0 0 0 ...</a:t>
            </a:r>
          </a:p>
          <a:p>
            <a:r>
              <a:rPr lang="pt-BR" sz="1100" dirty="0">
                <a:latin typeface="Arial Narrow" panose="020B0606020202030204" pitchFamily="34" charset="0"/>
              </a:rPr>
              <a:t> $ Jun: num  0 0 0 0 0 0 0 0 0 0 ...</a:t>
            </a:r>
          </a:p>
          <a:p>
            <a:r>
              <a:rPr lang="pt-BR" sz="1100" dirty="0">
                <a:latin typeface="Arial Narrow" panose="020B0606020202030204" pitchFamily="34" charset="0"/>
              </a:rPr>
              <a:t> $ Jul: num  0 0 0 0 0 0 0 0 0 0 ...</a:t>
            </a:r>
          </a:p>
          <a:p>
            <a:r>
              <a:rPr lang="pt-BR" sz="1100" dirty="0">
                <a:latin typeface="Arial Narrow" panose="020B0606020202030204" pitchFamily="34" charset="0"/>
              </a:rPr>
              <a:t> $ Aug: num  0 0 0 0 0 0 0 0 0 0 ...</a:t>
            </a:r>
          </a:p>
          <a:p>
            <a:r>
              <a:rPr lang="pt-BR" sz="1100" dirty="0">
                <a:latin typeface="Arial Narrow" panose="020B0606020202030204" pitchFamily="34" charset="0"/>
              </a:rPr>
              <a:t> $ Sep: num  0.1 0.1 0.1 0.1 0.1 0.1 0.1 0.1 0.1 0.1 ...</a:t>
            </a:r>
          </a:p>
          <a:p>
            <a:r>
              <a:rPr lang="pt-BR" sz="1100" dirty="0">
                <a:latin typeface="Arial Narrow" panose="020B0606020202030204" pitchFamily="34" charset="0"/>
              </a:rPr>
              <a:t> $ Oct: num  3.24 3.24 3.24 3.24 3.24 3.24 3.24 3.24 3.24 3.24 ...</a:t>
            </a:r>
          </a:p>
          <a:p>
            <a:r>
              <a:rPr lang="pt-BR" sz="1100" dirty="0">
                <a:latin typeface="Arial Narrow" panose="020B0606020202030204" pitchFamily="34" charset="0"/>
              </a:rPr>
              <a:t> $ Nov: num  8.28 8.28 8.28 8.28 8.28 8.28 8.28 8.28 8.28 8.28 ...</a:t>
            </a:r>
          </a:p>
          <a:p>
            <a:r>
              <a:rPr lang="pt-BR" sz="1100" dirty="0">
                <a:latin typeface="Arial Narrow" panose="020B0606020202030204" pitchFamily="34" charset="0"/>
              </a:rPr>
              <a:t> $ Dec: num  11 11 11 11 11 ...</a:t>
            </a:r>
          </a:p>
          <a:p>
            <a:r>
              <a:rPr lang="pt-BR" sz="1100" dirty="0">
                <a:latin typeface="Arial Narrow" panose="020B0606020202030204" pitchFamily="34" charset="0"/>
              </a:rPr>
              <a:t> </a:t>
            </a:r>
            <a:r>
              <a:rPr lang="pt-BR" sz="1100" b="1" dirty="0">
                <a:latin typeface="Arial Narrow" panose="020B0606020202030204" pitchFamily="34" charset="0"/>
              </a:rPr>
              <a:t>$ Ann: </a:t>
            </a:r>
            <a:r>
              <a:rPr lang="pt-BR" sz="1100" dirty="0">
                <a:latin typeface="Arial Narrow" panose="020B0606020202030204" pitchFamily="34" charset="0"/>
              </a:rPr>
              <a:t>num  3.19 3.19 3.19 3.19 3.19 3.19 3.19 3.19 3.19 3.19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809" y="1219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easy to do for the total </a:t>
            </a:r>
            <a:r>
              <a:rPr lang="en-US" dirty="0">
                <a:solidFill>
                  <a:srgbClr val="FF0000"/>
                </a:solidFill>
              </a:rPr>
              <a:t>Ann</a:t>
            </a:r>
            <a:r>
              <a:rPr lang="en-US" dirty="0"/>
              <a:t>ual solar radiation, a column in the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809" y="5297424"/>
            <a:ext cx="5228191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nasa</a:t>
            </a:r>
            <a:r>
              <a:rPr lang="en-US" sz="1400" dirty="0"/>
              <a:t> %&gt;%</a:t>
            </a:r>
          </a:p>
          <a:p>
            <a:r>
              <a:rPr lang="en-US" sz="1400" dirty="0"/>
              <a:t>     filter(abs(</a:t>
            </a:r>
            <a:r>
              <a:rPr lang="en-US" sz="1400" dirty="0" err="1"/>
              <a:t>Lat</a:t>
            </a:r>
            <a:r>
              <a:rPr lang="en-US" sz="1400" dirty="0"/>
              <a:t>) &lt; 60) %&gt;%</a:t>
            </a:r>
          </a:p>
          <a:p>
            <a:r>
              <a:rPr lang="en-US" sz="1400" dirty="0"/>
              <a:t>     mutate(</a:t>
            </a:r>
            <a:r>
              <a:rPr lang="en-US" sz="1400" dirty="0" err="1"/>
              <a:t>Latf</a:t>
            </a:r>
            <a:r>
              <a:rPr lang="en-US" sz="1400" dirty="0"/>
              <a:t> = cut(</a:t>
            </a:r>
            <a:r>
              <a:rPr lang="en-US" sz="1400" dirty="0" err="1"/>
              <a:t>Lat</a:t>
            </a:r>
            <a:r>
              <a:rPr lang="en-US" sz="1400" dirty="0"/>
              <a:t>, pretty(</a:t>
            </a:r>
            <a:r>
              <a:rPr lang="en-US" sz="1400" dirty="0" err="1"/>
              <a:t>Lat</a:t>
            </a:r>
            <a:r>
              <a:rPr lang="en-US" sz="1400" dirty="0"/>
              <a:t>, n=10))) %&gt;%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ggplot</a:t>
            </a:r>
            <a:r>
              <a:rPr lang="en-US" sz="1400" dirty="0"/>
              <a:t>(</a:t>
            </a:r>
            <a:r>
              <a:rPr lang="en-US" sz="1400" dirty="0" err="1"/>
              <a:t>aes</a:t>
            </a:r>
            <a:r>
              <a:rPr lang="en-US" sz="1400" dirty="0"/>
              <a:t>(x=</a:t>
            </a:r>
            <a:r>
              <a:rPr lang="en-US" sz="1400" dirty="0" err="1"/>
              <a:t>Latf</a:t>
            </a:r>
            <a:r>
              <a:rPr lang="en-US" sz="1400" dirty="0"/>
              <a:t>, y=Ann)) +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geom_violin</a:t>
            </a:r>
            <a:r>
              <a:rPr lang="en-US" sz="1400" dirty="0"/>
              <a:t>(fill="pink", alpha=0.3) +</a:t>
            </a:r>
          </a:p>
          <a:p>
            <a:r>
              <a:rPr lang="en-US" sz="1400" dirty="0"/>
              <a:t>           labs(x="Latitude", y="Solar radiation G(0) (kWh/m²)")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96E45D-50A3-4725-886F-90F3B7E6CF55}"/>
              </a:ext>
            </a:extLst>
          </p:cNvPr>
          <p:cNvSpPr/>
          <p:nvPr/>
        </p:nvSpPr>
        <p:spPr>
          <a:xfrm>
            <a:off x="457200" y="4668415"/>
            <a:ext cx="609600" cy="212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74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Faceting &amp; tidy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75002"/>
            <a:ext cx="4221905" cy="4159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275002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complicated to do for the separate months, because the data structure is </a:t>
            </a:r>
            <a:r>
              <a:rPr lang="en-US" b="1" dirty="0">
                <a:solidFill>
                  <a:srgbClr val="FF0000"/>
                </a:solidFill>
              </a:rPr>
              <a:t>untidy</a:t>
            </a:r>
            <a:r>
              <a:rPr lang="en-US" dirty="0"/>
              <a:t>--- months were in separate variables (wide format)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713" y="2971800"/>
            <a:ext cx="3786487" cy="297004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 Narrow" panose="020B0606020202030204" pitchFamily="34" charset="0"/>
              </a:rPr>
              <a:t>&gt; str(nasa)</a:t>
            </a:r>
          </a:p>
          <a:p>
            <a:r>
              <a:rPr lang="pt-BR" sz="1100" dirty="0">
                <a:latin typeface="Arial Narrow" panose="020B0606020202030204" pitchFamily="34" charset="0"/>
              </a:rPr>
              <a:t>'data.frame':   64800 obs. of  15 variables:</a:t>
            </a:r>
          </a:p>
          <a:p>
            <a:r>
              <a:rPr lang="pt-BR" sz="1100" dirty="0">
                <a:latin typeface="Arial Narrow" panose="020B0606020202030204" pitchFamily="34" charset="0"/>
              </a:rPr>
              <a:t> $ Lat: int  -90 -90 -90 -90 -90 -90 -90 -90 -90 -90 ...</a:t>
            </a:r>
          </a:p>
          <a:p>
            <a:r>
              <a:rPr lang="pt-BR" sz="1100" dirty="0">
                <a:latin typeface="Arial Narrow" panose="020B0606020202030204" pitchFamily="34" charset="0"/>
              </a:rPr>
              <a:t> $ Lon: int  -180 -179 -178 -177 -176 -175 -174 -173 -172 -171 ...</a:t>
            </a:r>
          </a:p>
          <a:p>
            <a:r>
              <a:rPr lang="pt-BR" sz="1100" dirty="0">
                <a:latin typeface="Arial Narrow" panose="020B0606020202030204" pitchFamily="34" charset="0"/>
              </a:rPr>
              <a:t> $ Jan: num  9.63 9.63 9.63 9.63 9.63 9.63 9.63 9.63 9.63 9.63 ...</a:t>
            </a:r>
          </a:p>
          <a:p>
            <a:r>
              <a:rPr lang="pt-BR" sz="1100" dirty="0">
                <a:latin typeface="Arial Narrow" panose="020B0606020202030204" pitchFamily="34" charset="0"/>
              </a:rPr>
              <a:t> $ Feb: num  5.28 5.28 5.28 5.28 5.28 5.28 5.28 5.28 5.28 5.28 ...</a:t>
            </a:r>
          </a:p>
          <a:p>
            <a:r>
              <a:rPr lang="pt-BR" sz="1100" dirty="0">
                <a:latin typeface="Arial Narrow" panose="020B0606020202030204" pitchFamily="34" charset="0"/>
              </a:rPr>
              <a:t> $ Mar: num  0.75 0.75 0.75 0.75 0.75 0.75 0.75 0.75 0.75 0.75 ...</a:t>
            </a:r>
          </a:p>
          <a:p>
            <a:r>
              <a:rPr lang="pt-BR" sz="1100" dirty="0">
                <a:latin typeface="Arial Narrow" panose="020B0606020202030204" pitchFamily="34" charset="0"/>
              </a:rPr>
              <a:t> $ Apr: num  0 0 0 0 0 0 0 0 0 0 ...</a:t>
            </a:r>
            <a:r>
              <a:rPr lang="en-US" sz="1100" dirty="0"/>
              <a:t> </a:t>
            </a:r>
            <a:endParaRPr lang="pt-BR" sz="1100" dirty="0">
              <a:latin typeface="Arial Narrow" panose="020B0606020202030204" pitchFamily="34" charset="0"/>
            </a:endParaRPr>
          </a:p>
          <a:p>
            <a:r>
              <a:rPr lang="pt-BR" sz="1100" dirty="0">
                <a:latin typeface="Arial Narrow" panose="020B0606020202030204" pitchFamily="34" charset="0"/>
              </a:rPr>
              <a:t> $ May: num  0 0 0 0 0 0 0 0 0 0 ...</a:t>
            </a:r>
          </a:p>
          <a:p>
            <a:r>
              <a:rPr lang="pt-BR" sz="1100" dirty="0">
                <a:latin typeface="Arial Narrow" panose="020B0606020202030204" pitchFamily="34" charset="0"/>
              </a:rPr>
              <a:t> $ Jun: num  0 0 0 0 0 0 0 0 0 0 ...</a:t>
            </a:r>
          </a:p>
          <a:p>
            <a:r>
              <a:rPr lang="pt-BR" sz="1100" dirty="0">
                <a:latin typeface="Arial Narrow" panose="020B0606020202030204" pitchFamily="34" charset="0"/>
              </a:rPr>
              <a:t> $ Jul: num  0 0 0 0 0 0 0 0 0 0 ...</a:t>
            </a:r>
          </a:p>
          <a:p>
            <a:r>
              <a:rPr lang="pt-BR" sz="1100" dirty="0">
                <a:latin typeface="Arial Narrow" panose="020B0606020202030204" pitchFamily="34" charset="0"/>
              </a:rPr>
              <a:t> $ Aug: num  0 0 0 0 0 0 0 0 0 0 ...</a:t>
            </a:r>
          </a:p>
          <a:p>
            <a:r>
              <a:rPr lang="pt-BR" sz="1100" dirty="0">
                <a:latin typeface="Arial Narrow" panose="020B0606020202030204" pitchFamily="34" charset="0"/>
              </a:rPr>
              <a:t> $ Sep: num  0.1 0.1 0.1 0.1 0.1 0.1 0.1 0.1 0.1 0.1 ...</a:t>
            </a:r>
          </a:p>
          <a:p>
            <a:r>
              <a:rPr lang="pt-BR" sz="1100" dirty="0">
                <a:latin typeface="Arial Narrow" panose="020B0606020202030204" pitchFamily="34" charset="0"/>
              </a:rPr>
              <a:t> $ Oct: num  3.24 3.24 3.24 3.24 3.24 3.24 3.24 3.24 3.24 3.24 ...</a:t>
            </a:r>
          </a:p>
          <a:p>
            <a:r>
              <a:rPr lang="pt-BR" sz="1100" dirty="0">
                <a:latin typeface="Arial Narrow" panose="020B0606020202030204" pitchFamily="34" charset="0"/>
              </a:rPr>
              <a:t> $ Nov: num  8.28 8.28 8.28 8.28 8.28 8.28 8.28 8.28 8.28 8.28 ...</a:t>
            </a:r>
          </a:p>
          <a:p>
            <a:r>
              <a:rPr lang="pt-BR" sz="1100" dirty="0">
                <a:latin typeface="Arial Narrow" panose="020B0606020202030204" pitchFamily="34" charset="0"/>
              </a:rPr>
              <a:t> $ Dec: num  11 11 11 11 11 ...</a:t>
            </a:r>
          </a:p>
          <a:p>
            <a:r>
              <a:rPr lang="pt-BR" sz="1100" dirty="0">
                <a:latin typeface="Arial Narrow" panose="020B0606020202030204" pitchFamily="34" charset="0"/>
              </a:rPr>
              <a:t> $ Ann: num  3.19 3.19 3.19 3.19 3.19 3.19 3.19 3.19 3.19 3.19 ...</a:t>
            </a:r>
          </a:p>
        </p:txBody>
      </p:sp>
    </p:spTree>
    <p:extLst>
      <p:ext uri="{BB962C8B-B14F-4D97-AF65-F5344CB8AC3E}">
        <p14:creationId xmlns:p14="http://schemas.microsoft.com/office/powerpoint/2010/main" val="377384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tidying the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819400"/>
            <a:ext cx="5105400" cy="258532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library(</a:t>
            </a:r>
            <a:r>
              <a:rPr lang="en-US" dirty="0" err="1">
                <a:latin typeface="Arial Narrow" panose="020B0606020202030204" pitchFamily="34" charset="0"/>
              </a:rPr>
              <a:t>tidyr</a:t>
            </a:r>
            <a:r>
              <a:rPr lang="en-US" dirty="0">
                <a:latin typeface="Arial Narrow" panose="020B0606020202030204" pitchFamily="34" charset="0"/>
              </a:rPr>
              <a:t>)</a:t>
            </a:r>
          </a:p>
          <a:p>
            <a:r>
              <a:rPr lang="en-US" dirty="0">
                <a:latin typeface="Arial Narrow" panose="020B0606020202030204" pitchFamily="34" charset="0"/>
              </a:rPr>
              <a:t>library(</a:t>
            </a:r>
            <a:r>
              <a:rPr lang="en-US" dirty="0" err="1">
                <a:latin typeface="Arial Narrow" panose="020B0606020202030204" pitchFamily="34" charset="0"/>
              </a:rPr>
              <a:t>dplyr</a:t>
            </a:r>
            <a:r>
              <a:rPr lang="en-US" dirty="0">
                <a:latin typeface="Arial Narrow" panose="020B0606020202030204" pitchFamily="34" charset="0"/>
              </a:rPr>
              <a:t>)</a:t>
            </a:r>
          </a:p>
          <a:p>
            <a:r>
              <a:rPr lang="en-US" dirty="0">
                <a:latin typeface="Arial Narrow" panose="020B0606020202030204" pitchFamily="34" charset="0"/>
              </a:rPr>
              <a:t>library(ggplot2)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 err="1">
                <a:latin typeface="Arial Narrow" panose="020B0606020202030204" pitchFamily="34" charset="0"/>
              </a:rPr>
              <a:t>nasa_long</a:t>
            </a:r>
            <a:r>
              <a:rPr lang="en-US" dirty="0">
                <a:latin typeface="Arial Narrow" panose="020B0606020202030204" pitchFamily="34" charset="0"/>
              </a:rPr>
              <a:t> &lt;- </a:t>
            </a:r>
            <a:r>
              <a:rPr lang="en-US" dirty="0" err="1">
                <a:latin typeface="Arial Narrow" panose="020B0606020202030204" pitchFamily="34" charset="0"/>
              </a:rPr>
              <a:t>nasa</a:t>
            </a:r>
            <a:r>
              <a:rPr lang="en-US" dirty="0">
                <a:latin typeface="Arial Narrow" panose="020B0606020202030204" pitchFamily="34" charset="0"/>
              </a:rPr>
              <a:t> %&gt;%</a:t>
            </a:r>
          </a:p>
          <a:p>
            <a:r>
              <a:rPr lang="en-US" dirty="0">
                <a:latin typeface="Arial Narrow" panose="020B0606020202030204" pitchFamily="34" charset="0"/>
              </a:rPr>
              <a:t>    select(-Ann) %&gt;%</a:t>
            </a:r>
          </a:p>
          <a:p>
            <a:r>
              <a:rPr lang="en-US" dirty="0">
                <a:latin typeface="Arial Narrow" panose="020B0606020202030204" pitchFamily="34" charset="0"/>
              </a:rPr>
              <a:t>    gather(month, solar, </a:t>
            </a:r>
            <a:r>
              <a:rPr lang="en-US" dirty="0" err="1">
                <a:latin typeface="Arial Narrow" panose="020B0606020202030204" pitchFamily="34" charset="0"/>
              </a:rPr>
              <a:t>Jan:Dec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factor_key</a:t>
            </a:r>
            <a:r>
              <a:rPr lang="en-US" dirty="0">
                <a:latin typeface="Arial Narrow" panose="020B0606020202030204" pitchFamily="34" charset="0"/>
              </a:rPr>
              <a:t>=TRUE) %&gt;%</a:t>
            </a:r>
          </a:p>
          <a:p>
            <a:r>
              <a:rPr lang="en-US" dirty="0">
                <a:latin typeface="Arial Narrow" panose="020B0606020202030204" pitchFamily="34" charset="0"/>
              </a:rPr>
              <a:t>    filter( abs(</a:t>
            </a:r>
            <a:r>
              <a:rPr lang="en-US" dirty="0" err="1">
                <a:latin typeface="Arial Narrow" panose="020B0606020202030204" pitchFamily="34" charset="0"/>
              </a:rPr>
              <a:t>Lat</a:t>
            </a:r>
            <a:r>
              <a:rPr lang="en-US" dirty="0">
                <a:latin typeface="Arial Narrow" panose="020B0606020202030204" pitchFamily="34" charset="0"/>
              </a:rPr>
              <a:t>) &lt; 60 ) %&gt;%</a:t>
            </a:r>
          </a:p>
          <a:p>
            <a:r>
              <a:rPr lang="en-US" dirty="0">
                <a:latin typeface="Arial Narrow" panose="020B0606020202030204" pitchFamily="34" charset="0"/>
              </a:rPr>
              <a:t>    mutate( </a:t>
            </a:r>
            <a:r>
              <a:rPr lang="en-US" dirty="0" err="1">
                <a:latin typeface="Arial Narrow" panose="020B0606020202030204" pitchFamily="34" charset="0"/>
              </a:rPr>
              <a:t>Lat_f</a:t>
            </a:r>
            <a:r>
              <a:rPr lang="en-US" dirty="0">
                <a:latin typeface="Arial Narrow" panose="020B0606020202030204" pitchFamily="34" charset="0"/>
              </a:rPr>
              <a:t> = cut(</a:t>
            </a:r>
            <a:r>
              <a:rPr lang="en-US" dirty="0" err="1">
                <a:latin typeface="Arial Narrow" panose="020B0606020202030204" pitchFamily="34" charset="0"/>
              </a:rPr>
              <a:t>Lat</a:t>
            </a:r>
            <a:r>
              <a:rPr lang="en-US" dirty="0">
                <a:latin typeface="Arial Narrow" panose="020B0606020202030204" pitchFamily="34" charset="0"/>
              </a:rPr>
              <a:t>, pretty(</a:t>
            </a:r>
            <a:r>
              <a:rPr lang="en-US" dirty="0" err="1">
                <a:latin typeface="Arial Narrow" panose="020B0606020202030204" pitchFamily="34" charset="0"/>
              </a:rPr>
              <a:t>Lat</a:t>
            </a:r>
            <a:r>
              <a:rPr lang="en-US" dirty="0">
                <a:latin typeface="Arial Narrow" panose="020B0606020202030204" pitchFamily="34" charset="0"/>
              </a:rPr>
              <a:t>, 12)))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0" y="2819400"/>
            <a:ext cx="2819400" cy="250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/>
              <a:t>%&gt;% “pipes” data to the next stage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rgbClr val="FF0000"/>
                </a:solidFill>
              </a:rPr>
              <a:t>select()</a:t>
            </a:r>
            <a:r>
              <a:rPr lang="en-US" sz="1600" dirty="0"/>
              <a:t> extracts or drops columns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rgbClr val="FF0000"/>
                </a:solidFill>
              </a:rPr>
              <a:t>gather()</a:t>
            </a:r>
            <a:r>
              <a:rPr lang="en-US" sz="1600" dirty="0"/>
              <a:t> collapses columns into key-value pairs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rgbClr val="FF0000"/>
                </a:solidFill>
              </a:rPr>
              <a:t>filter() </a:t>
            </a:r>
            <a:r>
              <a:rPr lang="en-US" sz="1600" dirty="0"/>
              <a:t>subsets observations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rgbClr val="FF0000"/>
                </a:solidFill>
              </a:rPr>
              <a:t>mutate() </a:t>
            </a:r>
            <a:r>
              <a:rPr lang="en-US" sz="1600" dirty="0"/>
              <a:t>creates new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7878E8-6EA5-4B62-B6CC-CAD5E5D67A9C}"/>
              </a:ext>
            </a:extLst>
          </p:cNvPr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plot solar radiation against latitude by month (separate panels), we need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the Ann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reshape the data to long format, so solar is all in one column</a:t>
            </a:r>
          </a:p>
        </p:txBody>
      </p:sp>
    </p:spTree>
    <p:extLst>
      <p:ext uri="{BB962C8B-B14F-4D97-AF65-F5344CB8AC3E}">
        <p14:creationId xmlns:p14="http://schemas.microsoft.com/office/powerpoint/2010/main" val="1275509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tidying the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867400" cy="430887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&gt; </a:t>
            </a:r>
            <a:r>
              <a:rPr lang="en-US" sz="1600" dirty="0" err="1">
                <a:latin typeface="Arial Narrow" panose="020B0606020202030204" pitchFamily="34" charset="0"/>
              </a:rPr>
              <a:t>str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nasa_long</a:t>
            </a:r>
            <a:r>
              <a:rPr lang="en-US" sz="1600" dirty="0">
                <a:latin typeface="Arial Narrow" panose="020B0606020202030204" pitchFamily="34" charset="0"/>
              </a:rPr>
              <a:t>)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'</a:t>
            </a:r>
            <a:r>
              <a:rPr lang="en-US" sz="1600" dirty="0" err="1">
                <a:latin typeface="Arial Narrow" panose="020B0606020202030204" pitchFamily="34" charset="0"/>
              </a:rPr>
              <a:t>data.frame</a:t>
            </a:r>
            <a:r>
              <a:rPr lang="en-US" sz="1600" dirty="0">
                <a:latin typeface="Arial Narrow" panose="020B0606020202030204" pitchFamily="34" charset="0"/>
              </a:rPr>
              <a:t>':   514080 obs. of  5 variables: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$ </a:t>
            </a:r>
            <a:r>
              <a:rPr lang="en-US" sz="1600" dirty="0" err="1">
                <a:latin typeface="Arial Narrow" panose="020B0606020202030204" pitchFamily="34" charset="0"/>
              </a:rPr>
              <a:t>Lat</a:t>
            </a:r>
            <a:r>
              <a:rPr lang="en-US" sz="1600" dirty="0">
                <a:latin typeface="Arial Narrow" panose="020B0606020202030204" pitchFamily="34" charset="0"/>
              </a:rPr>
              <a:t>  : </a:t>
            </a:r>
            <a:r>
              <a:rPr lang="en-US" sz="1600" dirty="0" err="1">
                <a:latin typeface="Arial Narrow" panose="020B0606020202030204" pitchFamily="34" charset="0"/>
              </a:rPr>
              <a:t>int</a:t>
            </a:r>
            <a:r>
              <a:rPr lang="en-US" sz="1600" dirty="0">
                <a:latin typeface="Arial Narrow" panose="020B0606020202030204" pitchFamily="34" charset="0"/>
              </a:rPr>
              <a:t>  -59 -59 -59 -59 -59 -59 -59 -59 -59 -59 ...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$ Lon  : </a:t>
            </a:r>
            <a:r>
              <a:rPr lang="en-US" sz="1600" dirty="0" err="1">
                <a:latin typeface="Arial Narrow" panose="020B0606020202030204" pitchFamily="34" charset="0"/>
              </a:rPr>
              <a:t>int</a:t>
            </a:r>
            <a:r>
              <a:rPr lang="en-US" sz="1600" dirty="0">
                <a:latin typeface="Arial Narrow" panose="020B0606020202030204" pitchFamily="34" charset="0"/>
              </a:rPr>
              <a:t>  -180 -179 -178 -177 -176 -175 -174 -173 -172 -171 ...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$ month: Factor w/ 12 levels "</a:t>
            </a:r>
            <a:r>
              <a:rPr lang="en-US" sz="1600" dirty="0" err="1">
                <a:latin typeface="Arial Narrow" panose="020B0606020202030204" pitchFamily="34" charset="0"/>
              </a:rPr>
              <a:t>Jan","Feb","Mar</a:t>
            </a:r>
            <a:r>
              <a:rPr lang="en-US" sz="1600" dirty="0">
                <a:latin typeface="Arial Narrow" panose="020B0606020202030204" pitchFamily="34" charset="0"/>
              </a:rPr>
              <a:t>",..: 1 1 1 1 1 1 1 1 1 1 ...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$ solar: </a:t>
            </a:r>
            <a:r>
              <a:rPr lang="en-US" sz="1600" dirty="0" err="1">
                <a:latin typeface="Arial Narrow" panose="020B0606020202030204" pitchFamily="34" charset="0"/>
              </a:rPr>
              <a:t>num</a:t>
            </a:r>
            <a:r>
              <a:rPr lang="en-US" sz="1600" dirty="0">
                <a:latin typeface="Arial Narrow" panose="020B0606020202030204" pitchFamily="34" charset="0"/>
              </a:rPr>
              <a:t>  5.19 5.19 5.25 5.25 5.17 5.17 5.15 5.15 5.15 5.15 ...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$ </a:t>
            </a:r>
            <a:r>
              <a:rPr lang="en-US" sz="1600" dirty="0" err="1">
                <a:latin typeface="Arial Narrow" panose="020B0606020202030204" pitchFamily="34" charset="0"/>
              </a:rPr>
              <a:t>Lat_f</a:t>
            </a:r>
            <a:r>
              <a:rPr lang="en-US" sz="1600" dirty="0">
                <a:latin typeface="Arial Narrow" panose="020B0606020202030204" pitchFamily="34" charset="0"/>
              </a:rPr>
              <a:t>: Factor w/ 12 levels "(-60,-50]","(-50,-40]",..: 1 1 1 1 1 1 1 1 1 1 ...</a:t>
            </a:r>
          </a:p>
          <a:p>
            <a:endParaRPr lang="en-US" sz="1600" dirty="0">
              <a:latin typeface="Arial Narrow" panose="020B0606020202030204" pitchFamily="34" charset="0"/>
            </a:endParaRPr>
          </a:p>
          <a:p>
            <a:r>
              <a:rPr lang="en-US" sz="1600" dirty="0">
                <a:latin typeface="Arial Narrow" panose="020B0606020202030204" pitchFamily="34" charset="0"/>
              </a:rPr>
              <a:t>&gt; head(</a:t>
            </a:r>
            <a:r>
              <a:rPr lang="en-US" sz="1600" dirty="0" err="1">
                <a:latin typeface="Arial Narrow" panose="020B0606020202030204" pitchFamily="34" charset="0"/>
              </a:rPr>
              <a:t>nasa_long</a:t>
            </a:r>
            <a:r>
              <a:rPr lang="en-US" sz="1600" dirty="0">
                <a:latin typeface="Arial Narrow" panose="020B0606020202030204" pitchFamily="34" charset="0"/>
              </a:rPr>
              <a:t>)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</a:t>
            </a:r>
            <a:r>
              <a:rPr lang="en-US" sz="1600" dirty="0" err="1">
                <a:latin typeface="Arial Narrow" panose="020B0606020202030204" pitchFamily="34" charset="0"/>
              </a:rPr>
              <a:t>Lat</a:t>
            </a:r>
            <a:r>
              <a:rPr lang="en-US" sz="1600" dirty="0">
                <a:latin typeface="Arial Narrow" panose="020B0606020202030204" pitchFamily="34" charset="0"/>
              </a:rPr>
              <a:t>  Lon month solar     </a:t>
            </a:r>
            <a:r>
              <a:rPr lang="en-US" sz="1600" dirty="0" err="1">
                <a:latin typeface="Arial Narrow" panose="020B0606020202030204" pitchFamily="34" charset="0"/>
              </a:rPr>
              <a:t>Lat_f</a:t>
            </a:r>
            <a:endParaRPr lang="en-US" sz="1600" dirty="0">
              <a:latin typeface="Arial Narrow" panose="020B0606020202030204" pitchFamily="34" charset="0"/>
            </a:endParaRPr>
          </a:p>
          <a:p>
            <a:r>
              <a:rPr lang="en-US" sz="1600" dirty="0">
                <a:latin typeface="Arial Narrow" panose="020B0606020202030204" pitchFamily="34" charset="0"/>
              </a:rPr>
              <a:t>1 -59 -180   Jan  5.19 (-60,-50]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2 -59 -179   Jan  5.19 (-60,-50]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3 -59 -178   Jan  5.25 (-60,-50]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4 -59 -177   Jan  5.25 (-60,-50]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5 -59 -176   Jan  5.17 (-60,-50]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6 -59 -175   Jan  5.17 (-60,-50]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7257" y="2516556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ease of plotting, I created a factor version of </a:t>
            </a:r>
            <a:r>
              <a:rPr lang="en-US" dirty="0" err="1"/>
              <a:t>Lat</a:t>
            </a:r>
            <a:r>
              <a:rPr lang="en-US" dirty="0"/>
              <a:t> with 12 levels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3960529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are now in a form where I can plot solar against </a:t>
            </a:r>
            <a:r>
              <a:rPr lang="en-US" dirty="0" err="1"/>
              <a:t>Lat</a:t>
            </a:r>
            <a:r>
              <a:rPr lang="en-US" dirty="0"/>
              <a:t> or </a:t>
            </a:r>
            <a:r>
              <a:rPr lang="en-US" dirty="0" err="1"/>
              <a:t>Lat_f</a:t>
            </a:r>
            <a:r>
              <a:rPr lang="en-US" dirty="0"/>
              <a:t> and facet by month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61446E-432E-4788-8E05-0F7BE9E8F718}"/>
              </a:ext>
            </a:extLst>
          </p:cNvPr>
          <p:cNvCxnSpPr/>
          <p:nvPr/>
        </p:nvCxnSpPr>
        <p:spPr>
          <a:xfrm flipH="1">
            <a:off x="5867400" y="3122329"/>
            <a:ext cx="457200" cy="3066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877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6314" y="1803737"/>
            <a:ext cx="43434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nasa_long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Lat_f</a:t>
            </a:r>
            <a:r>
              <a:rPr lang="en-US" dirty="0"/>
              <a:t>, y=solar)) +</a:t>
            </a:r>
          </a:p>
          <a:p>
            <a:r>
              <a:rPr lang="en-US" dirty="0"/>
              <a:t>    </a:t>
            </a:r>
            <a:r>
              <a:rPr lang="en-US" dirty="0" err="1"/>
              <a:t>geom_violin</a:t>
            </a:r>
            <a:r>
              <a:rPr lang="en-US" dirty="0"/>
              <a:t>(fill="pink") + </a:t>
            </a:r>
          </a:p>
          <a:p>
            <a:r>
              <a:rPr lang="en-US" dirty="0"/>
              <a:t>    </a:t>
            </a:r>
            <a:r>
              <a:rPr lang="en-US" dirty="0" err="1"/>
              <a:t>facet_wrap</a:t>
            </a:r>
            <a:r>
              <a:rPr lang="en-US" dirty="0"/>
              <a:t>(~ month) +</a:t>
            </a:r>
          </a:p>
          <a:p>
            <a:r>
              <a:rPr lang="en-US" dirty="0"/>
              <a:t>    </a:t>
            </a:r>
            <a:r>
              <a:rPr lang="en-US" dirty="0" err="1"/>
              <a:t>theme_bw</a:t>
            </a:r>
            <a:r>
              <a:rPr lang="en-US" dirty="0"/>
              <a:t>() +</a:t>
            </a:r>
          </a:p>
          <a:p>
            <a:r>
              <a:rPr lang="en-US" dirty="0"/>
              <a:t>    theme(</a:t>
            </a:r>
            <a:r>
              <a:rPr lang="en-US" dirty="0" err="1"/>
              <a:t>axis.text.x</a:t>
            </a:r>
            <a:r>
              <a:rPr lang="en-US" dirty="0"/>
              <a:t> = </a:t>
            </a:r>
          </a:p>
          <a:p>
            <a:r>
              <a:rPr lang="en-US" dirty="0"/>
              <a:t>              </a:t>
            </a:r>
            <a:r>
              <a:rPr lang="en-US" dirty="0" err="1"/>
              <a:t>element_text</a:t>
            </a:r>
            <a:r>
              <a:rPr lang="en-US" dirty="0"/>
              <a:t>(angle = 70, </a:t>
            </a:r>
          </a:p>
          <a:p>
            <a:r>
              <a:rPr lang="en-US" dirty="0"/>
              <a:t>                                      </a:t>
            </a:r>
            <a:r>
              <a:rPr lang="en-US" dirty="0" err="1"/>
              <a:t>hjust</a:t>
            </a:r>
            <a:r>
              <a:rPr lang="en-US" dirty="0"/>
              <a:t> = 1))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plotting the tidy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914" y="2819400"/>
            <a:ext cx="4525715" cy="39704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6314" y="1219200"/>
            <a:ext cx="8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geom_violin</a:t>
            </a:r>
            <a:r>
              <a:rPr lang="en-US" dirty="0"/>
              <a:t>() shows the shapes of the distributions for levels of </a:t>
            </a:r>
            <a:r>
              <a:rPr lang="en-US" dirty="0" err="1"/>
              <a:t>Lat_f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6314" y="4267200"/>
            <a:ext cx="3439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facet_wrap</a:t>
            </a:r>
            <a:r>
              <a:rPr lang="en-US" dirty="0"/>
              <a:t>(~month) does the right thing</a:t>
            </a:r>
          </a:p>
          <a:p>
            <a:endParaRPr lang="en-US" dirty="0"/>
          </a:p>
          <a:p>
            <a:r>
              <a:rPr lang="en-US" dirty="0"/>
              <a:t>I had to adjust the x-axis labels for </a:t>
            </a:r>
            <a:r>
              <a:rPr lang="en-US" dirty="0" err="1"/>
              <a:t>Lat_f</a:t>
            </a:r>
            <a:r>
              <a:rPr lang="en-US" dirty="0"/>
              <a:t> to avoid </a:t>
            </a:r>
            <a:r>
              <a:rPr lang="en-US" dirty="0" err="1"/>
              <a:t>overplotting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17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plotting the tidy data: smoothing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28635"/>
            <a:ext cx="4191000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 Narrow" panose="020B0606020202030204" pitchFamily="34" charset="0"/>
              </a:rPr>
              <a:t>ggplot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dirty="0" err="1">
                <a:latin typeface="Arial Narrow" panose="020B0606020202030204" pitchFamily="34" charset="0"/>
              </a:rPr>
              <a:t>nasa_long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aes</a:t>
            </a:r>
            <a:r>
              <a:rPr lang="en-US" dirty="0">
                <a:latin typeface="Arial Narrow" panose="020B0606020202030204" pitchFamily="34" charset="0"/>
              </a:rPr>
              <a:t>(x=</a:t>
            </a:r>
            <a:r>
              <a:rPr lang="en-US" dirty="0" err="1">
                <a:latin typeface="Arial Narrow" panose="020B0606020202030204" pitchFamily="34" charset="0"/>
              </a:rPr>
              <a:t>Lat</a:t>
            </a:r>
            <a:r>
              <a:rPr lang="en-US" dirty="0">
                <a:latin typeface="Arial Narrow" panose="020B0606020202030204" pitchFamily="34" charset="0"/>
              </a:rPr>
              <a:t>, y=solar)) +</a:t>
            </a:r>
          </a:p>
          <a:p>
            <a:r>
              <a:rPr lang="en-US" dirty="0">
                <a:latin typeface="Arial Narrow" panose="020B0606020202030204" pitchFamily="34" charset="0"/>
              </a:rPr>
              <a:t>    </a:t>
            </a:r>
            <a:r>
              <a:rPr lang="en-US" b="1" dirty="0" err="1">
                <a:latin typeface="Arial Narrow" panose="020B0606020202030204" pitchFamily="34" charset="0"/>
              </a:rPr>
              <a:t>geom_smooth</a:t>
            </a:r>
            <a:r>
              <a:rPr lang="en-US" b="1" dirty="0">
                <a:latin typeface="Arial Narrow" panose="020B0606020202030204" pitchFamily="34" charset="0"/>
              </a:rPr>
              <a:t>(color="blue" ) </a:t>
            </a:r>
            <a:r>
              <a:rPr lang="en-US" dirty="0">
                <a:latin typeface="Arial Narrow" panose="020B0606020202030204" pitchFamily="34" charset="0"/>
              </a:rPr>
              <a:t>+</a:t>
            </a:r>
          </a:p>
          <a:p>
            <a:r>
              <a:rPr lang="en-US" dirty="0">
                <a:latin typeface="Arial Narrow" panose="020B0606020202030204" pitchFamily="34" charset="0"/>
              </a:rPr>
              <a:t>    </a:t>
            </a:r>
            <a:r>
              <a:rPr lang="en-US" dirty="0" err="1">
                <a:latin typeface="Arial Narrow" panose="020B0606020202030204" pitchFamily="34" charset="0"/>
              </a:rPr>
              <a:t>facet_wrap</a:t>
            </a:r>
            <a:r>
              <a:rPr lang="en-US" dirty="0">
                <a:latin typeface="Arial Narrow" panose="020B0606020202030204" pitchFamily="34" charset="0"/>
              </a:rPr>
              <a:t>(~ month) +</a:t>
            </a:r>
          </a:p>
          <a:p>
            <a:r>
              <a:rPr lang="en-US" dirty="0">
                <a:latin typeface="Arial Narrow" panose="020B0606020202030204" pitchFamily="34" charset="0"/>
              </a:rPr>
              <a:t>    </a:t>
            </a:r>
            <a:r>
              <a:rPr lang="en-US" dirty="0" err="1">
                <a:latin typeface="Arial Narrow" panose="020B0606020202030204" pitchFamily="34" charset="0"/>
              </a:rPr>
              <a:t>theme_bw</a:t>
            </a:r>
            <a:r>
              <a:rPr lang="en-US" dirty="0">
                <a:latin typeface="Arial Narrow" panose="020B0606020202030204" pitchFamily="34" charset="0"/>
              </a:rPr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905000"/>
            <a:ext cx="4785715" cy="47642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895600"/>
            <a:ext cx="335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treat </a:t>
            </a:r>
            <a:r>
              <a:rPr lang="en-US" dirty="0" err="1"/>
              <a:t>Lat</a:t>
            </a:r>
            <a:r>
              <a:rPr lang="en-US" dirty="0"/>
              <a:t> as quantitative.</a:t>
            </a:r>
          </a:p>
          <a:p>
            <a:r>
              <a:rPr lang="en-US" dirty="0" err="1"/>
              <a:t>geom_smooth</a:t>
            </a:r>
            <a:r>
              <a:rPr lang="en-US" dirty="0"/>
              <a:t>() uses method = “gam” here because of large </a:t>
            </a:r>
            <a:r>
              <a:rPr lang="en-US" i="1" dirty="0"/>
              <a:t>n</a:t>
            </a:r>
          </a:p>
          <a:p>
            <a:endParaRPr lang="en-US" dirty="0"/>
          </a:p>
          <a:p>
            <a:r>
              <a:rPr lang="en-US" dirty="0"/>
              <a:t>The variation in the smoothed trends over the year suggest quite lawful behavior</a:t>
            </a:r>
          </a:p>
          <a:p>
            <a:endParaRPr lang="en-US" dirty="0"/>
          </a:p>
          <a:p>
            <a:r>
              <a:rPr lang="en-US" dirty="0"/>
              <a:t>Can we express this as a statistical model ?</a:t>
            </a:r>
          </a:p>
        </p:txBody>
      </p:sp>
    </p:spTree>
    <p:extLst>
      <p:ext uri="{BB962C8B-B14F-4D97-AF65-F5344CB8AC3E}">
        <p14:creationId xmlns:p14="http://schemas.microsoft.com/office/powerpoint/2010/main" val="3417431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 a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828800"/>
            <a:ext cx="81534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library(</a:t>
            </a:r>
            <a:r>
              <a:rPr lang="en-US" sz="1600" dirty="0" err="1">
                <a:latin typeface="Arial Narrow" panose="020B0606020202030204" pitchFamily="34" charset="0"/>
              </a:rPr>
              <a:t>mgcv</a:t>
            </a:r>
            <a:r>
              <a:rPr lang="en-US" sz="1600" dirty="0">
                <a:latin typeface="Arial Narrow" panose="020B0606020202030204" pitchFamily="34" charset="0"/>
              </a:rPr>
              <a:t>)</a:t>
            </a:r>
          </a:p>
          <a:p>
            <a:r>
              <a:rPr lang="en-US" sz="1600" dirty="0" err="1">
                <a:latin typeface="Arial Narrow" panose="020B0606020202030204" pitchFamily="34" charset="0"/>
              </a:rPr>
              <a:t>nasa.gam</a:t>
            </a:r>
            <a:r>
              <a:rPr lang="en-US" sz="1600" dirty="0">
                <a:latin typeface="Arial Narrow" panose="020B0606020202030204" pitchFamily="34" charset="0"/>
              </a:rPr>
              <a:t> &lt;- gam(solar ~ Lon + month + s(</a:t>
            </a:r>
            <a:r>
              <a:rPr lang="en-US" sz="1600" dirty="0" err="1">
                <a:latin typeface="Arial Narrow" panose="020B0606020202030204" pitchFamily="34" charset="0"/>
              </a:rPr>
              <a:t>Lat</a:t>
            </a:r>
            <a:r>
              <a:rPr lang="en-US" sz="1600" dirty="0">
                <a:latin typeface="Arial Narrow" panose="020B0606020202030204" pitchFamily="34" charset="0"/>
              </a:rPr>
              <a:t>), data=</a:t>
            </a:r>
            <a:r>
              <a:rPr lang="en-US" sz="1600" dirty="0" err="1">
                <a:latin typeface="Arial Narrow" panose="020B0606020202030204" pitchFamily="34" charset="0"/>
              </a:rPr>
              <a:t>nasa_long</a:t>
            </a:r>
            <a:r>
              <a:rPr lang="en-US" sz="1600" dirty="0">
                <a:latin typeface="Arial Narrow" panose="020B0606020202030204" pitchFamily="34" charset="0"/>
              </a:rPr>
              <a:t>)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summary(</a:t>
            </a:r>
            <a:r>
              <a:rPr lang="en-US" sz="1600" dirty="0" err="1">
                <a:latin typeface="Arial Narrow" panose="020B0606020202030204" pitchFamily="34" charset="0"/>
              </a:rPr>
              <a:t>nasa.gam</a:t>
            </a:r>
            <a:r>
              <a:rPr lang="en-US" sz="1600" dirty="0"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895600"/>
            <a:ext cx="3886200" cy="378565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 Narrow" panose="020B0606020202030204" pitchFamily="34" charset="0"/>
              </a:rPr>
              <a:t>Family: </a:t>
            </a:r>
            <a:r>
              <a:rPr lang="en-US" sz="1000" dirty="0" err="1">
                <a:latin typeface="Arial Narrow" panose="020B0606020202030204" pitchFamily="34" charset="0"/>
              </a:rPr>
              <a:t>gaussian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</a:p>
          <a:p>
            <a:r>
              <a:rPr lang="en-US" sz="1000" dirty="0">
                <a:latin typeface="Arial Narrow" panose="020B0606020202030204" pitchFamily="34" charset="0"/>
              </a:rPr>
              <a:t>Link function: identity </a:t>
            </a:r>
          </a:p>
          <a:p>
            <a:endParaRPr lang="en-US" sz="1000" dirty="0">
              <a:latin typeface="Arial Narrow" panose="020B0606020202030204" pitchFamily="34" charset="0"/>
            </a:endParaRPr>
          </a:p>
          <a:p>
            <a:r>
              <a:rPr lang="en-US" sz="1000" dirty="0">
                <a:latin typeface="Arial Narrow" panose="020B0606020202030204" pitchFamily="34" charset="0"/>
              </a:rPr>
              <a:t>Formula:</a:t>
            </a:r>
          </a:p>
          <a:p>
            <a:r>
              <a:rPr lang="en-US" sz="1000" dirty="0">
                <a:latin typeface="Arial Narrow" panose="020B0606020202030204" pitchFamily="34" charset="0"/>
              </a:rPr>
              <a:t>solar ~ Lon + month + s(</a:t>
            </a:r>
            <a:r>
              <a:rPr lang="en-US" sz="1000" dirty="0" err="1">
                <a:latin typeface="Arial Narrow" panose="020B0606020202030204" pitchFamily="34" charset="0"/>
              </a:rPr>
              <a:t>Lat</a:t>
            </a:r>
            <a:r>
              <a:rPr lang="en-US" sz="1000" dirty="0">
                <a:latin typeface="Arial Narrow" panose="020B0606020202030204" pitchFamily="34" charset="0"/>
              </a:rPr>
              <a:t>)</a:t>
            </a:r>
          </a:p>
          <a:p>
            <a:endParaRPr lang="en-US" sz="1000" dirty="0">
              <a:latin typeface="Arial Narrow" panose="020B0606020202030204" pitchFamily="34" charset="0"/>
            </a:endParaRPr>
          </a:p>
          <a:p>
            <a:r>
              <a:rPr lang="en-US" sz="1000" dirty="0">
                <a:latin typeface="Arial Narrow" panose="020B0606020202030204" pitchFamily="34" charset="0"/>
              </a:rPr>
              <a:t>Parametric coefficients:</a:t>
            </a:r>
          </a:p>
          <a:p>
            <a:r>
              <a:rPr lang="en-US" sz="1000" dirty="0">
                <a:latin typeface="Arial Narrow" panose="020B0606020202030204" pitchFamily="34" charset="0"/>
              </a:rPr>
              <a:t>              Estimate Std. Error t value </a:t>
            </a:r>
            <a:r>
              <a:rPr lang="en-US" sz="1000" dirty="0" err="1">
                <a:latin typeface="Arial Narrow" panose="020B0606020202030204" pitchFamily="34" charset="0"/>
              </a:rPr>
              <a:t>Pr</a:t>
            </a:r>
            <a:r>
              <a:rPr lang="en-US" sz="1000" dirty="0">
                <a:latin typeface="Arial Narrow" panose="020B0606020202030204" pitchFamily="34" charset="0"/>
              </a:rPr>
              <a:t>(&gt;|t|)    </a:t>
            </a:r>
          </a:p>
          <a:p>
            <a:r>
              <a:rPr lang="en-US" sz="1000" dirty="0">
                <a:latin typeface="Arial Narrow" panose="020B0606020202030204" pitchFamily="34" charset="0"/>
              </a:rPr>
              <a:t>(Intercept)  4.691e+00  6.833e-03 686.409  &lt; 2e-16 ***</a:t>
            </a:r>
          </a:p>
          <a:p>
            <a:r>
              <a:rPr lang="en-US" sz="1000" dirty="0">
                <a:latin typeface="Arial Narrow" panose="020B0606020202030204" pitchFamily="34" charset="0"/>
              </a:rPr>
              <a:t>Lon         -1.713e-04  1.898e-05  -9.022  &lt; 2e-16 ***</a:t>
            </a:r>
          </a:p>
          <a:p>
            <a:r>
              <a:rPr lang="en-US" sz="1000" dirty="0" err="1">
                <a:latin typeface="Arial Narrow" panose="020B0606020202030204" pitchFamily="34" charset="0"/>
              </a:rPr>
              <a:t>monthFeb</a:t>
            </a:r>
            <a:r>
              <a:rPr lang="en-US" sz="1000" dirty="0">
                <a:latin typeface="Arial Narrow" panose="020B0606020202030204" pitchFamily="34" charset="0"/>
              </a:rPr>
              <a:t>     1.195e-01  9.664e-03  12.364  &lt; 2e-16 ***</a:t>
            </a:r>
          </a:p>
          <a:p>
            <a:r>
              <a:rPr lang="en-US" sz="1000" dirty="0">
                <a:latin typeface="Arial Narrow" panose="020B0606020202030204" pitchFamily="34" charset="0"/>
              </a:rPr>
              <a:t>  …            …</a:t>
            </a:r>
          </a:p>
          <a:p>
            <a:r>
              <a:rPr lang="en-US" sz="1000" dirty="0" err="1">
                <a:latin typeface="Arial Narrow" panose="020B0606020202030204" pitchFamily="34" charset="0"/>
              </a:rPr>
              <a:t>monthDec</a:t>
            </a:r>
            <a:r>
              <a:rPr lang="en-US" sz="1000" dirty="0">
                <a:latin typeface="Arial Narrow" panose="020B0606020202030204" pitchFamily="34" charset="0"/>
              </a:rPr>
              <a:t>    -8.046e-02  9.664e-03  -8.326  &lt; 2e-16 ***</a:t>
            </a:r>
          </a:p>
          <a:p>
            <a:r>
              <a:rPr lang="en-US" sz="1000" dirty="0">
                <a:latin typeface="Arial Narrow" panose="020B0606020202030204" pitchFamily="34" charset="0"/>
              </a:rPr>
              <a:t>---</a:t>
            </a:r>
          </a:p>
          <a:p>
            <a:r>
              <a:rPr lang="en-US" sz="1000" dirty="0" err="1">
                <a:latin typeface="Arial Narrow" panose="020B0606020202030204" pitchFamily="34" charset="0"/>
              </a:rPr>
              <a:t>Signif</a:t>
            </a:r>
            <a:r>
              <a:rPr lang="en-US" sz="1000" dirty="0">
                <a:latin typeface="Arial Narrow" panose="020B0606020202030204" pitchFamily="34" charset="0"/>
              </a:rPr>
              <a:t>. codes:  0 ‘***’ 0.001 ‘**’ 0.01 ‘*’ 0.05 ‘.’ 0.1 ‘ ’ 1</a:t>
            </a:r>
          </a:p>
          <a:p>
            <a:endParaRPr lang="en-US" sz="1000" dirty="0">
              <a:latin typeface="Arial Narrow" panose="020B0606020202030204" pitchFamily="34" charset="0"/>
            </a:endParaRPr>
          </a:p>
          <a:p>
            <a:r>
              <a:rPr lang="en-US" sz="1000" dirty="0">
                <a:latin typeface="Arial Narrow" panose="020B0606020202030204" pitchFamily="34" charset="0"/>
              </a:rPr>
              <a:t>Approximate significance of smooth terms:</a:t>
            </a:r>
          </a:p>
          <a:p>
            <a:r>
              <a:rPr lang="en-US" sz="1000" dirty="0">
                <a:latin typeface="Arial Narrow" panose="020B0606020202030204" pitchFamily="34" charset="0"/>
              </a:rPr>
              <a:t>         </a:t>
            </a:r>
            <a:r>
              <a:rPr lang="en-US" sz="1000" dirty="0" err="1">
                <a:latin typeface="Arial Narrow" panose="020B0606020202030204" pitchFamily="34" charset="0"/>
              </a:rPr>
              <a:t>edf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Ref.df</a:t>
            </a:r>
            <a:r>
              <a:rPr lang="en-US" sz="1000" dirty="0">
                <a:latin typeface="Arial Narrow" panose="020B0606020202030204" pitchFamily="34" charset="0"/>
              </a:rPr>
              <a:t>     F p-value    </a:t>
            </a:r>
          </a:p>
          <a:p>
            <a:r>
              <a:rPr lang="en-US" sz="1000" dirty="0">
                <a:latin typeface="Arial Narrow" panose="020B0606020202030204" pitchFamily="34" charset="0"/>
              </a:rPr>
              <a:t>s(</a:t>
            </a:r>
            <a:r>
              <a:rPr lang="en-US" sz="1000" dirty="0" err="1">
                <a:latin typeface="Arial Narrow" panose="020B0606020202030204" pitchFamily="34" charset="0"/>
              </a:rPr>
              <a:t>Lat</a:t>
            </a:r>
            <a:r>
              <a:rPr lang="en-US" sz="1000" dirty="0">
                <a:latin typeface="Arial Narrow" panose="020B0606020202030204" pitchFamily="34" charset="0"/>
              </a:rPr>
              <a:t>) 8.997      9 37285  &lt;2e-16 ***</a:t>
            </a:r>
          </a:p>
          <a:p>
            <a:r>
              <a:rPr lang="en-US" sz="1000" dirty="0">
                <a:latin typeface="Arial Narrow" panose="020B0606020202030204" pitchFamily="34" charset="0"/>
              </a:rPr>
              <a:t>---</a:t>
            </a:r>
          </a:p>
          <a:p>
            <a:r>
              <a:rPr lang="en-US" sz="1000" dirty="0" err="1">
                <a:latin typeface="Arial Narrow" panose="020B0606020202030204" pitchFamily="34" charset="0"/>
              </a:rPr>
              <a:t>Signif</a:t>
            </a:r>
            <a:r>
              <a:rPr lang="en-US" sz="1000" dirty="0">
                <a:latin typeface="Arial Narrow" panose="020B0606020202030204" pitchFamily="34" charset="0"/>
              </a:rPr>
              <a:t>. codes:  0 ‘***’ 0.001 ‘**’ 0.01 ‘*’ 0.05 ‘.’ 0.1 ‘ ’ 1</a:t>
            </a:r>
          </a:p>
          <a:p>
            <a:endParaRPr lang="en-US" sz="1000" dirty="0">
              <a:latin typeface="Arial Narrow" panose="020B0606020202030204" pitchFamily="34" charset="0"/>
            </a:endParaRPr>
          </a:p>
          <a:p>
            <a:r>
              <a:rPr lang="en-US" sz="1000" dirty="0">
                <a:latin typeface="Arial Narrow" panose="020B0606020202030204" pitchFamily="34" charset="0"/>
              </a:rPr>
              <a:t>R-sq.(</a:t>
            </a:r>
            <a:r>
              <a:rPr lang="en-US" sz="1000" dirty="0" err="1">
                <a:latin typeface="Arial Narrow" panose="020B0606020202030204" pitchFamily="34" charset="0"/>
              </a:rPr>
              <a:t>adj</a:t>
            </a:r>
            <a:r>
              <a:rPr lang="en-US" sz="1000" dirty="0">
                <a:latin typeface="Arial Narrow" panose="020B0606020202030204" pitchFamily="34" charset="0"/>
              </a:rPr>
              <a:t>) =  0.398   Deviance explained = 39.8%</a:t>
            </a:r>
          </a:p>
          <a:p>
            <a:r>
              <a:rPr lang="en-US" sz="1000" dirty="0">
                <a:latin typeface="Arial Narrow" panose="020B0606020202030204" pitchFamily="34" charset="0"/>
              </a:rPr>
              <a:t>GCV = 2.0006  Scale est. = 2.0005    n = 514080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saw in the plot suggests a </a:t>
            </a:r>
            <a:r>
              <a:rPr lang="en-US" dirty="0">
                <a:solidFill>
                  <a:srgbClr val="FF0000"/>
                </a:solidFill>
              </a:rPr>
              <a:t>generalized additive model, </a:t>
            </a:r>
            <a:r>
              <a:rPr lang="en-US" dirty="0"/>
              <a:t>with a smooth, s(</a:t>
            </a:r>
            <a:r>
              <a:rPr lang="en-US" dirty="0" err="1"/>
              <a:t>Lat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3048000"/>
            <a:ext cx="381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violin plots suggest that variance is not constant. I’m ignoring this here by using the default </a:t>
            </a:r>
            <a:r>
              <a:rPr lang="en-US" sz="1600" dirty="0" err="1"/>
              <a:t>gaussian</a:t>
            </a:r>
            <a:r>
              <a:rPr lang="en-US" sz="1600" dirty="0"/>
              <a:t> model.  </a:t>
            </a:r>
          </a:p>
          <a:p>
            <a:endParaRPr lang="en-US" sz="1600" dirty="0"/>
          </a:p>
          <a:p>
            <a:r>
              <a:rPr lang="en-US" sz="1600" dirty="0"/>
              <a:t>Model terms: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Lon wasn’t included before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month is a factor, for the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s(</a:t>
            </a:r>
            <a:r>
              <a:rPr lang="en-US" sz="1600" dirty="0" err="1"/>
              <a:t>Lat</a:t>
            </a:r>
            <a:r>
              <a:rPr lang="en-US" sz="1600" dirty="0"/>
              <a:t>) fits a smoothed term in latitude, averaged over other factors</a:t>
            </a:r>
          </a:p>
          <a:p>
            <a:endParaRPr lang="en-US" sz="1600" dirty="0"/>
          </a:p>
          <a:p>
            <a:r>
              <a:rPr lang="en-US" sz="1600" dirty="0"/>
              <a:t>There are other model choices, but it is useful to visualize what we have done so far</a:t>
            </a:r>
          </a:p>
        </p:txBody>
      </p:sp>
    </p:spTree>
    <p:extLst>
      <p:ext uri="{BB962C8B-B14F-4D97-AF65-F5344CB8AC3E}">
        <p14:creationId xmlns:p14="http://schemas.microsoft.com/office/powerpoint/2010/main" val="222628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of R packages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7988891" cy="4319390"/>
          </a:xfrm>
          <a:prstGeom prst="rect">
            <a:avLst/>
          </a:prstGeom>
        </p:spPr>
      </p:pic>
      <p:pic>
        <p:nvPicPr>
          <p:cNvPr id="1026" name="Picture 2" descr="C:\Dropbox\Documents\SCS\RGraphics\images\RStudio\tidyverse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983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489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the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3" y="1295400"/>
            <a:ext cx="8305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 plots show the fitted relationship between the response and model terms, averaged over other predictors.</a:t>
            </a:r>
          </a:p>
          <a:p>
            <a:r>
              <a:rPr lang="en-US" dirty="0"/>
              <a:t>The </a:t>
            </a:r>
            <a:r>
              <a:rPr lang="en-US" dirty="0" err="1"/>
              <a:t>mgcv</a:t>
            </a:r>
            <a:r>
              <a:rPr lang="en-US" dirty="0"/>
              <a:t> package has its own versions of these.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2" y="2438400"/>
            <a:ext cx="8305797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plot(</a:t>
            </a:r>
            <a:r>
              <a:rPr lang="en-US" sz="1600" dirty="0" err="1">
                <a:latin typeface="Arial Narrow" panose="020B0606020202030204" pitchFamily="34" charset="0"/>
              </a:rPr>
              <a:t>nasa.gam</a:t>
            </a:r>
            <a:r>
              <a:rPr lang="en-US" sz="1600" dirty="0">
                <a:latin typeface="Arial Narrow" panose="020B0606020202030204" pitchFamily="34" charset="0"/>
              </a:rPr>
              <a:t>, </a:t>
            </a:r>
            <a:r>
              <a:rPr lang="en-US" sz="1600" dirty="0" err="1">
                <a:latin typeface="Arial Narrow" panose="020B0606020202030204" pitchFamily="34" charset="0"/>
              </a:rPr>
              <a:t>cex.lab</a:t>
            </a:r>
            <a:r>
              <a:rPr lang="en-US" sz="1600" dirty="0">
                <a:latin typeface="Arial Narrow" panose="020B0606020202030204" pitchFamily="34" charset="0"/>
              </a:rPr>
              <a:t>=1.25)</a:t>
            </a:r>
          </a:p>
          <a:p>
            <a:r>
              <a:rPr lang="en-US" sz="1600" dirty="0" err="1">
                <a:latin typeface="Arial Narrow" panose="020B0606020202030204" pitchFamily="34" charset="0"/>
              </a:rPr>
              <a:t>termplot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nasa.gam</a:t>
            </a:r>
            <a:r>
              <a:rPr lang="en-US" sz="1600" dirty="0">
                <a:latin typeface="Arial Narrow" panose="020B0606020202030204" pitchFamily="34" charset="0"/>
              </a:rPr>
              <a:t>, terms="month", se=TRUE, </a:t>
            </a:r>
            <a:r>
              <a:rPr lang="en-US" sz="1600" dirty="0" err="1">
                <a:latin typeface="Arial Narrow" panose="020B0606020202030204" pitchFamily="34" charset="0"/>
              </a:rPr>
              <a:t>lwd.term</a:t>
            </a:r>
            <a:r>
              <a:rPr lang="en-US" sz="1600" dirty="0">
                <a:latin typeface="Arial Narrow" panose="020B0606020202030204" pitchFamily="34" charset="0"/>
              </a:rPr>
              <a:t>=3, lwd.se=2, </a:t>
            </a:r>
            <a:r>
              <a:rPr lang="en-US" sz="1600" dirty="0" err="1">
                <a:latin typeface="Arial Narrow" panose="020B0606020202030204" pitchFamily="34" charset="0"/>
              </a:rPr>
              <a:t>cex.lab</a:t>
            </a:r>
            <a:r>
              <a:rPr lang="en-US" sz="1600" dirty="0">
                <a:latin typeface="Arial Narrow" panose="020B0606020202030204" pitchFamily="34" charset="0"/>
              </a:rPr>
              <a:t>=1.25)</a:t>
            </a:r>
          </a:p>
          <a:p>
            <a:r>
              <a:rPr lang="en-US" sz="1600" dirty="0" err="1">
                <a:latin typeface="Arial Narrow" panose="020B0606020202030204" pitchFamily="34" charset="0"/>
              </a:rPr>
              <a:t>termplot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nasa.gam</a:t>
            </a:r>
            <a:r>
              <a:rPr lang="en-US" sz="1600" dirty="0">
                <a:latin typeface="Arial Narrow" panose="020B0606020202030204" pitchFamily="34" charset="0"/>
              </a:rPr>
              <a:t>, terms="Lon", se=TRUE, </a:t>
            </a:r>
            <a:r>
              <a:rPr lang="en-US" sz="1600" dirty="0" err="1">
                <a:latin typeface="Arial Narrow" panose="020B0606020202030204" pitchFamily="34" charset="0"/>
              </a:rPr>
              <a:t>lwd.term</a:t>
            </a:r>
            <a:r>
              <a:rPr lang="en-US" sz="1600" dirty="0">
                <a:latin typeface="Arial Narrow" panose="020B0606020202030204" pitchFamily="34" charset="0"/>
              </a:rPr>
              <a:t>=3, lwd.se=2, </a:t>
            </a:r>
            <a:r>
              <a:rPr lang="en-US" sz="1600" dirty="0" err="1">
                <a:latin typeface="Arial Narrow" panose="020B0606020202030204" pitchFamily="34" charset="0"/>
              </a:rPr>
              <a:t>cex.lab</a:t>
            </a:r>
            <a:r>
              <a:rPr lang="en-US" sz="1600" dirty="0">
                <a:latin typeface="Arial Narrow" panose="020B0606020202030204" pitchFamily="34" charset="0"/>
              </a:rPr>
              <a:t>=1.25)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10770" y="3763480"/>
            <a:ext cx="2433334" cy="2256320"/>
            <a:chOff x="521656" y="4071257"/>
            <a:chExt cx="2433334" cy="22563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656" y="4071257"/>
              <a:ext cx="2433334" cy="183333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27551" y="6019800"/>
              <a:ext cx="2221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why the dip at the equator?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30166" y="3730823"/>
            <a:ext cx="2538096" cy="2719864"/>
            <a:chOff x="3341052" y="4038600"/>
            <a:chExt cx="2538096" cy="271986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1052" y="4038600"/>
              <a:ext cx="2538096" cy="182857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423127" y="6019800"/>
              <a:ext cx="237394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effect of longitude is very small, but maybe interpretable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73367" y="3716537"/>
            <a:ext cx="2447619" cy="2518706"/>
            <a:chOff x="6084253" y="4024314"/>
            <a:chExt cx="2447619" cy="25187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253" y="4024314"/>
              <a:ext cx="2447619" cy="184285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166326" y="6019800"/>
              <a:ext cx="22834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month should be modeled as a time 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157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 modeling functions [lm(), </a:t>
            </a:r>
            <a:r>
              <a:rPr lang="en-US" sz="2400" dirty="0" err="1"/>
              <a:t>glm</a:t>
            </a:r>
            <a:r>
              <a:rPr lang="en-US" sz="2400" dirty="0"/>
              <a:t>(), …] return model objects, but these are “messy”</a:t>
            </a:r>
          </a:p>
          <a:p>
            <a:pPr lvl="1"/>
            <a:r>
              <a:rPr lang="en-US" sz="2000" dirty="0"/>
              <a:t>extracting coefficients takes several steps: </a:t>
            </a:r>
            <a:r>
              <a:rPr lang="en-US" sz="2000" dirty="0" err="1"/>
              <a:t>data.frame</a:t>
            </a:r>
            <a:r>
              <a:rPr lang="en-US" sz="2000" dirty="0"/>
              <a:t>(</a:t>
            </a:r>
            <a:r>
              <a:rPr lang="en-US" sz="2000" dirty="0" err="1"/>
              <a:t>coef</a:t>
            </a:r>
            <a:r>
              <a:rPr lang="en-US" sz="2000" dirty="0"/>
              <a:t>(</a:t>
            </a:r>
            <a:r>
              <a:rPr lang="en-US" sz="2000" dirty="0" err="1"/>
              <a:t>mymod</a:t>
            </a:r>
            <a:r>
              <a:rPr lang="en-US" sz="2000" dirty="0"/>
              <a:t>))</a:t>
            </a:r>
          </a:p>
          <a:p>
            <a:pPr lvl="1"/>
            <a:r>
              <a:rPr lang="en-US" sz="2000" dirty="0"/>
              <a:t>some info (</a:t>
            </a:r>
            <a:r>
              <a:rPr lang="en-US" sz="2000" i="1" dirty="0"/>
              <a:t>R</a:t>
            </a:r>
            <a:r>
              <a:rPr lang="en-US" sz="2000" baseline="30000" dirty="0"/>
              <a:t>2</a:t>
            </a:r>
            <a:r>
              <a:rPr lang="en-US" sz="2000" dirty="0"/>
              <a:t>, </a:t>
            </a:r>
            <a:r>
              <a:rPr lang="en-US" sz="2000" i="1" dirty="0"/>
              <a:t>F</a:t>
            </a:r>
            <a:r>
              <a:rPr lang="en-US" sz="2000" dirty="0"/>
              <a:t>, </a:t>
            </a:r>
            <a:r>
              <a:rPr lang="en-US" sz="2000" i="1" dirty="0" err="1"/>
              <a:t>p</a:t>
            </a:r>
            <a:r>
              <a:rPr lang="en-US" sz="2000" dirty="0" err="1"/>
              <a:t>.value</a:t>
            </a:r>
            <a:r>
              <a:rPr lang="en-US" sz="2000" dirty="0"/>
              <a:t>) is computed in print() method, not stored</a:t>
            </a:r>
          </a:p>
          <a:p>
            <a:pPr lvl="1"/>
            <a:r>
              <a:rPr lang="en-US" sz="2000" dirty="0"/>
              <a:t>can’t easily combine models</a:t>
            </a:r>
          </a:p>
          <a:p>
            <a:r>
              <a:rPr lang="en-US" sz="2400" dirty="0"/>
              <a:t>Some have associated plotting functions</a:t>
            </a:r>
          </a:p>
          <a:p>
            <a:pPr lvl="1"/>
            <a:r>
              <a:rPr lang="en-US" sz="2000" dirty="0"/>
              <a:t>plot(model): diagnostic plots</a:t>
            </a:r>
          </a:p>
          <a:p>
            <a:pPr lvl="1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sz="2000" dirty="0"/>
              <a:t> package: many model plot methods</a:t>
            </a:r>
          </a:p>
          <a:p>
            <a:pPr lvl="1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effects</a:t>
            </a:r>
            <a:r>
              <a:rPr lang="en-US" sz="2000" dirty="0"/>
              <a:t> package: plot effects for model terms</a:t>
            </a:r>
          </a:p>
          <a:p>
            <a:r>
              <a:rPr lang="en-US" sz="2400" dirty="0"/>
              <a:t>But what if you want to: </a:t>
            </a:r>
          </a:p>
          <a:p>
            <a:pPr lvl="1"/>
            <a:r>
              <a:rPr lang="en-US" sz="2000" dirty="0"/>
              <a:t>make a table of model summary statistics</a:t>
            </a:r>
          </a:p>
          <a:p>
            <a:pPr lvl="1"/>
            <a:r>
              <a:rPr lang="en-US" sz="2000" dirty="0"/>
              <a:t>fit a </a:t>
            </a:r>
            <a:r>
              <a:rPr lang="en-US" sz="2000" dirty="0">
                <a:solidFill>
                  <a:srgbClr val="FF0000"/>
                </a:solidFill>
              </a:rPr>
              <a:t>collection</a:t>
            </a:r>
            <a:r>
              <a:rPr lang="en-US" sz="2000" dirty="0"/>
              <a:t> of models, compare, summarize or visualize them?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3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broom: visualizing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981200"/>
          </a:xfrm>
        </p:spPr>
        <p:txBody>
          <a:bodyPr>
            <a:normAutofit/>
          </a:bodyPr>
          <a:lstStyle/>
          <a:p>
            <a:r>
              <a:rPr lang="en-US" sz="2400" dirty="0"/>
              <a:t>The broom package turns model objects into tidy data frames</a:t>
            </a:r>
          </a:p>
          <a:p>
            <a:pPr lvl="1"/>
            <a:r>
              <a:rPr lang="en-US" sz="2000" b="1" dirty="0"/>
              <a:t>glance</a:t>
            </a:r>
            <a:r>
              <a:rPr lang="en-US" sz="2000" dirty="0"/>
              <a:t>(models) extracts model-level summary statistics (R</a:t>
            </a:r>
            <a:r>
              <a:rPr lang="en-US" sz="2000" baseline="30000" dirty="0"/>
              <a:t>2</a:t>
            </a:r>
            <a:r>
              <a:rPr lang="en-US" sz="2000" dirty="0"/>
              <a:t>, </a:t>
            </a:r>
            <a:r>
              <a:rPr lang="en-US" sz="2000" dirty="0" err="1"/>
              <a:t>df</a:t>
            </a:r>
            <a:r>
              <a:rPr lang="en-US" sz="2000" dirty="0"/>
              <a:t>, AIC, BIC)</a:t>
            </a:r>
          </a:p>
          <a:p>
            <a:pPr lvl="1"/>
            <a:r>
              <a:rPr lang="en-US" sz="2000" b="1" dirty="0"/>
              <a:t>tidy</a:t>
            </a:r>
            <a:r>
              <a:rPr lang="en-US" sz="2000" dirty="0"/>
              <a:t>(models) extracts coefficients, SE, p-values</a:t>
            </a:r>
          </a:p>
          <a:p>
            <a:pPr lvl="1"/>
            <a:r>
              <a:rPr lang="en-US" sz="2000" b="1" dirty="0"/>
              <a:t>augment</a:t>
            </a:r>
            <a:r>
              <a:rPr lang="en-US" sz="2000" dirty="0"/>
              <a:t>(models) extracts observation-level info (residuals,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3200400"/>
            <a:ext cx="7725715" cy="27257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6248400"/>
            <a:ext cx="678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from: </a:t>
            </a:r>
            <a:r>
              <a:rPr lang="en-US" sz="1200" dirty="0">
                <a:hlinkClick r:id="rId3"/>
              </a:rPr>
              <a:t>https://opr.princeton.edu/workshops/Downloads/2016Jan_BroomRobinson.pdf</a:t>
            </a:r>
            <a:r>
              <a:rPr lang="en-US" sz="1200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"/>
            <a:ext cx="78883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99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FE8A-2060-433F-9941-0F8BC160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dirty="0" err="1"/>
              <a:t>gapminder</a:t>
            </a:r>
            <a:r>
              <a:rPr lang="en-US" dirty="0"/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9D7B1D-740A-468A-8D17-E8BB1540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F59F621-C4D4-49F7-8B94-250309F26E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992" y="2743200"/>
            <a:ext cx="4864608" cy="3474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83A7FB-DF54-4292-B183-310BAF84DB20}"/>
              </a:ext>
            </a:extLst>
          </p:cNvPr>
          <p:cNvSpPr txBox="1"/>
          <p:nvPr/>
        </p:nvSpPr>
        <p:spPr>
          <a:xfrm>
            <a:off x="457200" y="1143000"/>
            <a:ext cx="81534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log(</a:t>
            </a:r>
            <a:r>
              <a:rPr lang="en-US" dirty="0" err="1"/>
              <a:t>gdpPercap</a:t>
            </a:r>
            <a:r>
              <a:rPr lang="en-US" dirty="0"/>
              <a:t>), y=</a:t>
            </a:r>
            <a:r>
              <a:rPr lang="en-US" dirty="0" err="1"/>
              <a:t>lifeExp</a:t>
            </a:r>
            <a:r>
              <a:rPr lang="en-US" dirty="0"/>
              <a:t>, color=continent), data=</a:t>
            </a:r>
            <a:r>
              <a:rPr lang="en-US" dirty="0" err="1"/>
              <a:t>gapminder</a:t>
            </a:r>
            <a:r>
              <a:rPr lang="en-US" dirty="0"/>
              <a:t>) +</a:t>
            </a:r>
          </a:p>
          <a:p>
            <a:r>
              <a:rPr lang="en-US" dirty="0"/>
              <a:t>	</a:t>
            </a:r>
            <a:r>
              <a:rPr lang="en-US" dirty="0" err="1"/>
              <a:t>geom_point</a:t>
            </a:r>
            <a:r>
              <a:rPr lang="en-US" dirty="0"/>
              <a:t>() +</a:t>
            </a:r>
          </a:p>
          <a:p>
            <a:r>
              <a:rPr lang="en-US" dirty="0"/>
              <a:t>	</a:t>
            </a:r>
            <a:r>
              <a:rPr lang="en-US" dirty="0" err="1"/>
              <a:t>geom_smooth</a:t>
            </a:r>
            <a:r>
              <a:rPr lang="en-US" dirty="0"/>
              <a:t>(method = "loess")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171FC-A8D1-4543-BCAC-11319BACEB8E}"/>
              </a:ext>
            </a:extLst>
          </p:cNvPr>
          <p:cNvSpPr txBox="1"/>
          <p:nvPr/>
        </p:nvSpPr>
        <p:spPr>
          <a:xfrm>
            <a:off x="457200" y="2743200"/>
            <a:ext cx="289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model this?</a:t>
            </a:r>
          </a:p>
          <a:p>
            <a:endParaRPr lang="en-US" dirty="0"/>
          </a:p>
          <a:p>
            <a:r>
              <a:rPr lang="en-US" dirty="0"/>
              <a:t>How to extract &amp; plot model statistics?</a:t>
            </a:r>
          </a:p>
          <a:p>
            <a:endParaRPr lang="en-US" dirty="0"/>
          </a:p>
          <a:p>
            <a:r>
              <a:rPr lang="en-US" dirty="0"/>
              <a:t>How to fit &amp; display multiple models for subsets?</a:t>
            </a:r>
          </a:p>
        </p:txBody>
      </p:sp>
    </p:spTree>
    <p:extLst>
      <p:ext uri="{BB962C8B-B14F-4D97-AF65-F5344CB8AC3E}">
        <p14:creationId xmlns:p14="http://schemas.microsoft.com/office/powerpoint/2010/main" val="3174936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dirty="0" err="1"/>
              <a:t>gapminder</a:t>
            </a:r>
            <a:r>
              <a:rPr lang="en-US" dirty="0"/>
              <a:t>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676400"/>
            <a:ext cx="82296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 Narrow" panose="020B0606020202030204" pitchFamily="34" charset="0"/>
              </a:rPr>
              <a:t>gapmod</a:t>
            </a:r>
            <a:r>
              <a:rPr lang="en-US" dirty="0">
                <a:latin typeface="Arial Narrow" panose="020B0606020202030204" pitchFamily="34" charset="0"/>
              </a:rPr>
              <a:t> &lt;- lm(</a:t>
            </a:r>
            <a:r>
              <a:rPr lang="en-US" dirty="0" err="1">
                <a:latin typeface="Arial Narrow" panose="020B0606020202030204" pitchFamily="34" charset="0"/>
              </a:rPr>
              <a:t>lifeExp</a:t>
            </a:r>
            <a:r>
              <a:rPr lang="en-US" dirty="0">
                <a:latin typeface="Arial Narrow" panose="020B0606020202030204" pitchFamily="34" charset="0"/>
              </a:rPr>
              <a:t> ~ year + pop + log(</a:t>
            </a:r>
            <a:r>
              <a:rPr lang="en-US" dirty="0" err="1">
                <a:latin typeface="Arial Narrow" panose="020B0606020202030204" pitchFamily="34" charset="0"/>
              </a:rPr>
              <a:t>gdpPercap</a:t>
            </a:r>
            <a:r>
              <a:rPr lang="en-US" dirty="0">
                <a:latin typeface="Arial Narrow" panose="020B0606020202030204" pitchFamily="34" charset="0"/>
              </a:rPr>
              <a:t>) + continent, data=</a:t>
            </a:r>
            <a:r>
              <a:rPr lang="en-US" dirty="0" err="1">
                <a:latin typeface="Arial Narrow" panose="020B0606020202030204" pitchFamily="34" charset="0"/>
              </a:rPr>
              <a:t>gapminder</a:t>
            </a:r>
            <a:r>
              <a:rPr lang="en-US" dirty="0">
                <a:latin typeface="Arial Narrow" panose="020B0606020202030204" pitchFamily="34" charset="0"/>
              </a:rPr>
              <a:t>)</a:t>
            </a:r>
          </a:p>
          <a:p>
            <a:r>
              <a:rPr lang="en-US" dirty="0">
                <a:latin typeface="Arial Narrow" panose="020B0606020202030204" pitchFamily="34" charset="0"/>
              </a:rPr>
              <a:t>summary(</a:t>
            </a:r>
            <a:r>
              <a:rPr lang="en-US" dirty="0" err="1">
                <a:latin typeface="Arial Narrow" panose="020B0606020202030204" pitchFamily="34" charset="0"/>
              </a:rPr>
              <a:t>gapmod</a:t>
            </a:r>
            <a:r>
              <a:rPr lang="en-US" dirty="0"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1861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life expectancy from year, population, GDP and continent: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2429958"/>
            <a:ext cx="7848600" cy="433965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lm(formula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lifeExp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~ year + pop + log(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gdpPercap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+ continent, data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gapminder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Min      1Q  Median      3Q     Max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-24.928  -3.285   0.314   3.699  15.221 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Estimate Std. Error t value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-4.58e+02   1.67e+01  -27.43  &lt; 2e-16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year               2.38e-01   8.61e-03   27.58  &lt; 2e-16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pop                5.40e-09   1.38e-09    3.91  9.5e-05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gdpPercap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5.10e+00   1.60e-01   31.88  &lt; 2e-16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continentAmericas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8.74e+00   4.63e-01   18.86  &lt; 2e-16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continentAsia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6.64e+00   4.09e-01   16.22  &lt; 2e-16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continentEurope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1.23e+01   5.10e-01   24.11  &lt; 2e-16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continentOceania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1.26e+01   1.27e+00    9.88  &lt; 2e-16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5.79 on 1696 degrees of freedom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Multiple R-squared:   0.8,      Adjusted R-squared:  0.799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 969 on 7 and 1696 DF,  p-value: &lt;2e-16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000" y="3200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observation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40386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component level (coefficients)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81800" y="6096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model level</a:t>
            </a:r>
          </a:p>
        </p:txBody>
      </p:sp>
    </p:spTree>
    <p:extLst>
      <p:ext uri="{BB962C8B-B14F-4D97-AF65-F5344CB8AC3E}">
        <p14:creationId xmlns:p14="http://schemas.microsoft.com/office/powerpoint/2010/main" val="2828626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772814"/>
            <a:ext cx="8153400" cy="60016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glance(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gapmod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r.squared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adj.r.squared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sigma statistic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AIC   BIC deviance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df.residual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0.8        0.7992 5.789       969       0  8  -5406 10830 10879    56835        1696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" y="1938528"/>
            <a:ext cx="8001000" cy="178510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tidy(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gapmod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term   estimate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statistic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(Intercept) -4.585e+02 1.671e+01   -27.433 1.982e-137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       year  2.376e-01 8.613e-03    27.584 1.122e-138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        pop  5.403e-09 1.381e-09     3.912  9.496e-05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    log(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gdpPercap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 5.103e+00 1.601e-01    31.876 4.096e-175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continentAmericas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8.739e+00 4.635e-01    18.856  3.758e-72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continentAsia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6.635e+00 4.091e-01    16.219  4.167e-55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continentEurope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1.230e+01 5.102e-01    24.113 1.044e-110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continentOceania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1.256e+01 1.270e+00     9.884  1.943e-22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160" y="4572000"/>
            <a:ext cx="8153400" cy="178510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augment(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gapmod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slice(1:5)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5 x 12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lifeExp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year      pop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log.gdpPercap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continent .fitted 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se.fit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.hat .sigma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    28.8  1952  8425333           6.66 Asia         46.0   0.408  -17.1 0.00496   5.78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    30.3  1957  9240934           6.71 Asia         47.4   0.390  -17.1 0.00454   5.78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    32.0  1962 10267083           6.75 Asia         48.8   0.376  -16.8 0.00423   5.78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    34.0  1967 11537966           6.73 Asia         49.9   0.372  -15.9 0.00413   5.78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    36.1  1972 13079460           6.61 Asia         50.5   0.382  -14.4 0.00435   5.78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... with 2 more variables: 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cooksd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&gt;, 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std.resid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810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glance() </a:t>
            </a:r>
            <a:r>
              <a:rPr lang="en-US" dirty="0"/>
              <a:t>gives the </a:t>
            </a:r>
            <a:r>
              <a:rPr lang="en-US" dirty="0">
                <a:solidFill>
                  <a:srgbClr val="FF0000"/>
                </a:solidFill>
              </a:rPr>
              <a:t>model level </a:t>
            </a:r>
            <a:r>
              <a:rPr lang="en-US" dirty="0"/>
              <a:t>summary statistics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1600200"/>
            <a:ext cx="80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tidy() </a:t>
            </a:r>
            <a:r>
              <a:rPr lang="en-US" dirty="0"/>
              <a:t>gives the </a:t>
            </a:r>
            <a:r>
              <a:rPr lang="en-US" dirty="0">
                <a:solidFill>
                  <a:srgbClr val="FF0000"/>
                </a:solidFill>
              </a:rPr>
              <a:t>model component </a:t>
            </a:r>
            <a:r>
              <a:rPr lang="en-US" dirty="0"/>
              <a:t>(term) statistics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160" y="41148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augment() </a:t>
            </a:r>
            <a:r>
              <a:rPr lang="en-US" dirty="0"/>
              <a:t>gives the </a:t>
            </a:r>
            <a:r>
              <a:rPr lang="en-US" dirty="0">
                <a:solidFill>
                  <a:srgbClr val="FF0000"/>
                </a:solidFill>
              </a:rPr>
              <a:t>observation level </a:t>
            </a:r>
            <a:r>
              <a:rPr lang="en-US" dirty="0"/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170352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Going further: fitting multiple models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0396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may be different relations by continent (interactions)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if want to fit (and visualize) a separate model for each continent?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dplyr</a:t>
            </a:r>
            <a:r>
              <a:rPr lang="en-US" dirty="0"/>
              <a:t>::do() allows us to store the result of an arbitrary computation in a tidy column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441448"/>
            <a:ext cx="7467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Arial Narrow" panose="020B0606020202030204" pitchFamily="34" charset="0"/>
              </a:rPr>
              <a:t># separate models for continents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models &lt;- </a:t>
            </a:r>
            <a:r>
              <a:rPr lang="en-US" sz="1600" dirty="0" err="1">
                <a:latin typeface="Arial Narrow" panose="020B0606020202030204" pitchFamily="34" charset="0"/>
              </a:rPr>
              <a:t>gapminder</a:t>
            </a:r>
            <a:r>
              <a:rPr lang="en-US" sz="1600" dirty="0">
                <a:latin typeface="Arial Narrow" panose="020B0606020202030204" pitchFamily="34" charset="0"/>
              </a:rPr>
              <a:t> %&gt;%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	filter(continent != "Oceania") %&gt;%   </a:t>
            </a:r>
            <a:r>
              <a:rPr lang="en-US" sz="1600" dirty="0">
                <a:solidFill>
                  <a:srgbClr val="00B050"/>
                </a:solidFill>
                <a:latin typeface="Arial Narrow" panose="020B0606020202030204" pitchFamily="34" charset="0"/>
              </a:rPr>
              <a:t># only two countries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	</a:t>
            </a:r>
            <a:r>
              <a:rPr lang="en-US" sz="1600" dirty="0" err="1">
                <a:latin typeface="Arial Narrow" panose="020B0606020202030204" pitchFamily="34" charset="0"/>
              </a:rPr>
              <a:t>group_by</a:t>
            </a:r>
            <a:r>
              <a:rPr lang="en-US" sz="1600" dirty="0">
                <a:latin typeface="Arial Narrow" panose="020B0606020202030204" pitchFamily="34" charset="0"/>
              </a:rPr>
              <a:t>(continent) %&gt;%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	</a:t>
            </a:r>
            <a:r>
              <a:rPr lang="en-US" sz="1600" b="1" dirty="0">
                <a:latin typeface="Arial Narrow" panose="020B0606020202030204" pitchFamily="34" charset="0"/>
              </a:rPr>
              <a:t>do(mod = lm(</a:t>
            </a:r>
            <a:r>
              <a:rPr lang="en-US" sz="1600" b="1" dirty="0" err="1">
                <a:latin typeface="Arial Narrow" panose="020B0606020202030204" pitchFamily="34" charset="0"/>
              </a:rPr>
              <a:t>lifeExp</a:t>
            </a:r>
            <a:r>
              <a:rPr lang="en-US" sz="1600" b="1" dirty="0">
                <a:latin typeface="Arial Narrow" panose="020B0606020202030204" pitchFamily="34" charset="0"/>
              </a:rPr>
              <a:t> ~ year + pop + log(</a:t>
            </a:r>
            <a:r>
              <a:rPr lang="en-US" sz="1600" b="1" dirty="0" err="1">
                <a:latin typeface="Arial Narrow" panose="020B0606020202030204" pitchFamily="34" charset="0"/>
              </a:rPr>
              <a:t>gdpPercap</a:t>
            </a:r>
            <a:r>
              <a:rPr lang="en-US" sz="1600" b="1" dirty="0">
                <a:latin typeface="Arial Narrow" panose="020B0606020202030204" pitchFamily="34" charset="0"/>
              </a:rPr>
              <a:t>),  data=.))</a:t>
            </a:r>
          </a:p>
          <a:p>
            <a:r>
              <a:rPr lang="en-US" sz="1600" dirty="0">
                <a:solidFill>
                  <a:srgbClr val="00B050"/>
                </a:solidFill>
                <a:latin typeface="Arial Narrow" panose="020B0606020202030204" pitchFamily="34" charset="0"/>
              </a:rPr>
              <a:t># view model summaries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models %&gt;% glance(mod)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572000"/>
            <a:ext cx="7391400" cy="193899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4 x 12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Groups:   continent [4]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continent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r.squared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adj.r.squared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sigma statistic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 Africa        0.500         0.498  6.48      207. 5.90e- 93     4 -2050.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 Americas      0.720         0.718  4.97      254. 1.39e- 81     4  -904.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 Asia          0.696         0.694  6.56      299. 5.27e-101     4 -1305.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 Europe        0.797         0.795  2.46      466. 7.42e-123     4  -833.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... with 4 more variables: AIC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BIC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deviance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df.residual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75202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Going further: plotting multiple models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5968" y="1734312"/>
            <a:ext cx="5181600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models %&gt;%</a:t>
            </a:r>
          </a:p>
          <a:p>
            <a:r>
              <a:rPr lang="en-US" dirty="0">
                <a:latin typeface="Arial Narrow" panose="020B0606020202030204" pitchFamily="34" charset="0"/>
              </a:rPr>
              <a:t>    glance(mod) %&gt;%</a:t>
            </a:r>
          </a:p>
          <a:p>
            <a:r>
              <a:rPr lang="en-US" dirty="0">
                <a:latin typeface="Arial Narrow" panose="020B0606020202030204" pitchFamily="34" charset="0"/>
              </a:rPr>
              <a:t>    </a:t>
            </a:r>
            <a:r>
              <a:rPr lang="en-US" dirty="0" err="1">
                <a:latin typeface="Arial Narrow" panose="020B0606020202030204" pitchFamily="34" charset="0"/>
              </a:rPr>
              <a:t>ggplot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dirty="0" err="1">
                <a:latin typeface="Arial Narrow" panose="020B0606020202030204" pitchFamily="34" charset="0"/>
              </a:rPr>
              <a:t>aes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dirty="0" err="1">
                <a:latin typeface="Arial Narrow" panose="020B0606020202030204" pitchFamily="34" charset="0"/>
              </a:rPr>
              <a:t>r.squared</a:t>
            </a:r>
            <a:r>
              <a:rPr lang="en-US" dirty="0">
                <a:latin typeface="Arial Narrow" panose="020B0606020202030204" pitchFamily="34" charset="0"/>
              </a:rPr>
              <a:t>, reorder(continent, </a:t>
            </a:r>
            <a:r>
              <a:rPr lang="en-US" dirty="0" err="1">
                <a:latin typeface="Arial Narrow" panose="020B0606020202030204" pitchFamily="34" charset="0"/>
              </a:rPr>
              <a:t>r.squared</a:t>
            </a:r>
            <a:r>
              <a:rPr lang="en-US" dirty="0">
                <a:latin typeface="Arial Narrow" panose="020B0606020202030204" pitchFamily="34" charset="0"/>
              </a:rPr>
              <a:t>))) +</a:t>
            </a:r>
          </a:p>
          <a:p>
            <a:r>
              <a:rPr lang="en-US" dirty="0">
                <a:latin typeface="Arial Narrow" panose="020B0606020202030204" pitchFamily="34" charset="0"/>
              </a:rPr>
              <a:t>        </a:t>
            </a:r>
            <a:r>
              <a:rPr lang="en-US" dirty="0" err="1">
                <a:latin typeface="Arial Narrow" panose="020B0606020202030204" pitchFamily="34" charset="0"/>
              </a:rPr>
              <a:t>geom_point</a:t>
            </a:r>
            <a:r>
              <a:rPr lang="en-US" dirty="0">
                <a:latin typeface="Arial Narrow" panose="020B0606020202030204" pitchFamily="34" charset="0"/>
              </a:rPr>
              <a:t>(size=4) + </a:t>
            </a:r>
          </a:p>
          <a:p>
            <a:r>
              <a:rPr lang="en-US" dirty="0">
                <a:latin typeface="Arial Narrow" panose="020B0606020202030204" pitchFamily="34" charset="0"/>
              </a:rPr>
              <a:t>        </a:t>
            </a:r>
            <a:r>
              <a:rPr lang="en-US" dirty="0" err="1">
                <a:latin typeface="Arial Narrow" panose="020B0606020202030204" pitchFamily="34" charset="0"/>
              </a:rPr>
              <a:t>geom_segment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dirty="0" err="1">
                <a:latin typeface="Arial Narrow" panose="020B0606020202030204" pitchFamily="34" charset="0"/>
              </a:rPr>
              <a:t>aes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dirty="0" err="1">
                <a:latin typeface="Arial Narrow" panose="020B0606020202030204" pitchFamily="34" charset="0"/>
              </a:rPr>
              <a:t>xend</a:t>
            </a:r>
            <a:r>
              <a:rPr lang="en-US" dirty="0">
                <a:latin typeface="Arial Narrow" panose="020B0606020202030204" pitchFamily="34" charset="0"/>
              </a:rPr>
              <a:t> = 0, </a:t>
            </a:r>
            <a:r>
              <a:rPr lang="en-US" dirty="0" err="1">
                <a:latin typeface="Arial Narrow" panose="020B0606020202030204" pitchFamily="34" charset="0"/>
              </a:rPr>
              <a:t>yend</a:t>
            </a:r>
            <a:r>
              <a:rPr lang="en-US" dirty="0">
                <a:latin typeface="Arial Narrow" panose="020B0606020202030204" pitchFamily="34" charset="0"/>
              </a:rPr>
              <a:t> = ..y..)) +</a:t>
            </a:r>
          </a:p>
          <a:p>
            <a:r>
              <a:rPr lang="en-US" dirty="0">
                <a:latin typeface="Arial Narrow" panose="020B0606020202030204" pitchFamily="34" charset="0"/>
              </a:rPr>
              <a:t>        </a:t>
            </a:r>
            <a:r>
              <a:rPr lang="en-US" dirty="0" err="1">
                <a:latin typeface="Arial Narrow" panose="020B0606020202030204" pitchFamily="34" charset="0"/>
              </a:rPr>
              <a:t>ylab</a:t>
            </a:r>
            <a:r>
              <a:rPr lang="en-US" dirty="0">
                <a:latin typeface="Arial Narrow" panose="020B0606020202030204" pitchFamily="34" charset="0"/>
              </a:rPr>
              <a:t>("Continent")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968" y="1143000"/>
            <a:ext cx="818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visual summary might be a plot of R</a:t>
            </a:r>
            <a:r>
              <a:rPr lang="en-US" baseline="30000" dirty="0"/>
              <a:t>2</a:t>
            </a:r>
            <a:r>
              <a:rPr lang="en-US" dirty="0"/>
              <a:t> values, ordered by continent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65" y="3703320"/>
            <a:ext cx="6400813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1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coefficients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86" y="3944112"/>
            <a:ext cx="4974346" cy="27724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12954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3608" y="1617226"/>
            <a:ext cx="75438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models %&gt;% tidy(mod) %&gt;%                                                                                 </a:t>
            </a:r>
            <a:r>
              <a:rPr lang="en-US" sz="1400" dirty="0">
                <a:solidFill>
                  <a:srgbClr val="00B050"/>
                </a:solidFill>
                <a:latin typeface="Arial Narrow" panose="020B0606020202030204" pitchFamily="34" charset="0"/>
              </a:rPr>
              <a:t># get model stats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    filter(term != "(Intercept)") %&gt;%                                                                          </a:t>
            </a:r>
            <a:r>
              <a:rPr lang="en-US" sz="1400" dirty="0">
                <a:solidFill>
                  <a:srgbClr val="00B050"/>
                </a:solidFill>
                <a:latin typeface="Arial Narrow" panose="020B0606020202030204" pitchFamily="34" charset="0"/>
              </a:rPr>
              <a:t># ignore the intercept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    mutate(term=factor(term, levels=c("log(</a:t>
            </a:r>
            <a:r>
              <a:rPr lang="en-US" sz="1400" dirty="0" err="1">
                <a:latin typeface="Arial Narrow" panose="020B0606020202030204" pitchFamily="34" charset="0"/>
              </a:rPr>
              <a:t>gdpPercap</a:t>
            </a:r>
            <a:r>
              <a:rPr lang="en-US" sz="1400" dirty="0">
                <a:latin typeface="Arial Narrow" panose="020B0606020202030204" pitchFamily="34" charset="0"/>
              </a:rPr>
              <a:t>)", "year", "pop"))) %&gt;%       </a:t>
            </a:r>
            <a:r>
              <a:rPr lang="en-US" sz="1400" dirty="0">
                <a:solidFill>
                  <a:srgbClr val="00B050"/>
                </a:solidFill>
                <a:latin typeface="Arial Narrow" panose="020B0606020202030204" pitchFamily="34" charset="0"/>
              </a:rPr>
              <a:t>#  reorder terms sensibly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    </a:t>
            </a:r>
            <a:r>
              <a:rPr lang="en-US" sz="1400" dirty="0" err="1">
                <a:latin typeface="Arial Narrow" panose="020B0606020202030204" pitchFamily="34" charset="0"/>
              </a:rPr>
              <a:t>ggplot</a:t>
            </a:r>
            <a:r>
              <a:rPr lang="en-US" sz="1400" dirty="0">
                <a:latin typeface="Arial Narrow" panose="020B0606020202030204" pitchFamily="34" charset="0"/>
              </a:rPr>
              <a:t>(</a:t>
            </a:r>
            <a:r>
              <a:rPr lang="en-US" sz="1400" dirty="0" err="1">
                <a:latin typeface="Arial Narrow" panose="020B0606020202030204" pitchFamily="34" charset="0"/>
              </a:rPr>
              <a:t>aes</a:t>
            </a:r>
            <a:r>
              <a:rPr lang="en-US" sz="1400" dirty="0">
                <a:latin typeface="Arial Narrow" panose="020B0606020202030204" pitchFamily="34" charset="0"/>
              </a:rPr>
              <a:t>(x=term, y=statistic, color=continent, group=continent)) + 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        </a:t>
            </a:r>
            <a:r>
              <a:rPr lang="en-US" sz="1400" dirty="0" err="1">
                <a:latin typeface="Arial Narrow" panose="020B0606020202030204" pitchFamily="34" charset="0"/>
              </a:rPr>
              <a:t>geom_point</a:t>
            </a:r>
            <a:r>
              <a:rPr lang="en-US" sz="1400" dirty="0">
                <a:latin typeface="Arial Narrow" panose="020B0606020202030204" pitchFamily="34" charset="0"/>
              </a:rPr>
              <a:t>(size=5, alpha=0.5) +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        </a:t>
            </a:r>
            <a:r>
              <a:rPr lang="en-US" sz="1400" dirty="0" err="1">
                <a:latin typeface="Arial Narrow" panose="020B0606020202030204" pitchFamily="34" charset="0"/>
              </a:rPr>
              <a:t>geom_line</a:t>
            </a:r>
            <a:r>
              <a:rPr lang="en-US" sz="1400" dirty="0">
                <a:latin typeface="Arial Narrow" panose="020B0606020202030204" pitchFamily="34" charset="0"/>
              </a:rPr>
              <a:t>(size=1.5) +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        </a:t>
            </a:r>
            <a:r>
              <a:rPr lang="en-US" sz="1400" dirty="0" err="1">
                <a:latin typeface="Arial Narrow" panose="020B0606020202030204" pitchFamily="34" charset="0"/>
              </a:rPr>
              <a:t>geom_hline</a:t>
            </a:r>
            <a:r>
              <a:rPr lang="en-US" sz="1400" dirty="0">
                <a:latin typeface="Arial Narrow" panose="020B0606020202030204" pitchFamily="34" charset="0"/>
              </a:rPr>
              <a:t>(</a:t>
            </a:r>
            <a:r>
              <a:rPr lang="en-US" sz="1400" dirty="0" err="1">
                <a:latin typeface="Arial Narrow" panose="020B0606020202030204" pitchFamily="34" charset="0"/>
              </a:rPr>
              <a:t>yintercept</a:t>
            </a:r>
            <a:r>
              <a:rPr lang="en-US" sz="1400" dirty="0">
                <a:latin typeface="Arial Narrow" panose="020B0606020202030204" pitchFamily="34" charset="0"/>
              </a:rPr>
              <a:t>=c(-2, 0, 2),  color = c("red", "black", "red")) +              </a:t>
            </a:r>
            <a:r>
              <a:rPr lang="en-US" sz="1400" dirty="0">
                <a:solidFill>
                  <a:srgbClr val="00B050"/>
                </a:solidFill>
                <a:latin typeface="Arial Narrow" panose="020B0606020202030204" pitchFamily="34" charset="0"/>
              </a:rPr>
              <a:t># </a:t>
            </a:r>
            <a:r>
              <a:rPr lang="en-US" sz="1400" dirty="0" err="1">
                <a:solidFill>
                  <a:srgbClr val="00B050"/>
                </a:solidFill>
                <a:latin typeface="Arial Narrow" panose="020B0606020202030204" pitchFamily="34" charset="0"/>
              </a:rPr>
              <a:t>hlines</a:t>
            </a:r>
            <a:r>
              <a:rPr lang="en-US" sz="1400" dirty="0">
                <a:solidFill>
                  <a:srgbClr val="00B050"/>
                </a:solidFill>
                <a:latin typeface="Arial Narrow" panose="020B0606020202030204" pitchFamily="34" charset="0"/>
              </a:rPr>
              <a:t> for non-significance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        </a:t>
            </a:r>
            <a:r>
              <a:rPr lang="en-US" sz="1400" dirty="0" err="1">
                <a:latin typeface="Arial Narrow" panose="020B0606020202030204" pitchFamily="34" charset="0"/>
              </a:rPr>
              <a:t>ylab</a:t>
            </a:r>
            <a:r>
              <a:rPr lang="en-US" sz="1400" dirty="0">
                <a:latin typeface="Arial Narrow" panose="020B0606020202030204" pitchFamily="34" charset="0"/>
              </a:rPr>
              <a:t>("t statistic") +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        </a:t>
            </a:r>
            <a:r>
              <a:rPr lang="en-US" sz="1400" dirty="0" err="1">
                <a:latin typeface="Arial Narrow" panose="020B0606020202030204" pitchFamily="34" charset="0"/>
              </a:rPr>
              <a:t>theme_minimal</a:t>
            </a:r>
            <a:r>
              <a:rPr lang="en-US" sz="1400" dirty="0">
                <a:latin typeface="Arial Narrow" panose="020B0606020202030204" pitchFamily="34" charset="0"/>
              </a:rPr>
              <a:t>() + theme(</a:t>
            </a:r>
            <a:r>
              <a:rPr lang="en-US" sz="1400" dirty="0" err="1">
                <a:latin typeface="Arial Narrow" panose="020B0606020202030204" pitchFamily="34" charset="0"/>
              </a:rPr>
              <a:t>legend.position</a:t>
            </a:r>
            <a:r>
              <a:rPr lang="en-US" sz="1400" dirty="0">
                <a:latin typeface="Arial Narrow" panose="020B0606020202030204" pitchFamily="34" charset="0"/>
              </a:rPr>
              <a:t>=c(0.9, 0.8))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 plots are often useful, but these are on different scales.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4191000"/>
            <a:ext cx="2819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Here, I plot the </a:t>
            </a:r>
            <a:r>
              <a:rPr lang="en-US" i="1" dirty="0"/>
              <a:t>t</a:t>
            </a:r>
            <a:r>
              <a:rPr lang="en-US" dirty="0"/>
              <a:t>-statistics, </a:t>
            </a:r>
            <a:r>
              <a:rPr lang="en-US" i="1" dirty="0"/>
              <a:t>t=</a:t>
            </a:r>
            <a:r>
              <a:rPr lang="en-US" i="1" dirty="0" err="1"/>
              <a:t>b</a:t>
            </a:r>
            <a:r>
              <a:rPr lang="en-US" i="1" baseline="-25000" dirty="0" err="1"/>
              <a:t>ij</a:t>
            </a:r>
            <a:r>
              <a:rPr lang="en-US" i="1" dirty="0"/>
              <a:t>/se(</a:t>
            </a:r>
            <a:r>
              <a:rPr lang="en-US" i="1" dirty="0" err="1"/>
              <a:t>b</a:t>
            </a:r>
            <a:r>
              <a:rPr lang="en-US" i="1" baseline="-25000" dirty="0" err="1"/>
              <a:t>ij</a:t>
            </a:r>
            <a:r>
              <a:rPr lang="en-US" i="1" dirty="0"/>
              <a:t>) </a:t>
            </a:r>
            <a:r>
              <a:rPr lang="en-US" dirty="0"/>
              <a:t>for all terms in all models.</a:t>
            </a:r>
          </a:p>
          <a:p>
            <a:pPr>
              <a:spcAft>
                <a:spcPts val="1200"/>
              </a:spcAft>
            </a:pPr>
            <a:r>
              <a:rPr lang="en-US" dirty="0"/>
              <a:t>Any values outside ~ ±2 are significant, p &lt; 0.5!</a:t>
            </a:r>
          </a:p>
        </p:txBody>
      </p:sp>
    </p:spTree>
    <p:extLst>
      <p:ext uri="{BB962C8B-B14F-4D97-AF65-F5344CB8AC3E}">
        <p14:creationId xmlns:p14="http://schemas.microsoft.com/office/powerpoint/2010/main" val="848338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ggplot</a:t>
            </a:r>
            <a:r>
              <a:rPr lang="en-US" dirty="0"/>
              <a:t>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82" y="1676400"/>
            <a:ext cx="7135715" cy="4900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7082" y="1219200"/>
            <a:ext cx="826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a large number of </a:t>
            </a:r>
            <a:r>
              <a:rPr lang="en-US" dirty="0" err="1"/>
              <a:t>ggplot</a:t>
            </a:r>
            <a:r>
              <a:rPr lang="en-US" dirty="0"/>
              <a:t> extensions.  See: </a:t>
            </a:r>
            <a:r>
              <a:rPr lang="en-US" dirty="0">
                <a:hlinkClick r:id="rId3"/>
              </a:rPr>
              <a:t>http://www.ggplot2-exts.org/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576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import / export</a:t>
            </a:r>
          </a:p>
          <a:p>
            <a:r>
              <a:rPr lang="en-US" dirty="0"/>
              <a:t>Data wrangling: getting your data into shape</a:t>
            </a:r>
          </a:p>
          <a:p>
            <a:pPr lvl="1"/>
            <a:r>
              <a:rPr lang="en-US" dirty="0" err="1"/>
              <a:t>dplyr</a:t>
            </a:r>
            <a:r>
              <a:rPr lang="en-US" dirty="0"/>
              <a:t> &amp; </a:t>
            </a:r>
            <a:r>
              <a:rPr lang="en-US" dirty="0" err="1"/>
              <a:t>tidyr</a:t>
            </a:r>
            <a:endParaRPr lang="en-US" dirty="0"/>
          </a:p>
          <a:p>
            <a:pPr lvl="1"/>
            <a:r>
              <a:rPr lang="en-US" dirty="0"/>
              <a:t>pipes: %&gt;%</a:t>
            </a:r>
          </a:p>
          <a:p>
            <a:pPr lvl="1"/>
            <a:r>
              <a:rPr lang="en-US" dirty="0"/>
              <a:t>grouping &amp; summarizing</a:t>
            </a:r>
          </a:p>
          <a:p>
            <a:pPr lvl="1"/>
            <a:r>
              <a:rPr lang="en-US" dirty="0"/>
              <a:t>Example: NASA data on solar radiation</a:t>
            </a:r>
          </a:p>
          <a:p>
            <a:r>
              <a:rPr lang="en-US" dirty="0"/>
              <a:t>Visualizing models: broom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gapminder</a:t>
            </a:r>
            <a:r>
              <a:rPr lang="en-US" dirty="0"/>
              <a:t> data</a:t>
            </a:r>
          </a:p>
          <a:p>
            <a:r>
              <a:rPr lang="en-US" dirty="0"/>
              <a:t>ggplot2 extensions</a:t>
            </a:r>
          </a:p>
          <a:p>
            <a:r>
              <a:rPr lang="en-US" dirty="0"/>
              <a:t>tables in 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43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ggplot</a:t>
            </a:r>
            <a:r>
              <a:rPr lang="en-US" dirty="0"/>
              <a:t> extensions: </a:t>
            </a:r>
            <a:r>
              <a:rPr lang="en-US" dirty="0" err="1"/>
              <a:t>GGally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GGally</a:t>
            </a:r>
            <a:r>
              <a:rPr lang="en-US" dirty="0"/>
              <a:t> contains a large number of functions that extend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ggplot2</a:t>
            </a:r>
            <a:r>
              <a:rPr lang="en-US" dirty="0"/>
              <a:t> to multivariate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559" y="2173223"/>
            <a:ext cx="4142241" cy="42946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3810000"/>
            <a:ext cx="36576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library(</a:t>
            </a:r>
            <a:r>
              <a:rPr lang="en-US" sz="1600" dirty="0" err="1">
                <a:latin typeface="Arial Narrow" panose="020B0606020202030204" pitchFamily="34" charset="0"/>
              </a:rPr>
              <a:t>GGally</a:t>
            </a:r>
            <a:r>
              <a:rPr lang="en-US" sz="1600" dirty="0">
                <a:latin typeface="Arial Narrow" panose="020B0606020202030204" pitchFamily="34" charset="0"/>
              </a:rPr>
              <a:t>)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library(</a:t>
            </a:r>
            <a:r>
              <a:rPr lang="en-US" sz="1600" dirty="0" err="1">
                <a:latin typeface="Arial Narrow" panose="020B0606020202030204" pitchFamily="34" charset="0"/>
              </a:rPr>
              <a:t>dplyr</a:t>
            </a:r>
            <a:r>
              <a:rPr lang="en-US" sz="1600" dirty="0">
                <a:latin typeface="Arial Narrow" panose="020B0606020202030204" pitchFamily="34" charset="0"/>
              </a:rPr>
              <a:t>)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library(ggplot2)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library(</a:t>
            </a:r>
            <a:r>
              <a:rPr lang="en-US" sz="1600" dirty="0" err="1">
                <a:latin typeface="Arial Narrow" panose="020B0606020202030204" pitchFamily="34" charset="0"/>
              </a:rPr>
              <a:t>gapminder</a:t>
            </a:r>
            <a:r>
              <a:rPr lang="en-US" sz="1600" dirty="0">
                <a:latin typeface="Arial Narrow" panose="020B0606020202030204" pitchFamily="34" charset="0"/>
              </a:rPr>
              <a:t>)</a:t>
            </a:r>
          </a:p>
          <a:p>
            <a:endParaRPr lang="en-US" sz="1600" dirty="0">
              <a:latin typeface="Arial Narrow" panose="020B0606020202030204" pitchFamily="34" charset="0"/>
            </a:endParaRPr>
          </a:p>
          <a:p>
            <a:r>
              <a:rPr lang="en-US" sz="1600" dirty="0" err="1">
                <a:latin typeface="Arial Narrow" panose="020B0606020202030204" pitchFamily="34" charset="0"/>
              </a:rPr>
              <a:t>gapminder</a:t>
            </a:r>
            <a:r>
              <a:rPr lang="en-US" sz="1600" dirty="0">
                <a:latin typeface="Arial Narrow" panose="020B0606020202030204" pitchFamily="34" charset="0"/>
              </a:rPr>
              <a:t> %&gt;%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select(-country, -year) %&gt;%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</a:t>
            </a:r>
            <a:r>
              <a:rPr lang="en-US" sz="1600" dirty="0" err="1">
                <a:latin typeface="Arial Narrow" panose="020B0606020202030204" pitchFamily="34" charset="0"/>
              </a:rPr>
              <a:t>ggpairs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aes</a:t>
            </a:r>
            <a:r>
              <a:rPr lang="en-US" sz="1600" dirty="0">
                <a:latin typeface="Arial Narrow" panose="020B0606020202030204" pitchFamily="34" charset="0"/>
              </a:rPr>
              <a:t>(color=continent))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71" y="2197606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ggpairs</a:t>
            </a:r>
            <a:r>
              <a:rPr lang="en-US" dirty="0"/>
              <a:t>() produces generalized scatterplot matrices, with lots of options</a:t>
            </a:r>
          </a:p>
        </p:txBody>
      </p:sp>
    </p:spTree>
    <p:extLst>
      <p:ext uri="{BB962C8B-B14F-4D97-AF65-F5344CB8AC3E}">
        <p14:creationId xmlns:p14="http://schemas.microsoft.com/office/powerpoint/2010/main" val="3075926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ggplot</a:t>
            </a:r>
            <a:r>
              <a:rPr lang="en-US" dirty="0"/>
              <a:t> extensions: </a:t>
            </a:r>
            <a:r>
              <a:rPr lang="en-US" dirty="0" err="1"/>
              <a:t>ggrepel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352800"/>
            <a:ext cx="4320540" cy="33604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95400"/>
            <a:ext cx="4267200" cy="18466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  <a:latin typeface="Arial Narrow" pitchFamily="34" charset="0"/>
              </a:rPr>
              <a:t>devtools</a:t>
            </a:r>
            <a:r>
              <a:rPr lang="en-US" sz="1600" dirty="0">
                <a:solidFill>
                  <a:srgbClr val="FF0000"/>
                </a:solidFill>
                <a:latin typeface="Arial Narrow" pitchFamily="34" charset="0"/>
              </a:rPr>
              <a:t>::</a:t>
            </a:r>
            <a:r>
              <a:rPr lang="en-US" sz="1600" dirty="0" err="1">
                <a:solidFill>
                  <a:srgbClr val="FF0000"/>
                </a:solidFill>
                <a:latin typeface="Arial Narrow" pitchFamily="34" charset="0"/>
              </a:rPr>
              <a:t>install_github</a:t>
            </a:r>
            <a:r>
              <a:rPr lang="en-US" sz="1600" dirty="0">
                <a:solidFill>
                  <a:srgbClr val="FF0000"/>
                </a:solidFill>
                <a:latin typeface="Arial Narrow" pitchFamily="34" charset="0"/>
              </a:rPr>
              <a:t>("</a:t>
            </a:r>
            <a:r>
              <a:rPr lang="en-US" sz="1600" dirty="0" err="1">
                <a:solidFill>
                  <a:srgbClr val="FF0000"/>
                </a:solidFill>
                <a:latin typeface="Arial Narrow" pitchFamily="34" charset="0"/>
              </a:rPr>
              <a:t>slowkow</a:t>
            </a:r>
            <a:r>
              <a:rPr lang="en-US" sz="1600" dirty="0">
                <a:solidFill>
                  <a:srgbClr val="FF0000"/>
                </a:solidFill>
                <a:latin typeface="Arial Narrow" pitchFamily="34" charset="0"/>
              </a:rPr>
              <a:t>/</a:t>
            </a:r>
            <a:r>
              <a:rPr lang="en-US" sz="1600" dirty="0" err="1">
                <a:solidFill>
                  <a:srgbClr val="FF0000"/>
                </a:solidFill>
                <a:latin typeface="Arial Narrow" pitchFamily="34" charset="0"/>
              </a:rPr>
              <a:t>ggrepel</a:t>
            </a:r>
            <a:r>
              <a:rPr lang="en-US" sz="1600" dirty="0">
                <a:solidFill>
                  <a:srgbClr val="FF0000"/>
                </a:solidFill>
                <a:latin typeface="Arial Narrow" pitchFamily="34" charset="0"/>
              </a:rPr>
              <a:t>")</a:t>
            </a:r>
          </a:p>
          <a:p>
            <a:r>
              <a:rPr lang="en-US" sz="1600" dirty="0">
                <a:latin typeface="Arial Narrow" pitchFamily="34" charset="0"/>
              </a:rPr>
              <a:t>library(ggplot2) </a:t>
            </a:r>
          </a:p>
          <a:p>
            <a:r>
              <a:rPr lang="en-US" sz="1600" dirty="0">
                <a:latin typeface="Arial Narrow" pitchFamily="34" charset="0"/>
              </a:rPr>
              <a:t>library(</a:t>
            </a:r>
            <a:r>
              <a:rPr lang="en-US" sz="1600" dirty="0" err="1">
                <a:latin typeface="Arial Narrow" pitchFamily="34" charset="0"/>
              </a:rPr>
              <a:t>ggrepel</a:t>
            </a:r>
            <a:r>
              <a:rPr lang="en-US" sz="1600" dirty="0">
                <a:latin typeface="Arial Narrow" pitchFamily="34" charset="0"/>
              </a:rPr>
              <a:t>) </a:t>
            </a:r>
          </a:p>
          <a:p>
            <a:r>
              <a:rPr lang="en-US" sz="1600" dirty="0" err="1">
                <a:latin typeface="Arial Narrow" pitchFamily="34" charset="0"/>
              </a:rPr>
              <a:t>ggplot</a:t>
            </a:r>
            <a:r>
              <a:rPr lang="en-US" sz="1600" dirty="0">
                <a:latin typeface="Arial Narrow" pitchFamily="34" charset="0"/>
              </a:rPr>
              <a:t>(</a:t>
            </a:r>
            <a:r>
              <a:rPr lang="en-US" sz="1600" dirty="0" err="1">
                <a:latin typeface="Arial Narrow" pitchFamily="34" charset="0"/>
              </a:rPr>
              <a:t>mtcars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aes</a:t>
            </a:r>
            <a:r>
              <a:rPr lang="en-US" sz="1600" dirty="0">
                <a:latin typeface="Arial Narrow" pitchFamily="34" charset="0"/>
              </a:rPr>
              <a:t>(</a:t>
            </a:r>
            <a:r>
              <a:rPr lang="en-US" sz="1600" dirty="0" err="1">
                <a:latin typeface="Arial Narrow" pitchFamily="34" charset="0"/>
              </a:rPr>
              <a:t>wt</a:t>
            </a:r>
            <a:r>
              <a:rPr lang="en-US" sz="1600" dirty="0">
                <a:latin typeface="Arial Narrow" pitchFamily="34" charset="0"/>
              </a:rPr>
              <a:t>, mpg)) + </a:t>
            </a:r>
          </a:p>
          <a:p>
            <a:r>
              <a:rPr lang="en-US" sz="1600" dirty="0">
                <a:latin typeface="Arial Narrow" pitchFamily="34" charset="0"/>
              </a:rPr>
              <a:t>    </a:t>
            </a:r>
            <a:r>
              <a:rPr lang="en-US" sz="1600" dirty="0" err="1">
                <a:latin typeface="Arial Narrow" pitchFamily="34" charset="0"/>
              </a:rPr>
              <a:t>geom_point</a:t>
            </a:r>
            <a:r>
              <a:rPr lang="en-US" sz="1600" dirty="0">
                <a:latin typeface="Arial Narrow" pitchFamily="34" charset="0"/>
              </a:rPr>
              <a:t>(color = 'red') + </a:t>
            </a:r>
          </a:p>
          <a:p>
            <a:r>
              <a:rPr lang="en-US" sz="1600" dirty="0">
                <a:latin typeface="Arial Narrow" pitchFamily="34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Arial Narrow" pitchFamily="34" charset="0"/>
              </a:rPr>
              <a:t>geom_text_repel</a:t>
            </a:r>
            <a:r>
              <a:rPr lang="en-US" sz="1600" dirty="0">
                <a:latin typeface="Arial Narrow" pitchFamily="34" charset="0"/>
              </a:rPr>
              <a:t>(</a:t>
            </a:r>
            <a:r>
              <a:rPr lang="en-US" sz="1600" dirty="0" err="1">
                <a:latin typeface="Arial Narrow" pitchFamily="34" charset="0"/>
              </a:rPr>
              <a:t>aes</a:t>
            </a:r>
            <a:r>
              <a:rPr lang="en-US" sz="1600" dirty="0">
                <a:latin typeface="Arial Narrow" pitchFamily="34" charset="0"/>
              </a:rPr>
              <a:t>(label = </a:t>
            </a:r>
            <a:r>
              <a:rPr lang="en-US" sz="1600" dirty="0" err="1">
                <a:latin typeface="Arial Narrow" pitchFamily="34" charset="0"/>
              </a:rPr>
              <a:t>rownames</a:t>
            </a:r>
            <a:r>
              <a:rPr lang="en-US" sz="1600" dirty="0">
                <a:latin typeface="Arial Narrow" pitchFamily="34" charset="0"/>
              </a:rPr>
              <a:t>(</a:t>
            </a:r>
            <a:r>
              <a:rPr lang="en-US" sz="1600" dirty="0" err="1">
                <a:latin typeface="Arial Narrow" pitchFamily="34" charset="0"/>
              </a:rPr>
              <a:t>mtcars</a:t>
            </a:r>
            <a:r>
              <a:rPr lang="en-US" sz="1600" dirty="0">
                <a:latin typeface="Arial Narrow" pitchFamily="34" charset="0"/>
              </a:rPr>
              <a:t>))) + </a:t>
            </a:r>
          </a:p>
          <a:p>
            <a:r>
              <a:rPr lang="en-US" sz="1600" dirty="0">
                <a:latin typeface="Arial Narrow" pitchFamily="34" charset="0"/>
              </a:rPr>
              <a:t>    </a:t>
            </a:r>
            <a:r>
              <a:rPr lang="en-US" sz="1600" dirty="0" err="1">
                <a:latin typeface="Arial Narrow" pitchFamily="34" charset="0"/>
              </a:rPr>
              <a:t>theme_classic</a:t>
            </a:r>
            <a:r>
              <a:rPr lang="en-US" sz="1600" dirty="0">
                <a:latin typeface="Arial Narrow" pitchFamily="34" charset="0"/>
              </a:rPr>
              <a:t>(</a:t>
            </a:r>
            <a:r>
              <a:rPr lang="en-US" sz="1600" dirty="0" err="1">
                <a:latin typeface="Arial Narrow" pitchFamily="34" charset="0"/>
              </a:rPr>
              <a:t>base_size</a:t>
            </a:r>
            <a:r>
              <a:rPr lang="en-US" sz="1600" dirty="0">
                <a:latin typeface="Arial Narrow" pitchFamily="34" charset="0"/>
              </a:rPr>
              <a:t> = 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1318437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text labels is often difficult</a:t>
            </a:r>
          </a:p>
          <a:p>
            <a:r>
              <a:rPr lang="en-US" dirty="0" err="1"/>
              <a:t>ggrepel</a:t>
            </a:r>
            <a:r>
              <a:rPr lang="en-US" dirty="0"/>
              <a:t> provides </a:t>
            </a:r>
            <a:r>
              <a:rPr lang="en-US" dirty="0" err="1"/>
              <a:t>geoms</a:t>
            </a:r>
            <a:r>
              <a:rPr lang="en-US" dirty="0"/>
              <a:t> for ggplot2 to repel overlapping text labels.</a:t>
            </a:r>
          </a:p>
        </p:txBody>
      </p:sp>
    </p:spTree>
    <p:extLst>
      <p:ext uri="{BB962C8B-B14F-4D97-AF65-F5344CB8AC3E}">
        <p14:creationId xmlns:p14="http://schemas.microsoft.com/office/powerpoint/2010/main" val="2022354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804410"/>
            <a:ext cx="7696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itchFamily="34" charset="0"/>
              </a:rPr>
              <a:t>p5 &lt;- </a:t>
            </a:r>
            <a:r>
              <a:rPr lang="en-US" sz="1600" dirty="0" err="1">
                <a:latin typeface="Arial Narrow" pitchFamily="34" charset="0"/>
              </a:rPr>
              <a:t>ggplot</a:t>
            </a:r>
            <a:r>
              <a:rPr lang="en-US" sz="1600" dirty="0">
                <a:latin typeface="Arial Narrow" pitchFamily="34" charset="0"/>
              </a:rPr>
              <a:t>(</a:t>
            </a:r>
            <a:r>
              <a:rPr lang="en-US" sz="1600" dirty="0" err="1">
                <a:latin typeface="Arial Narrow" pitchFamily="34" charset="0"/>
              </a:rPr>
              <a:t>gapminder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aes</a:t>
            </a:r>
            <a:r>
              <a:rPr lang="en-US" sz="1600" dirty="0">
                <a:latin typeface="Arial Narrow" pitchFamily="34" charset="0"/>
              </a:rPr>
              <a:t>(</a:t>
            </a:r>
            <a:r>
              <a:rPr lang="en-US" sz="1600" dirty="0" err="1">
                <a:latin typeface="Arial Narrow" pitchFamily="34" charset="0"/>
              </a:rPr>
              <a:t>gdpPercap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lifeExp</a:t>
            </a:r>
            <a:r>
              <a:rPr lang="en-US" sz="1600" dirty="0">
                <a:latin typeface="Arial Narrow" pitchFamily="34" charset="0"/>
              </a:rPr>
              <a:t>, size = pop, </a:t>
            </a:r>
            <a:r>
              <a:rPr lang="en-US" sz="1600" dirty="0">
                <a:solidFill>
                  <a:srgbClr val="FF0000"/>
                </a:solidFill>
                <a:latin typeface="Arial Narrow" pitchFamily="34" charset="0"/>
              </a:rPr>
              <a:t>frame = year</a:t>
            </a:r>
            <a:r>
              <a:rPr lang="en-US" sz="1600" dirty="0">
                <a:latin typeface="Arial Narrow" pitchFamily="34" charset="0"/>
              </a:rPr>
              <a:t>)) +</a:t>
            </a:r>
          </a:p>
          <a:p>
            <a:r>
              <a:rPr lang="en-US" sz="1600" dirty="0">
                <a:latin typeface="Arial Narrow" pitchFamily="34" charset="0"/>
              </a:rPr>
              <a:t>  </a:t>
            </a:r>
            <a:r>
              <a:rPr lang="en-US" sz="1600" dirty="0" err="1">
                <a:latin typeface="Arial Narrow" pitchFamily="34" charset="0"/>
              </a:rPr>
              <a:t>geom_point</a:t>
            </a:r>
            <a:r>
              <a:rPr lang="en-US" sz="1600" dirty="0">
                <a:latin typeface="Arial Narrow" pitchFamily="34" charset="0"/>
              </a:rPr>
              <a:t>() +</a:t>
            </a:r>
          </a:p>
          <a:p>
            <a:r>
              <a:rPr lang="en-US" sz="1600" dirty="0">
                <a:latin typeface="Arial Narrow" pitchFamily="34" charset="0"/>
              </a:rPr>
              <a:t>  </a:t>
            </a:r>
            <a:r>
              <a:rPr lang="en-US" sz="1600" dirty="0" err="1">
                <a:latin typeface="Arial Narrow" pitchFamily="34" charset="0"/>
              </a:rPr>
              <a:t>geom_smooth</a:t>
            </a:r>
            <a:r>
              <a:rPr lang="en-US" sz="1600" dirty="0">
                <a:latin typeface="Arial Narrow" pitchFamily="34" charset="0"/>
              </a:rPr>
              <a:t>(</a:t>
            </a:r>
            <a:r>
              <a:rPr lang="en-US" sz="1600" dirty="0" err="1">
                <a:latin typeface="Arial Narrow" pitchFamily="34" charset="0"/>
              </a:rPr>
              <a:t>aes</a:t>
            </a:r>
            <a:r>
              <a:rPr lang="en-US" sz="1600" dirty="0">
                <a:latin typeface="Arial Narrow" pitchFamily="34" charset="0"/>
              </a:rPr>
              <a:t>(group = year), method = "lm", </a:t>
            </a:r>
            <a:r>
              <a:rPr lang="en-US" sz="1600" dirty="0" err="1">
                <a:latin typeface="Arial Narrow" pitchFamily="34" charset="0"/>
              </a:rPr>
              <a:t>show.legend</a:t>
            </a:r>
            <a:r>
              <a:rPr lang="en-US" sz="1600" dirty="0">
                <a:latin typeface="Arial Narrow" pitchFamily="34" charset="0"/>
              </a:rPr>
              <a:t> = FALSE) +</a:t>
            </a:r>
          </a:p>
          <a:p>
            <a:r>
              <a:rPr lang="en-US" sz="1600" dirty="0">
                <a:latin typeface="Arial Narrow" pitchFamily="34" charset="0"/>
              </a:rPr>
              <a:t>  </a:t>
            </a:r>
            <a:r>
              <a:rPr lang="en-US" sz="1600" dirty="0" err="1">
                <a:latin typeface="Arial Narrow" pitchFamily="34" charset="0"/>
              </a:rPr>
              <a:t>facet_wrap</a:t>
            </a:r>
            <a:r>
              <a:rPr lang="en-US" sz="1600" dirty="0">
                <a:latin typeface="Arial Narrow" pitchFamily="34" charset="0"/>
              </a:rPr>
              <a:t>(~continent, scales = "free") +</a:t>
            </a:r>
          </a:p>
          <a:p>
            <a:r>
              <a:rPr lang="en-US" sz="1600" dirty="0">
                <a:latin typeface="Arial Narrow" pitchFamily="34" charset="0"/>
              </a:rPr>
              <a:t>  scale_x_log10()</a:t>
            </a:r>
          </a:p>
          <a:p>
            <a:endParaRPr lang="en-US" sz="1600" dirty="0">
              <a:latin typeface="Arial Narrow" pitchFamily="34" charset="0"/>
            </a:endParaRPr>
          </a:p>
          <a:p>
            <a:r>
              <a:rPr lang="en-US" sz="1600" dirty="0" err="1">
                <a:latin typeface="Arial Narrow" pitchFamily="34" charset="0"/>
              </a:rPr>
              <a:t>gganimate</a:t>
            </a:r>
            <a:r>
              <a:rPr lang="en-US" sz="1600" dirty="0">
                <a:latin typeface="Arial Narrow" pitchFamily="34" charset="0"/>
              </a:rPr>
              <a:t>(p5)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ggplot</a:t>
            </a:r>
            <a:r>
              <a:rPr lang="en-US" dirty="0"/>
              <a:t> extensions: </a:t>
            </a:r>
            <a:r>
              <a:rPr lang="en-US" dirty="0" err="1"/>
              <a:t>gganimate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219200"/>
            <a:ext cx="3360420" cy="33604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1447800"/>
            <a:ext cx="441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gganimate</a:t>
            </a:r>
            <a:r>
              <a:rPr lang="en-US" dirty="0"/>
              <a:t> is a wrapper for the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animation</a:t>
            </a:r>
            <a:r>
              <a:rPr lang="en-US" dirty="0"/>
              <a:t> package with ggplot2.</a:t>
            </a:r>
          </a:p>
          <a:p>
            <a:endParaRPr lang="en-US" dirty="0"/>
          </a:p>
          <a:p>
            <a:r>
              <a:rPr lang="en-US" dirty="0"/>
              <a:t>It adds a </a:t>
            </a:r>
            <a:r>
              <a:rPr lang="en-US" dirty="0">
                <a:solidFill>
                  <a:srgbClr val="FF0000"/>
                </a:solidFill>
              </a:rPr>
              <a:t>frame= </a:t>
            </a:r>
            <a:r>
              <a:rPr lang="en-US" dirty="0"/>
              <a:t>aesthetic, and animates the image as the frame variable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93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ggpubr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ggpubr</a:t>
            </a:r>
            <a:r>
              <a:rPr lang="en-US" dirty="0"/>
              <a:t> package provides some easy-to-use functions for creating and customizing publication ready plots.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313176"/>
            <a:ext cx="3629025" cy="342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1950720"/>
            <a:ext cx="81534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 Narrow" panose="020B0606020202030204" pitchFamily="34" charset="0"/>
              </a:rPr>
              <a:t>ggviolin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df</a:t>
            </a:r>
            <a:r>
              <a:rPr lang="en-US" sz="1600" dirty="0">
                <a:latin typeface="Arial Narrow" panose="020B0606020202030204" pitchFamily="34" charset="0"/>
              </a:rPr>
              <a:t>, x = "dose", y = "</a:t>
            </a:r>
            <a:r>
              <a:rPr lang="en-US" sz="1600" dirty="0" err="1">
                <a:latin typeface="Arial Narrow" panose="020B0606020202030204" pitchFamily="34" charset="0"/>
              </a:rPr>
              <a:t>len</a:t>
            </a:r>
            <a:r>
              <a:rPr lang="en-US" sz="1600" dirty="0">
                <a:latin typeface="Arial Narrow" panose="020B0606020202030204" pitchFamily="34" charset="0"/>
              </a:rPr>
              <a:t>", fill = "dose",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   palette = c("#00AFBB", "#E7B800", "#FC4E07"),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   add = "boxplot", </a:t>
            </a:r>
            <a:r>
              <a:rPr lang="en-US" sz="1600" dirty="0" err="1">
                <a:latin typeface="Arial Narrow" panose="020B0606020202030204" pitchFamily="34" charset="0"/>
              </a:rPr>
              <a:t>add.params</a:t>
            </a:r>
            <a:r>
              <a:rPr lang="en-US" sz="1600" dirty="0">
                <a:latin typeface="Arial Narrow" panose="020B0606020202030204" pitchFamily="34" charset="0"/>
              </a:rPr>
              <a:t> = list(fill = "white")) 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</a:t>
            </a:r>
            <a:r>
              <a:rPr lang="en-US" sz="1600" dirty="0" err="1">
                <a:latin typeface="Arial Narrow" panose="020B0606020202030204" pitchFamily="34" charset="0"/>
              </a:rPr>
              <a:t>stat_compare_means</a:t>
            </a:r>
            <a:r>
              <a:rPr lang="en-US" sz="1600" dirty="0">
                <a:latin typeface="Arial Narrow" panose="020B0606020202030204" pitchFamily="34" charset="0"/>
              </a:rPr>
              <a:t>(comparisons = </a:t>
            </a:r>
            <a:r>
              <a:rPr lang="en-US" sz="1600" dirty="0" err="1">
                <a:latin typeface="Arial Narrow" panose="020B0606020202030204" pitchFamily="34" charset="0"/>
              </a:rPr>
              <a:t>my_comparisons</a:t>
            </a:r>
            <a:r>
              <a:rPr lang="en-US" sz="1600" dirty="0">
                <a:latin typeface="Arial Narrow" panose="020B0606020202030204" pitchFamily="34" charset="0"/>
              </a:rPr>
              <a:t>, label = "</a:t>
            </a:r>
            <a:r>
              <a:rPr lang="en-US" sz="1600" dirty="0" err="1">
                <a:latin typeface="Arial Narrow" panose="020B0606020202030204" pitchFamily="34" charset="0"/>
              </a:rPr>
              <a:t>p.signif</a:t>
            </a:r>
            <a:r>
              <a:rPr lang="en-US" sz="1600" dirty="0">
                <a:latin typeface="Arial Narrow" panose="020B0606020202030204" pitchFamily="34" charset="0"/>
              </a:rPr>
              <a:t>") + 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</a:t>
            </a:r>
            <a:r>
              <a:rPr lang="en-US" sz="1600" dirty="0" err="1">
                <a:latin typeface="Arial Narrow" panose="020B0606020202030204" pitchFamily="34" charset="0"/>
              </a:rPr>
              <a:t>stat_compare_means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label.y</a:t>
            </a:r>
            <a:r>
              <a:rPr lang="en-US" sz="1600" dirty="0">
                <a:latin typeface="Arial Narrow" panose="020B0606020202030204" pitchFamily="34" charset="0"/>
              </a:rPr>
              <a:t> = 50)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396240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 the examples at </a:t>
            </a:r>
            <a:r>
              <a:rPr lang="en-US" sz="1400" dirty="0">
                <a:hlinkClick r:id="rId3"/>
              </a:rPr>
              <a:t>http://www.sthda.com/english/rpkgs/ggpubr/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3110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ggthemes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267200"/>
            <a:ext cx="288036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600200"/>
            <a:ext cx="2880360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267200"/>
            <a:ext cx="2880360" cy="2057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3810000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+ </a:t>
            </a:r>
            <a:r>
              <a:rPr lang="en-US" sz="1600" dirty="0" err="1"/>
              <a:t>theme_tufte</a:t>
            </a:r>
            <a:r>
              <a:rPr lang="en-US" sz="1600" dirty="0"/>
              <a:t>() 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0" y="1254294"/>
            <a:ext cx="2022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prstClr val="black"/>
                </a:solidFill>
              </a:rPr>
              <a:t>+ </a:t>
            </a:r>
            <a:r>
              <a:rPr lang="en-US" sz="1600" dirty="0" err="1">
                <a:solidFill>
                  <a:prstClr val="black"/>
                </a:solidFill>
              </a:rPr>
              <a:t>theme_economist</a:t>
            </a:r>
            <a:r>
              <a:rPr lang="en-US" sz="1600" dirty="0">
                <a:solidFill>
                  <a:prstClr val="black"/>
                </a:solidFill>
              </a:rPr>
              <a:t>()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91200" y="3904417"/>
            <a:ext cx="2328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prstClr val="black"/>
                </a:solidFill>
              </a:rPr>
              <a:t>+ </a:t>
            </a:r>
            <a:r>
              <a:rPr lang="en-US" sz="1600" dirty="0" err="1">
                <a:solidFill>
                  <a:prstClr val="black"/>
                </a:solidFill>
              </a:rPr>
              <a:t>theme_fivethirtyeight</a:t>
            </a:r>
            <a:r>
              <a:rPr lang="en-US" sz="1600" dirty="0">
                <a:solidFill>
                  <a:prstClr val="black"/>
                </a:solidFill>
              </a:rPr>
              <a:t>()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251" y="2971800"/>
            <a:ext cx="4724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 Narrow" panose="020B0606020202030204" pitchFamily="34" charset="0"/>
              </a:rPr>
              <a:t>install.packages</a:t>
            </a:r>
            <a:r>
              <a:rPr lang="en-US" dirty="0">
                <a:latin typeface="Arial Narrow" panose="020B0606020202030204" pitchFamily="34" charset="0"/>
              </a:rPr>
              <a:t>('</a:t>
            </a:r>
            <a:r>
              <a:rPr lang="en-US" dirty="0" err="1">
                <a:latin typeface="Arial Narrow" panose="020B0606020202030204" pitchFamily="34" charset="0"/>
              </a:rPr>
              <a:t>ggthemes</a:t>
            </a:r>
            <a:r>
              <a:rPr lang="en-US" dirty="0">
                <a:latin typeface="Arial Narrow" panose="020B0606020202030204" pitchFamily="34" charset="0"/>
              </a:rPr>
              <a:t>', dependencies = TRUE)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251" y="1423571"/>
            <a:ext cx="4892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ggthemes</a:t>
            </a:r>
            <a:r>
              <a:rPr lang="en-US" dirty="0"/>
              <a:t> provides a large number of extra </a:t>
            </a:r>
            <a:r>
              <a:rPr lang="en-US" dirty="0" err="1"/>
              <a:t>geoms</a:t>
            </a:r>
            <a:r>
              <a:rPr lang="en-US" dirty="0"/>
              <a:t>, scales, and themes for </a:t>
            </a:r>
            <a:r>
              <a:rPr lang="en-US" dirty="0" err="1"/>
              <a:t>ggplot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67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Tables in 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 a </a:t>
            </a:r>
            <a:r>
              <a:rPr lang="en-US" sz="2400" dirty="0" err="1"/>
              <a:t>ggplot</a:t>
            </a:r>
            <a:r>
              <a:rPr lang="en-US" sz="2400" dirty="0"/>
              <a:t> topic, but it is useful to know that you can also produce beautiful tables in R</a:t>
            </a:r>
          </a:p>
          <a:p>
            <a:r>
              <a:rPr lang="en-US" sz="2400" dirty="0"/>
              <a:t>There are many packages for this: See the CRAN Task View on Reproducible Research, </a:t>
            </a:r>
            <a:r>
              <a:rPr lang="en-US" sz="2400" dirty="0">
                <a:hlinkClick r:id="rId2"/>
              </a:rPr>
              <a:t>https://cran.r-project.org/web/views/ReproducibleResearch.html</a:t>
            </a:r>
            <a:r>
              <a:rPr lang="en-US" sz="2400" dirty="0"/>
              <a:t> </a:t>
            </a:r>
          </a:p>
          <a:p>
            <a:pPr lvl="1"/>
            <a:r>
              <a:rPr lang="en-US" sz="2000" dirty="0" err="1"/>
              <a:t>xtable</a:t>
            </a:r>
            <a:r>
              <a:rPr lang="en-US" sz="2000" dirty="0"/>
              <a:t>: Exports tables to </a:t>
            </a:r>
            <a:r>
              <a:rPr lang="en-US" sz="2000" dirty="0" err="1"/>
              <a:t>LaTeX</a:t>
            </a:r>
            <a:r>
              <a:rPr lang="en-US" sz="2000" dirty="0"/>
              <a:t> or HTML, with lots of control</a:t>
            </a:r>
          </a:p>
          <a:p>
            <a:pPr lvl="1"/>
            <a:r>
              <a:rPr lang="en-US" sz="2000" dirty="0"/>
              <a:t>stargazer: Well-formatted model summary tables, side-by-side</a:t>
            </a:r>
          </a:p>
          <a:p>
            <a:pPr lvl="1"/>
            <a:r>
              <a:rPr lang="en-US" sz="2000" dirty="0" err="1"/>
              <a:t>apaStyle</a:t>
            </a:r>
            <a:r>
              <a:rPr lang="en-US" sz="2000" dirty="0"/>
              <a:t>: Generate APA Tables for MS Word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3049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Tables in R: </a:t>
            </a:r>
            <a:r>
              <a:rPr lang="en-US" dirty="0" err="1"/>
              <a:t>xtable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a few examples, stolen from </a:t>
            </a:r>
            <a:r>
              <a:rPr lang="en-US" dirty="0" err="1"/>
              <a:t>xtable</a:t>
            </a:r>
            <a:r>
              <a:rPr lang="en-US" dirty="0"/>
              <a:t>: vignette(“xtableGallery.pdf”)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6808787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91000"/>
            <a:ext cx="587692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05600" y="48006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Too many decimals are used here, but you can control all that</a:t>
            </a:r>
          </a:p>
        </p:txBody>
      </p:sp>
    </p:spTree>
    <p:extLst>
      <p:ext uri="{BB962C8B-B14F-4D97-AF65-F5344CB8AC3E}">
        <p14:creationId xmlns:p14="http://schemas.microsoft.com/office/powerpoint/2010/main" val="196798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F578-588C-4BF9-B1CB-D978B66E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Import / Export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09550-3E0C-4B45-BE4A-67CD2EAFD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7" y="1143000"/>
            <a:ext cx="8229600" cy="51054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readr</a:t>
            </a:r>
            <a:r>
              <a:rPr lang="en-US" dirty="0"/>
              <a:t> package is the modern, tidy way to import and export data</a:t>
            </a:r>
          </a:p>
          <a:p>
            <a:pPr lvl="1"/>
            <a:r>
              <a:rPr lang="en-US" dirty="0"/>
              <a:t>Tabular data: </a:t>
            </a:r>
          </a:p>
          <a:p>
            <a:pPr lvl="2"/>
            <a:r>
              <a:rPr lang="en-US" dirty="0"/>
              <a:t>comma delimited (read.csv)</a:t>
            </a:r>
          </a:p>
          <a:p>
            <a:pPr lvl="2"/>
            <a:r>
              <a:rPr lang="en-US" dirty="0"/>
              <a:t>any other delimiters (“;” = read.csv2; &lt;tab&gt; = </a:t>
            </a:r>
            <a:r>
              <a:rPr lang="en-US" dirty="0" err="1"/>
              <a:t>read_tsv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types:</a:t>
            </a:r>
          </a:p>
          <a:p>
            <a:pPr lvl="2"/>
            <a:r>
              <a:rPr lang="en-US" dirty="0"/>
              <a:t>specify column types or let functions guess</a:t>
            </a:r>
          </a:p>
          <a:p>
            <a:r>
              <a:rPr lang="en-US" dirty="0"/>
              <a:t>Other data formats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CABB4D-F43C-47E8-8E25-4224394E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9A5678E-6FA8-4E33-8293-ECF986A8A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052516"/>
              </p:ext>
            </p:extLst>
          </p:nvPr>
        </p:nvGraphicFramePr>
        <p:xfrm>
          <a:off x="1219200" y="4648200"/>
          <a:ext cx="59436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27392596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931014834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r>
                        <a:rPr lang="en-US" sz="1600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527982"/>
                  </a:ext>
                </a:extLst>
              </a:tr>
              <a:tr h="299357">
                <a:tc>
                  <a:txBody>
                    <a:bodyPr/>
                    <a:lstStyle/>
                    <a:p>
                      <a:r>
                        <a:rPr lang="en-US" sz="1600" dirty="0"/>
                        <a:t>haven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SAS, SPSS, Stata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38898"/>
                  </a:ext>
                </a:extLst>
              </a:tr>
              <a:tr h="299357">
                <a:tc>
                  <a:txBody>
                    <a:bodyPr/>
                    <a:lstStyle/>
                    <a:p>
                      <a:r>
                        <a:rPr lang="en-US" sz="1600" dirty="0" err="1"/>
                        <a:t>readxl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Excel files (.</a:t>
                      </a:r>
                      <a:r>
                        <a:rPr lang="en-US" sz="1600" dirty="0" err="1"/>
                        <a:t>xls</a:t>
                      </a:r>
                      <a:r>
                        <a:rPr lang="en-US" sz="1600" dirty="0"/>
                        <a:t> and xlsx)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957750"/>
                  </a:ext>
                </a:extLst>
              </a:tr>
              <a:tr h="299357">
                <a:tc>
                  <a:txBody>
                    <a:bodyPr/>
                    <a:lstStyle/>
                    <a:p>
                      <a:r>
                        <a:rPr lang="en-US" sz="1600" dirty="0"/>
                        <a:t>DBI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Databases (SQL,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350207"/>
                  </a:ext>
                </a:extLst>
              </a:tr>
              <a:tr h="299357">
                <a:tc>
                  <a:txBody>
                    <a:bodyPr/>
                    <a:lstStyle/>
                    <a:p>
                      <a:r>
                        <a:rPr lang="en-US" sz="1600" dirty="0" err="1"/>
                        <a:t>rvest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HTML (web scraping)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10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03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0102D0-F6D2-46E4-939A-495FFC13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Import: RStudio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E792B-530D-4533-A066-2F3B130C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ADD7EF6-5F29-469A-B79A-8F891EF8A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2923809" cy="2180952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2F4C5C74-02A0-4CD9-8E18-267127D7A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940802"/>
            <a:ext cx="4704762" cy="2771429"/>
          </a:xfrm>
          <a:prstGeom prst="rect">
            <a:avLst/>
          </a:prstGeom>
        </p:spPr>
      </p:pic>
      <p:pic>
        <p:nvPicPr>
          <p:cNvPr id="11" name="Picture 10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C81CE45-3826-4FFB-A547-C4A5A89C5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71" y="4876800"/>
            <a:ext cx="8722857" cy="16217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60A793-169E-4C7A-A2EA-EE2C7899A350}"/>
              </a:ext>
            </a:extLst>
          </p:cNvPr>
          <p:cNvSpPr txBox="1"/>
          <p:nvPr/>
        </p:nvSpPr>
        <p:spPr>
          <a:xfrm>
            <a:off x="4114800" y="1371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511F9-A94F-41C4-9B66-0618C8DEE4A6}"/>
              </a:ext>
            </a:extLst>
          </p:cNvPr>
          <p:cNvSpPr txBox="1"/>
          <p:nvPr/>
        </p:nvSpPr>
        <p:spPr>
          <a:xfrm>
            <a:off x="210571" y="4582207"/>
            <a:ext cx="1389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options: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6CDE3E-214E-410B-B1C1-582C84AD3659}"/>
              </a:ext>
            </a:extLst>
          </p:cNvPr>
          <p:cNvSpPr/>
          <p:nvPr/>
        </p:nvSpPr>
        <p:spPr>
          <a:xfrm>
            <a:off x="7086600" y="4686365"/>
            <a:ext cx="87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code: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AB5CDD-310C-499B-918F-58EBFBD66213}"/>
              </a:ext>
            </a:extLst>
          </p:cNvPr>
          <p:cNvCxnSpPr>
            <a:cxnSpLocks/>
          </p:cNvCxnSpPr>
          <p:nvPr/>
        </p:nvCxnSpPr>
        <p:spPr>
          <a:xfrm>
            <a:off x="3190509" y="2279046"/>
            <a:ext cx="924291" cy="3117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4E9373B-C4F7-41BF-9E02-781936F7C4E0}"/>
              </a:ext>
            </a:extLst>
          </p:cNvPr>
          <p:cNvSpPr/>
          <p:nvPr/>
        </p:nvSpPr>
        <p:spPr>
          <a:xfrm>
            <a:off x="3592285" y="5172707"/>
            <a:ext cx="990600" cy="333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3C2AA8-4D82-485A-B388-509AB46FD866}"/>
              </a:ext>
            </a:extLst>
          </p:cNvPr>
          <p:cNvCxnSpPr/>
          <p:nvPr/>
        </p:nvCxnSpPr>
        <p:spPr>
          <a:xfrm flipV="1">
            <a:off x="1828800" y="3810000"/>
            <a:ext cx="2258785" cy="7722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021BFA7-F605-48D9-A018-AB4D1A93C7B2}"/>
              </a:ext>
            </a:extLst>
          </p:cNvPr>
          <p:cNvSpPr/>
          <p:nvPr/>
        </p:nvSpPr>
        <p:spPr>
          <a:xfrm>
            <a:off x="1333500" y="1567514"/>
            <a:ext cx="990600" cy="333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7C83-3EEB-4BC5-A355-9301F75F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transformation tools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287810-C283-4C4B-AE44-996C795B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76A55-FEC8-405E-A405-835DE7959C9C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common data types can be messy when imported. Tidy tools are there to help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FDE98CC-6396-46A0-B5FF-811CEE7D5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726244"/>
              </p:ext>
            </p:extLst>
          </p:nvPr>
        </p:nvGraphicFramePr>
        <p:xfrm>
          <a:off x="517752" y="1680846"/>
          <a:ext cx="7134905" cy="31092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82252">
                  <a:extLst>
                    <a:ext uri="{9D8B030D-6E8A-4147-A177-3AD203B41FA5}">
                      <a16:colId xmlns:a16="http://schemas.microsoft.com/office/drawing/2014/main" val="3689056591"/>
                    </a:ext>
                  </a:extLst>
                </a:gridCol>
                <a:gridCol w="1078808">
                  <a:extLst>
                    <a:ext uri="{9D8B030D-6E8A-4147-A177-3AD203B41FA5}">
                      <a16:colId xmlns:a16="http://schemas.microsoft.com/office/drawing/2014/main" val="2666309473"/>
                    </a:ext>
                  </a:extLst>
                </a:gridCol>
                <a:gridCol w="3110564">
                  <a:extLst>
                    <a:ext uri="{9D8B030D-6E8A-4147-A177-3AD203B41FA5}">
                      <a16:colId xmlns:a16="http://schemas.microsoft.com/office/drawing/2014/main" val="3244162829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3896245277"/>
                    </a:ext>
                  </a:extLst>
                </a:gridCol>
              </a:tblGrid>
              <a:tr h="960243">
                <a:tc>
                  <a:txBody>
                    <a:bodyPr/>
                    <a:lstStyle/>
                    <a:p>
                      <a:r>
                        <a:rPr lang="en-US" dirty="0"/>
                        <a:t>dates/times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lubridate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dates/times in various formats; extract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848950"/>
                  </a:ext>
                </a:extLst>
              </a:tr>
              <a:tr h="960243">
                <a:tc>
                  <a:txBody>
                    <a:bodyPr/>
                    <a:lstStyle/>
                    <a:p>
                      <a:r>
                        <a:rPr lang="en-US" dirty="0"/>
                        <a:t>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forcats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order of levels, drop levels, combine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70920"/>
                  </a:ext>
                </a:extLst>
              </a:tr>
              <a:tr h="556331">
                <a:tc>
                  <a:txBody>
                    <a:bodyPr/>
                    <a:lstStyle/>
                    <a:p>
                      <a:r>
                        <a:rPr lang="en-US" dirty="0"/>
                        <a:t>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stringr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detect matches, subset, replace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89856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710A911-4399-46EF-85F6-EA7AD1279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784" y="1702617"/>
            <a:ext cx="789410" cy="914400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FD70CF07-7637-449D-BC37-E85B63F7A7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321" y="2641089"/>
            <a:ext cx="910336" cy="914400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E9D266E0-BA82-4FC3-BAE2-2D4947BE6B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405" y="3649634"/>
            <a:ext cx="78970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3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7C83-3EEB-4BC5-A355-9301F75F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lubridate</a:t>
            </a:r>
            <a:r>
              <a:rPr lang="en-US" dirty="0"/>
              <a:t>: Dates &amp; times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287810-C283-4C4B-AE44-996C795B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89E25-7553-4D30-A3CE-82A21A259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04" y="1414361"/>
            <a:ext cx="8780191" cy="4562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AB498D-E75B-4000-99FB-51353A7F56F3}"/>
              </a:ext>
            </a:extLst>
          </p:cNvPr>
          <p:cNvSpPr txBox="1"/>
          <p:nvPr/>
        </p:nvSpPr>
        <p:spPr>
          <a:xfrm>
            <a:off x="304800" y="6229123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 more at: </a:t>
            </a:r>
            <a:r>
              <a:rPr lang="en-US" dirty="0">
                <a:hlinkClick r:id="rId3"/>
              </a:rPr>
              <a:t>http://lubridate.tidyverse.org</a:t>
            </a:r>
            <a:r>
              <a:rPr lang="en-US" dirty="0"/>
              <a:t>  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5BEB659-75AE-43FD-96AE-50B43753A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2" y="248658"/>
            <a:ext cx="71046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4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9734-3629-4753-B633-DE893BD7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stringr</a:t>
            </a:r>
            <a:r>
              <a:rPr lang="en-US" dirty="0"/>
              <a:t>: Manipulating strings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54C4B2-4447-4D04-B772-D136F69E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296D1-8778-4DD4-A449-6E19B6815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24" y="1143000"/>
            <a:ext cx="6590476" cy="2457143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36FE6B32-0559-443D-9444-41B613189E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91"/>
          <a:stretch/>
        </p:blipFill>
        <p:spPr>
          <a:xfrm>
            <a:off x="981905" y="3653877"/>
            <a:ext cx="6638095" cy="27133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0CF4C2-6C68-48B0-BB55-E81AB0D732AF}"/>
              </a:ext>
            </a:extLst>
          </p:cNvPr>
          <p:cNvSpPr/>
          <p:nvPr/>
        </p:nvSpPr>
        <p:spPr>
          <a:xfrm>
            <a:off x="762000" y="6470620"/>
            <a:ext cx="37580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Learn more at: </a:t>
            </a:r>
            <a:r>
              <a:rPr lang="en-US" sz="1600" dirty="0">
                <a:hlinkClick r:id="rId4"/>
              </a:rPr>
              <a:t>http://stringr.tidyverse.org</a:t>
            </a:r>
            <a:r>
              <a:rPr lang="en-US" sz="1600" dirty="0"/>
              <a:t>  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C6F7E5D-9475-499F-8C8E-1479CE30F1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6" y="243840"/>
            <a:ext cx="710738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860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6304</TotalTime>
  <Words>5174</Words>
  <Application>Microsoft Office PowerPoint</Application>
  <PresentationFormat>On-screen Show (4:3)</PresentationFormat>
  <Paragraphs>614</Paragraphs>
  <Slides>46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Arial Narrow</vt:lpstr>
      <vt:lpstr>Calibri</vt:lpstr>
      <vt:lpstr>Courier New</vt:lpstr>
      <vt:lpstr>Wingdings</vt:lpstr>
      <vt:lpstr>1_Office Theme</vt:lpstr>
      <vt:lpstr>ggplot2: Going further in the tidyverse</vt:lpstr>
      <vt:lpstr>A larger view: Data science</vt:lpstr>
      <vt:lpstr>The tidyverse of R packages</vt:lpstr>
      <vt:lpstr>Topics</vt:lpstr>
      <vt:lpstr>Data Import / Export</vt:lpstr>
      <vt:lpstr>Data Import: RStudio</vt:lpstr>
      <vt:lpstr>Data transformation tools</vt:lpstr>
      <vt:lpstr>lubridate: Dates &amp; times</vt:lpstr>
      <vt:lpstr>stringr: Manipulating strings</vt:lpstr>
      <vt:lpstr>forcats: Working with factors</vt:lpstr>
      <vt:lpstr>Tidy tools: overview</vt:lpstr>
      <vt:lpstr>Tidy operations</vt:lpstr>
      <vt:lpstr>Data wrangling with dplyr &amp; tidyr</vt:lpstr>
      <vt:lpstr>Tidying: reshaping wide to long</vt:lpstr>
      <vt:lpstr>Using pipes: %&gt;%</vt:lpstr>
      <vt:lpstr>Using pipes: %&gt;%</vt:lpstr>
      <vt:lpstr>Using pipes: %&gt;% ggplot()</vt:lpstr>
      <vt:lpstr>Tidying: separate() and unite()</vt:lpstr>
      <vt:lpstr>dplyr: Subset observations (rows)</vt:lpstr>
      <vt:lpstr>dplyr: Subset variables (columns)</vt:lpstr>
      <vt:lpstr>dplyr: group_by() and summarise()</vt:lpstr>
      <vt:lpstr>Example: NASA data on solar radiation</vt:lpstr>
      <vt:lpstr>NASA data: solar radiation</vt:lpstr>
      <vt:lpstr>Faceting &amp; tidy data</vt:lpstr>
      <vt:lpstr>tidying the data</vt:lpstr>
      <vt:lpstr>tidying the data</vt:lpstr>
      <vt:lpstr>plotting the tidy data</vt:lpstr>
      <vt:lpstr>plotting the tidy data: smoothing</vt:lpstr>
      <vt:lpstr>build a model</vt:lpstr>
      <vt:lpstr>visualize the model</vt:lpstr>
      <vt:lpstr>Visualizing models</vt:lpstr>
      <vt:lpstr>broom: visualizing models</vt:lpstr>
      <vt:lpstr>Example: gapminder data</vt:lpstr>
      <vt:lpstr>Example: gapminder data</vt:lpstr>
      <vt:lpstr>PowerPoint Presentation</vt:lpstr>
      <vt:lpstr>Going further: fitting multiple models</vt:lpstr>
      <vt:lpstr>Going further: plotting multiple models</vt:lpstr>
      <vt:lpstr>Visualizing coefficients</vt:lpstr>
      <vt:lpstr>ggplot extensions</vt:lpstr>
      <vt:lpstr>ggplot extensions: GGally</vt:lpstr>
      <vt:lpstr>ggplot extensions: ggrepel</vt:lpstr>
      <vt:lpstr>ggplot extensions: gganimate</vt:lpstr>
      <vt:lpstr>ggpubr</vt:lpstr>
      <vt:lpstr>ggthemes</vt:lpstr>
      <vt:lpstr>Tables in R</vt:lpstr>
      <vt:lpstr>Tables in R: xtable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ggplot2-further</dc:title>
  <dc:creator>Michael Friendly</dc:creator>
  <cp:lastModifiedBy>Michael L Friendly</cp:lastModifiedBy>
  <cp:revision>149</cp:revision>
  <dcterms:created xsi:type="dcterms:W3CDTF">2017-10-14T20:35:56Z</dcterms:created>
  <dcterms:modified xsi:type="dcterms:W3CDTF">2021-06-08T16:43:54Z</dcterms:modified>
</cp:coreProperties>
</file>