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13"/>
  </p:notesMasterIdLst>
  <p:sldIdLst>
    <p:sldId id="256" r:id="rId2"/>
    <p:sldId id="257" r:id="rId3"/>
    <p:sldId id="260" r:id="rId4"/>
    <p:sldId id="266" r:id="rId5"/>
    <p:sldId id="267" r:id="rId6"/>
    <p:sldId id="265" r:id="rId7"/>
    <p:sldId id="263" r:id="rId8"/>
    <p:sldId id="258" r:id="rId9"/>
    <p:sldId id="259" r:id="rId10"/>
    <p:sldId id="268"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8045"/>
  </p:normalViewPr>
  <p:slideViewPr>
    <p:cSldViewPr snapToGrid="0" snapToObjects="1">
      <p:cViewPr varScale="1">
        <p:scale>
          <a:sx n="80" d="100"/>
          <a:sy n="80" d="100"/>
        </p:scale>
        <p:origin x="7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2D4804-75E1-3549-AD2B-D1217D013EB5}" type="datetimeFigureOut">
              <a:rPr lang="en-US" smtClean="0"/>
              <a:t>6/13/2021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3A15E3-3D61-1543-9020-68060FDE70C9}" type="slidenum">
              <a:rPr lang="en-US" smtClean="0"/>
              <a:t>‹#›</a:t>
            </a:fld>
            <a:endParaRPr lang="en-US"/>
          </a:p>
        </p:txBody>
      </p:sp>
    </p:spTree>
    <p:extLst>
      <p:ext uri="{BB962C8B-B14F-4D97-AF65-F5344CB8AC3E}">
        <p14:creationId xmlns:p14="http://schemas.microsoft.com/office/powerpoint/2010/main" val="3705959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GA’s appeared in social science journals in 2010 and have seen over a 350% increase from 2011-2015 (Yoon &amp; Chung, 2017)</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Appeared slightly earlier in the hard sciences and engineering, and is more often used in those fields.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a:t>Elsiveir’s</a:t>
            </a:r>
            <a:r>
              <a:rPr lang="en-CA" dirty="0"/>
              <a:t> The Article of the Future project “aim[s] to </a:t>
            </a:r>
            <a:r>
              <a:rPr lang="en-CA" dirty="0" err="1"/>
              <a:t>revoutionize</a:t>
            </a:r>
            <a:r>
              <a:rPr lang="en-CA" dirty="0"/>
              <a:t> the traditional format of the academic paper.” The project has developed discipline-specific prototypes which enhance navigation and browsing, add content (e.g., interactive tables, figures, and maps, graphical abstracts, etc.), and provide context (e.g., related information, related articles, etc.). The Graphical Abstract (GA), which utilizes visual information as an abstract, is a part of the project. </a:t>
            </a:r>
          </a:p>
          <a:p>
            <a:endParaRPr lang="en-US" dirty="0"/>
          </a:p>
        </p:txBody>
      </p:sp>
      <p:sp>
        <p:nvSpPr>
          <p:cNvPr id="4" name="Slide Number Placeholder 3"/>
          <p:cNvSpPr>
            <a:spLocks noGrp="1"/>
          </p:cNvSpPr>
          <p:nvPr>
            <p:ph type="sldNum" sz="quarter" idx="5"/>
          </p:nvPr>
        </p:nvSpPr>
        <p:spPr/>
        <p:txBody>
          <a:bodyPr/>
          <a:lstStyle/>
          <a:p>
            <a:fld id="{B33A15E3-3D61-1543-9020-68060FDE70C9}" type="slidenum">
              <a:rPr lang="en-US" smtClean="0"/>
              <a:t>1</a:t>
            </a:fld>
            <a:endParaRPr lang="en-US"/>
          </a:p>
        </p:txBody>
      </p:sp>
    </p:spTree>
    <p:extLst>
      <p:ext uri="{BB962C8B-B14F-4D97-AF65-F5344CB8AC3E}">
        <p14:creationId xmlns:p14="http://schemas.microsoft.com/office/powerpoint/2010/main" val="1477587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more or less a summary diagram. You might not be able to have all of the effects, but you should have the main effects.</a:t>
            </a:r>
          </a:p>
          <a:p>
            <a:endParaRPr lang="en-US" dirty="0"/>
          </a:p>
          <a:p>
            <a:r>
              <a:rPr lang="en-US" dirty="0"/>
              <a:t>They usually do not appear in the pdf download or print article, only online and in search results. </a:t>
            </a:r>
          </a:p>
        </p:txBody>
      </p:sp>
      <p:sp>
        <p:nvSpPr>
          <p:cNvPr id="4" name="Slide Number Placeholder 3"/>
          <p:cNvSpPr>
            <a:spLocks noGrp="1"/>
          </p:cNvSpPr>
          <p:nvPr>
            <p:ph type="sldNum" sz="quarter" idx="5"/>
          </p:nvPr>
        </p:nvSpPr>
        <p:spPr/>
        <p:txBody>
          <a:bodyPr/>
          <a:lstStyle/>
          <a:p>
            <a:fld id="{B33A15E3-3D61-1543-9020-68060FDE70C9}" type="slidenum">
              <a:rPr lang="en-US" smtClean="0"/>
              <a:t>2</a:t>
            </a:fld>
            <a:endParaRPr lang="en-US"/>
          </a:p>
        </p:txBody>
      </p:sp>
    </p:spTree>
    <p:extLst>
      <p:ext uri="{BB962C8B-B14F-4D97-AF65-F5344CB8AC3E}">
        <p14:creationId xmlns:p14="http://schemas.microsoft.com/office/powerpoint/2010/main" val="399256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not include </a:t>
            </a:r>
            <a:r>
              <a:rPr lang="en-US" dirty="0" err="1"/>
              <a:t>colour</a:t>
            </a:r>
            <a:r>
              <a:rPr lang="en-US" dirty="0"/>
              <a:t> because was not related to content. </a:t>
            </a:r>
          </a:p>
          <a:p>
            <a:endParaRPr lang="en-US" dirty="0"/>
          </a:p>
          <a:p>
            <a:r>
              <a:rPr lang="en-US" b="1" dirty="0"/>
              <a:t>Representational genre</a:t>
            </a:r>
            <a:r>
              <a:rPr lang="en-US" b="0" dirty="0"/>
              <a:t> – based on iconicity: icons specific real life vs. symbols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Often displays contained multiple types of representations</a:t>
            </a:r>
          </a:p>
          <a:p>
            <a:endParaRPr lang="en-US" b="1" dirty="0"/>
          </a:p>
        </p:txBody>
      </p:sp>
      <p:sp>
        <p:nvSpPr>
          <p:cNvPr id="4" name="Slide Number Placeholder 3"/>
          <p:cNvSpPr>
            <a:spLocks noGrp="1"/>
          </p:cNvSpPr>
          <p:nvPr>
            <p:ph type="sldNum" sz="quarter" idx="5"/>
          </p:nvPr>
        </p:nvSpPr>
        <p:spPr/>
        <p:txBody>
          <a:bodyPr/>
          <a:lstStyle/>
          <a:p>
            <a:fld id="{B33A15E3-3D61-1543-9020-68060FDE70C9}" type="slidenum">
              <a:rPr lang="en-US" smtClean="0"/>
              <a:t>3</a:t>
            </a:fld>
            <a:endParaRPr lang="en-US"/>
          </a:p>
        </p:txBody>
      </p:sp>
    </p:spTree>
    <p:extLst>
      <p:ext uri="{BB962C8B-B14F-4D97-AF65-F5344CB8AC3E}">
        <p14:creationId xmlns:p14="http://schemas.microsoft.com/office/powerpoint/2010/main" val="2671265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a:t>
            </a:r>
            <a:r>
              <a:rPr lang="en-CA" sz="1200" kern="1200" dirty="0" err="1">
                <a:solidFill>
                  <a:schemeClr val="tx1"/>
                </a:solidFill>
                <a:effectLst/>
                <a:latin typeface="+mn-lt"/>
                <a:ea typeface="+mn-ea"/>
                <a:cs typeface="+mn-cs"/>
              </a:rPr>
              <a:t>chematic</a:t>
            </a:r>
            <a:r>
              <a:rPr lang="en-CA" sz="1200" kern="1200" dirty="0">
                <a:solidFill>
                  <a:schemeClr val="tx1"/>
                </a:solidFill>
                <a:effectLst/>
                <a:latin typeface="+mn-lt"/>
                <a:ea typeface="+mn-ea"/>
                <a:cs typeface="+mn-cs"/>
              </a:rPr>
              <a:t> elements can span an entire GA, effectively turning the entire GA into a schema.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More than other genres, schemas employ layout devices that help convey the logic behind the depiction (e.g., linear to denote a process, parallel to denote alternatives, etc.). </a:t>
            </a:r>
            <a:endParaRPr lang="en-CA" dirty="0"/>
          </a:p>
          <a:p>
            <a:endParaRPr lang="en-US" dirty="0"/>
          </a:p>
        </p:txBody>
      </p:sp>
      <p:sp>
        <p:nvSpPr>
          <p:cNvPr id="4" name="Slide Number Placeholder 3"/>
          <p:cNvSpPr>
            <a:spLocks noGrp="1"/>
          </p:cNvSpPr>
          <p:nvPr>
            <p:ph type="sldNum" sz="quarter" idx="5"/>
          </p:nvPr>
        </p:nvSpPr>
        <p:spPr/>
        <p:txBody>
          <a:bodyPr/>
          <a:lstStyle/>
          <a:p>
            <a:fld id="{B33A15E3-3D61-1543-9020-68060FDE70C9}" type="slidenum">
              <a:rPr lang="en-US" smtClean="0"/>
              <a:t>5</a:t>
            </a:fld>
            <a:endParaRPr lang="en-US"/>
          </a:p>
        </p:txBody>
      </p:sp>
    </p:spTree>
    <p:extLst>
      <p:ext uri="{BB962C8B-B14F-4D97-AF65-F5344CB8AC3E}">
        <p14:creationId xmlns:p14="http://schemas.microsoft.com/office/powerpoint/2010/main" val="3324343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B33A15E3-3D61-1543-9020-68060FDE70C9}" type="slidenum">
              <a:rPr lang="en-US" smtClean="0"/>
              <a:t>6</a:t>
            </a:fld>
            <a:endParaRPr lang="en-US"/>
          </a:p>
        </p:txBody>
      </p:sp>
    </p:spTree>
    <p:extLst>
      <p:ext uri="{BB962C8B-B14F-4D97-AF65-F5344CB8AC3E}">
        <p14:creationId xmlns:p14="http://schemas.microsoft.com/office/powerpoint/2010/main" val="1650283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85750">
              <a:lnSpc>
                <a:spcPct val="130000"/>
              </a:lnSpc>
              <a:spcBef>
                <a:spcPts val="930"/>
              </a:spcBef>
              <a:buFont typeface="Corbel" panose="020B0503020204020204" pitchFamily="34" charset="0"/>
              <a:buChar char="•"/>
            </a:pPr>
            <a:r>
              <a:rPr lang="en-US" sz="1200" b="1" spc="150" dirty="0">
                <a:solidFill>
                  <a:schemeClr val="tx1">
                    <a:lumMod val="75000"/>
                    <a:lumOff val="25000"/>
                  </a:schemeClr>
                </a:solidFill>
              </a:rPr>
              <a:t>Unclear relationships between pictures </a:t>
            </a:r>
            <a:r>
              <a:rPr lang="en-US" sz="1200" spc="150" dirty="0">
                <a:solidFill>
                  <a:schemeClr val="tx1">
                    <a:lumMod val="75000"/>
                    <a:lumOff val="25000"/>
                  </a:schemeClr>
                </a:solidFill>
              </a:rPr>
              <a:t>make it ambiguous whether multiple pictures refer to a natural, temporal sequence, or a methodology based on human intervention, or whether they represented equal alternatives. </a:t>
            </a:r>
          </a:p>
          <a:p>
            <a:pPr indent="-285750">
              <a:lnSpc>
                <a:spcPct val="130000"/>
              </a:lnSpc>
              <a:spcBef>
                <a:spcPts val="930"/>
              </a:spcBef>
              <a:buFont typeface="Corbel" panose="020B0503020204020204" pitchFamily="34" charset="0"/>
              <a:buChar char="•"/>
            </a:pPr>
            <a:r>
              <a:rPr lang="en-US" sz="1200" b="1" spc="150" dirty="0">
                <a:solidFill>
                  <a:schemeClr val="tx1">
                    <a:lumMod val="75000"/>
                    <a:lumOff val="25000"/>
                  </a:schemeClr>
                </a:solidFill>
              </a:rPr>
              <a:t>Missing annotations </a:t>
            </a:r>
            <a:r>
              <a:rPr lang="en-US" sz="1200" spc="150" dirty="0">
                <a:solidFill>
                  <a:schemeClr val="tx1">
                    <a:lumMod val="75000"/>
                    <a:lumOff val="25000"/>
                  </a:schemeClr>
                </a:solidFill>
              </a:rPr>
              <a:t>make it hard to explain and interpret visual elements in illustrations or pictures, including data visualizations. </a:t>
            </a:r>
          </a:p>
          <a:p>
            <a:pPr indent="-285750">
              <a:lnSpc>
                <a:spcPct val="130000"/>
              </a:lnSpc>
              <a:spcBef>
                <a:spcPts val="930"/>
              </a:spcBef>
              <a:buFont typeface="Corbel" panose="020B0503020204020204" pitchFamily="34" charset="0"/>
              <a:buChar char="•"/>
            </a:pPr>
            <a:r>
              <a:rPr lang="en-US" sz="1200" b="1" spc="150" dirty="0">
                <a:solidFill>
                  <a:schemeClr val="tx1">
                    <a:lumMod val="75000"/>
                    <a:lumOff val="25000"/>
                  </a:schemeClr>
                </a:solidFill>
              </a:rPr>
              <a:t>Inconsistent visual styles </a:t>
            </a:r>
            <a:r>
              <a:rPr lang="en-US" sz="1200" spc="150" dirty="0">
                <a:solidFill>
                  <a:schemeClr val="tx1">
                    <a:lumMod val="75000"/>
                    <a:lumOff val="25000"/>
                  </a:schemeClr>
                </a:solidFill>
              </a:rPr>
              <a:t>for text and graphical elements raise questions about whether the differences are intended to convey information or are arbitrary. </a:t>
            </a:r>
          </a:p>
          <a:p>
            <a:endParaRPr lang="en-US" dirty="0"/>
          </a:p>
        </p:txBody>
      </p:sp>
      <p:sp>
        <p:nvSpPr>
          <p:cNvPr id="4" name="Slide Number Placeholder 3"/>
          <p:cNvSpPr>
            <a:spLocks noGrp="1"/>
          </p:cNvSpPr>
          <p:nvPr>
            <p:ph type="sldNum" sz="quarter" idx="5"/>
          </p:nvPr>
        </p:nvSpPr>
        <p:spPr/>
        <p:txBody>
          <a:bodyPr/>
          <a:lstStyle/>
          <a:p>
            <a:fld id="{B33A15E3-3D61-1543-9020-68060FDE70C9}" type="slidenum">
              <a:rPr lang="en-US" smtClean="0"/>
              <a:t>7</a:t>
            </a:fld>
            <a:endParaRPr lang="en-US"/>
          </a:p>
        </p:txBody>
      </p:sp>
    </p:spTree>
    <p:extLst>
      <p:ext uri="{BB962C8B-B14F-4D97-AF65-F5344CB8AC3E}">
        <p14:creationId xmlns:p14="http://schemas.microsoft.com/office/powerpoint/2010/main" val="3642421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kern="1200" dirty="0">
                <a:solidFill>
                  <a:schemeClr val="tx1"/>
                </a:solidFill>
                <a:effectLst/>
                <a:latin typeface="+mn-lt"/>
                <a:ea typeface="+mn-ea"/>
                <a:cs typeface="+mn-cs"/>
              </a:rPr>
              <a:t>When verbal and visual techniques are combined </a:t>
            </a:r>
            <a:r>
              <a:rPr lang="en-CA" sz="1200" kern="1200" dirty="0">
                <a:solidFill>
                  <a:schemeClr val="tx1"/>
                </a:solidFill>
                <a:effectLst/>
                <a:latin typeface="+mn-lt"/>
                <a:ea typeface="+mn-ea"/>
                <a:cs typeface="+mn-cs"/>
              </a:rPr>
              <a:t>to convey information, attention, understanding, and recall of the information are enhanced.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Mayer’s (2005) </a:t>
            </a:r>
            <a:r>
              <a:rPr lang="en-CA" sz="1200" b="1" kern="1200" dirty="0">
                <a:solidFill>
                  <a:schemeClr val="tx1"/>
                </a:solidFill>
                <a:effectLst/>
                <a:latin typeface="+mn-lt"/>
                <a:ea typeface="+mn-ea"/>
                <a:cs typeface="+mn-cs"/>
              </a:rPr>
              <a:t>cognitive theory of multimedia learning </a:t>
            </a:r>
            <a:r>
              <a:rPr lang="en-CA" sz="1200" kern="1200" dirty="0">
                <a:solidFill>
                  <a:schemeClr val="tx1"/>
                </a:solidFill>
                <a:effectLst/>
                <a:latin typeface="+mn-lt"/>
                <a:ea typeface="+mn-ea"/>
                <a:cs typeface="+mn-cs"/>
              </a:rPr>
              <a:t>- verbal and visual presentations, which enter the mind through sensory memory, are processed through selection, organization, and integration processes.  (based off of Dual Coding theory </a:t>
            </a:r>
            <a:r>
              <a:rPr lang="en-CA" sz="1200" kern="1200" dirty="0" err="1">
                <a:solidFill>
                  <a:schemeClr val="tx1"/>
                </a:solidFill>
                <a:effectLst/>
                <a:latin typeface="+mn-lt"/>
                <a:ea typeface="+mn-ea"/>
                <a:cs typeface="+mn-cs"/>
              </a:rPr>
              <a:t>Paivo</a:t>
            </a:r>
            <a:r>
              <a:rPr lang="en-CA" sz="1200" kern="1200" dirty="0">
                <a:solidFill>
                  <a:schemeClr val="tx1"/>
                </a:solidFill>
                <a:effectLst/>
                <a:latin typeface="+mn-lt"/>
                <a:ea typeface="+mn-ea"/>
                <a:cs typeface="+mn-cs"/>
              </a:rPr>
              <a:t>).</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US" dirty="0"/>
          </a:p>
        </p:txBody>
      </p:sp>
      <p:sp>
        <p:nvSpPr>
          <p:cNvPr id="4" name="Slide Number Placeholder 3"/>
          <p:cNvSpPr>
            <a:spLocks noGrp="1"/>
          </p:cNvSpPr>
          <p:nvPr>
            <p:ph type="sldNum" sz="quarter" idx="5"/>
          </p:nvPr>
        </p:nvSpPr>
        <p:spPr/>
        <p:txBody>
          <a:bodyPr/>
          <a:lstStyle/>
          <a:p>
            <a:fld id="{B33A15E3-3D61-1543-9020-68060FDE70C9}" type="slidenum">
              <a:rPr lang="en-US" smtClean="0"/>
              <a:t>8</a:t>
            </a:fld>
            <a:endParaRPr lang="en-US"/>
          </a:p>
        </p:txBody>
      </p:sp>
    </p:spTree>
    <p:extLst>
      <p:ext uri="{BB962C8B-B14F-4D97-AF65-F5344CB8AC3E}">
        <p14:creationId xmlns:p14="http://schemas.microsoft.com/office/powerpoint/2010/main" val="1858372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Articles in the journal </a:t>
            </a:r>
            <a:r>
              <a:rPr lang="en-US" i="1" dirty="0"/>
              <a:t>Molecules </a:t>
            </a:r>
            <a:r>
              <a:rPr lang="en-US" i="0" dirty="0"/>
              <a:t> from 2014-2015</a:t>
            </a:r>
          </a:p>
          <a:p>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One potential explanation might be that GA are more often used by younger scientists who have high affinity to social media. In contrast, more well-established scientists might be less familiar with this rather recent tool, or may be less interested in investing extra work into the preparation of a GA. It is quite likely that articles published by more renowned scientists raise more interest and are more frequently cited, viewed, and downloaded.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Another way of explaining this finding could be the direct effect of a well-designed GA which gives the observer a concise idea of the content of the paper and thus makes an explicit abstract view or paper download superfluous. This point of view would suggest that papers with GA might receive fewer but better targeted downloads. </a:t>
            </a:r>
            <a:endParaRPr lang="en-CA" dirty="0"/>
          </a:p>
          <a:p>
            <a:endParaRPr lang="en-US" dirty="0"/>
          </a:p>
        </p:txBody>
      </p:sp>
      <p:sp>
        <p:nvSpPr>
          <p:cNvPr id="4" name="Slide Number Placeholder 3"/>
          <p:cNvSpPr>
            <a:spLocks noGrp="1"/>
          </p:cNvSpPr>
          <p:nvPr>
            <p:ph type="sldNum" sz="quarter" idx="5"/>
          </p:nvPr>
        </p:nvSpPr>
        <p:spPr/>
        <p:txBody>
          <a:bodyPr/>
          <a:lstStyle/>
          <a:p>
            <a:fld id="{B33A15E3-3D61-1543-9020-68060FDE70C9}" type="slidenum">
              <a:rPr lang="en-US" smtClean="0"/>
              <a:t>10</a:t>
            </a:fld>
            <a:endParaRPr lang="en-US"/>
          </a:p>
        </p:txBody>
      </p:sp>
    </p:spTree>
    <p:extLst>
      <p:ext uri="{BB962C8B-B14F-4D97-AF65-F5344CB8AC3E}">
        <p14:creationId xmlns:p14="http://schemas.microsoft.com/office/powerpoint/2010/main" val="3920063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mindthegraph.com</a:t>
            </a:r>
            <a:r>
              <a:rPr lang="en-US" dirty="0"/>
              <a:t>/?</a:t>
            </a:r>
            <a:r>
              <a:rPr lang="en-US" dirty="0" err="1"/>
              <a:t>gclid</a:t>
            </a:r>
            <a:r>
              <a:rPr lang="en-US" dirty="0"/>
              <a:t>=Cj0KCQjw2NyFBhDoARIsAMtHtZ7vuGSzsFFuj4iz5dur-HciIxJLJl8SyrhXLjQaVlK590Mhawpz4XAaAhg0EALw</a:t>
            </a:r>
          </a:p>
        </p:txBody>
      </p:sp>
      <p:sp>
        <p:nvSpPr>
          <p:cNvPr id="4" name="Slide Number Placeholder 3"/>
          <p:cNvSpPr>
            <a:spLocks noGrp="1"/>
          </p:cNvSpPr>
          <p:nvPr>
            <p:ph type="sldNum" sz="quarter" idx="5"/>
          </p:nvPr>
        </p:nvSpPr>
        <p:spPr/>
        <p:txBody>
          <a:bodyPr/>
          <a:lstStyle/>
          <a:p>
            <a:fld id="{B33A15E3-3D61-1543-9020-68060FDE70C9}" type="slidenum">
              <a:rPr lang="en-US" smtClean="0"/>
              <a:t>11</a:t>
            </a:fld>
            <a:endParaRPr lang="en-US"/>
          </a:p>
        </p:txBody>
      </p:sp>
    </p:spTree>
    <p:extLst>
      <p:ext uri="{BB962C8B-B14F-4D97-AF65-F5344CB8AC3E}">
        <p14:creationId xmlns:p14="http://schemas.microsoft.com/office/powerpoint/2010/main" val="872155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6/13/2021</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140650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475332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6/13/2021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18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413533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6/13/2021</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70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99947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6/13/2021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665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6/13/2021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481267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6/13/2021</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62911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6/13/2021</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045157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6/13/2021</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249659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6/13/2021</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712827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ED93057-B056-4D1D-B0DA-F1619DAAF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5A9292-11A1-1340-B522-1A859D325748}"/>
              </a:ext>
            </a:extLst>
          </p:cNvPr>
          <p:cNvSpPr>
            <a:spLocks noGrp="1"/>
          </p:cNvSpPr>
          <p:nvPr>
            <p:ph type="ctrTitle"/>
          </p:nvPr>
        </p:nvSpPr>
        <p:spPr>
          <a:xfrm>
            <a:off x="1635103" y="1057522"/>
            <a:ext cx="4741843" cy="2173433"/>
          </a:xfrm>
        </p:spPr>
        <p:txBody>
          <a:bodyPr>
            <a:normAutofit/>
          </a:bodyPr>
          <a:lstStyle/>
          <a:p>
            <a:r>
              <a:rPr lang="en-US" sz="4400">
                <a:solidFill>
                  <a:schemeClr val="bg1"/>
                </a:solidFill>
              </a:rPr>
              <a:t>Graphical abstracts</a:t>
            </a:r>
            <a:endParaRPr lang="en-US" sz="4400" dirty="0">
              <a:solidFill>
                <a:schemeClr val="bg1"/>
              </a:solidFill>
            </a:endParaRPr>
          </a:p>
        </p:txBody>
      </p:sp>
      <p:sp>
        <p:nvSpPr>
          <p:cNvPr id="3" name="Subtitle 2">
            <a:extLst>
              <a:ext uri="{FF2B5EF4-FFF2-40B4-BE49-F238E27FC236}">
                <a16:creationId xmlns:a16="http://schemas.microsoft.com/office/drawing/2014/main" id="{66A0DE0F-14A5-A040-A963-6BF5011EAEA4}"/>
              </a:ext>
            </a:extLst>
          </p:cNvPr>
          <p:cNvSpPr>
            <a:spLocks noGrp="1"/>
          </p:cNvSpPr>
          <p:nvPr>
            <p:ph type="subTitle" idx="1"/>
          </p:nvPr>
        </p:nvSpPr>
        <p:spPr>
          <a:xfrm>
            <a:off x="1635104" y="3751119"/>
            <a:ext cx="4797502" cy="1606163"/>
          </a:xfrm>
        </p:spPr>
        <p:txBody>
          <a:bodyPr anchor="t">
            <a:normAutofit/>
          </a:bodyPr>
          <a:lstStyle/>
          <a:p>
            <a:r>
              <a:rPr lang="en-US" b="1" dirty="0">
                <a:solidFill>
                  <a:schemeClr val="tx1">
                    <a:lumMod val="75000"/>
                    <a:lumOff val="25000"/>
                  </a:schemeClr>
                </a:solidFill>
              </a:rPr>
              <a:t>Krista </a:t>
            </a:r>
            <a:r>
              <a:rPr lang="en-US" b="1" dirty="0" err="1">
                <a:solidFill>
                  <a:schemeClr val="tx1">
                    <a:lumMod val="75000"/>
                    <a:lumOff val="25000"/>
                  </a:schemeClr>
                </a:solidFill>
              </a:rPr>
              <a:t>Mitchnick</a:t>
            </a:r>
            <a:endParaRPr lang="en-US" b="1" dirty="0">
              <a:solidFill>
                <a:schemeClr val="tx1">
                  <a:lumMod val="75000"/>
                  <a:lumOff val="25000"/>
                </a:schemeClr>
              </a:solidFill>
            </a:endParaRPr>
          </a:p>
          <a:p>
            <a:r>
              <a:rPr lang="en-US" sz="2200" dirty="0">
                <a:solidFill>
                  <a:schemeClr val="tx1">
                    <a:lumMod val="75000"/>
                    <a:lumOff val="25000"/>
                  </a:schemeClr>
                </a:solidFill>
              </a:rPr>
              <a:t>June 3, 2021</a:t>
            </a:r>
          </a:p>
        </p:txBody>
      </p:sp>
      <p:sp>
        <p:nvSpPr>
          <p:cNvPr id="13" name="Rectangle 12">
            <a:extLst>
              <a:ext uri="{FF2B5EF4-FFF2-40B4-BE49-F238E27FC236}">
                <a16:creationId xmlns:a16="http://schemas.microsoft.com/office/drawing/2014/main" id="{F5B41592-BC5E-4AE2-8CA7-91C73FD8F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B574A3D-9991-4D4A-91DF-0D0DE47D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5A56255-4961-41E1-887B-7319F23C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8300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1"/>
            <a:ext cx="11153231" cy="305848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10748"/>
            <a:ext cx="12192000" cy="11612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E0EB93-035F-F544-B747-254F6DCB56DB}"/>
              </a:ext>
            </a:extLst>
          </p:cNvPr>
          <p:cNvSpPr>
            <a:spLocks noGrp="1"/>
          </p:cNvSpPr>
          <p:nvPr>
            <p:ph type="title"/>
          </p:nvPr>
        </p:nvSpPr>
        <p:spPr>
          <a:xfrm>
            <a:off x="788021" y="57540"/>
            <a:ext cx="5054367" cy="1030360"/>
          </a:xfrm>
        </p:spPr>
        <p:txBody>
          <a:bodyPr>
            <a:normAutofit fontScale="90000"/>
          </a:bodyPr>
          <a:lstStyle/>
          <a:p>
            <a:pPr algn="ctr"/>
            <a:r>
              <a:rPr lang="en-US" dirty="0">
                <a:solidFill>
                  <a:schemeClr val="bg1"/>
                </a:solidFill>
              </a:rPr>
              <a:t>Are they effective?</a:t>
            </a:r>
          </a:p>
        </p:txBody>
      </p:sp>
      <p:sp>
        <p:nvSpPr>
          <p:cNvPr id="15" name="Rectangle 14">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068288"/>
            <a:ext cx="1006766"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4BA2ACCF-63F5-4F4B-9DBF-8B4A376F48AC}"/>
              </a:ext>
            </a:extLst>
          </p:cNvPr>
          <p:cNvPicPr>
            <a:picLocks noGrp="1" noChangeAspect="1"/>
          </p:cNvPicPr>
          <p:nvPr>
            <p:ph idx="1"/>
          </p:nvPr>
        </p:nvPicPr>
        <p:blipFill>
          <a:blip r:embed="rId3"/>
          <a:stretch>
            <a:fillRect/>
          </a:stretch>
        </p:blipFill>
        <p:spPr>
          <a:xfrm>
            <a:off x="4139042" y="324784"/>
            <a:ext cx="4984688" cy="2268033"/>
          </a:xfrm>
          <a:prstGeom prst="rect">
            <a:avLst/>
          </a:prstGeom>
        </p:spPr>
      </p:pic>
      <p:pic>
        <p:nvPicPr>
          <p:cNvPr id="8" name="Picture 7">
            <a:extLst>
              <a:ext uri="{FF2B5EF4-FFF2-40B4-BE49-F238E27FC236}">
                <a16:creationId xmlns:a16="http://schemas.microsoft.com/office/drawing/2014/main" id="{8C60955F-D3FD-B74A-95BF-B2D7A59E0E0E}"/>
              </a:ext>
            </a:extLst>
          </p:cNvPr>
          <p:cNvPicPr>
            <a:picLocks noChangeAspect="1"/>
          </p:cNvPicPr>
          <p:nvPr/>
        </p:nvPicPr>
        <p:blipFill rotWithShape="1">
          <a:blip r:embed="rId4"/>
          <a:srcRect r="2174" b="34057"/>
          <a:stretch/>
        </p:blipFill>
        <p:spPr>
          <a:xfrm>
            <a:off x="-1" y="3036937"/>
            <a:ext cx="12203381" cy="2560377"/>
          </a:xfrm>
          <a:prstGeom prst="rect">
            <a:avLst/>
          </a:prstGeom>
        </p:spPr>
      </p:pic>
      <p:sp>
        <p:nvSpPr>
          <p:cNvPr id="16" name="TextBox 15">
            <a:extLst>
              <a:ext uri="{FF2B5EF4-FFF2-40B4-BE49-F238E27FC236}">
                <a16:creationId xmlns:a16="http://schemas.microsoft.com/office/drawing/2014/main" id="{7E812B7C-BFE5-EE48-9AF2-CEAEA290FC9B}"/>
              </a:ext>
            </a:extLst>
          </p:cNvPr>
          <p:cNvSpPr txBox="1"/>
          <p:nvPr/>
        </p:nvSpPr>
        <p:spPr>
          <a:xfrm rot="16200000">
            <a:off x="-634756" y="1257145"/>
            <a:ext cx="2303066" cy="553998"/>
          </a:xfrm>
          <a:prstGeom prst="rect">
            <a:avLst/>
          </a:prstGeom>
          <a:noFill/>
        </p:spPr>
        <p:txBody>
          <a:bodyPr wrap="none" rtlCol="0">
            <a:spAutoFit/>
          </a:bodyPr>
          <a:lstStyle/>
          <a:p>
            <a:r>
              <a:rPr lang="en-US" sz="1500" dirty="0" err="1"/>
              <a:t>Pferschy-wenzig</a:t>
            </a:r>
            <a:r>
              <a:rPr lang="en-US" sz="1500" dirty="0"/>
              <a:t> et al.,</a:t>
            </a:r>
          </a:p>
          <a:p>
            <a:r>
              <a:rPr lang="en-US" sz="1500" dirty="0"/>
              <a:t> 2016. </a:t>
            </a:r>
            <a:r>
              <a:rPr lang="en-US" sz="1500" i="1" dirty="0"/>
              <a:t>Molecules</a:t>
            </a:r>
            <a:endParaRPr lang="en-US" sz="1500" dirty="0"/>
          </a:p>
        </p:txBody>
      </p:sp>
    </p:spTree>
    <p:extLst>
      <p:ext uri="{BB962C8B-B14F-4D97-AF65-F5344CB8AC3E}">
        <p14:creationId xmlns:p14="http://schemas.microsoft.com/office/powerpoint/2010/main" val="74162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3B59E90-C2E6-4C7B-B62A-9A39E4D13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41B2979-9B0F-4F3C-A912-A0A5339D7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16941"/>
            <a:ext cx="1000102" cy="357283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D88D065-482C-41CF-99A2-50EFB1B94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02" y="1616941"/>
            <a:ext cx="6547110" cy="35728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12DF067C-5CA9-AA46-A1B9-98A27EC49C8A}"/>
              </a:ext>
            </a:extLst>
          </p:cNvPr>
          <p:cNvSpPr>
            <a:spLocks noGrp="1"/>
          </p:cNvSpPr>
          <p:nvPr>
            <p:ph type="title"/>
          </p:nvPr>
        </p:nvSpPr>
        <p:spPr>
          <a:xfrm>
            <a:off x="1668219" y="2018361"/>
            <a:ext cx="5408670" cy="2778389"/>
          </a:xfrm>
        </p:spPr>
        <p:txBody>
          <a:bodyPr>
            <a:normAutofit/>
          </a:bodyPr>
          <a:lstStyle/>
          <a:p>
            <a:r>
              <a:rPr lang="en-US">
                <a:solidFill>
                  <a:schemeClr val="bg1"/>
                </a:solidFill>
              </a:rPr>
              <a:t>Mindthegraph.com</a:t>
            </a:r>
          </a:p>
        </p:txBody>
      </p:sp>
      <p:sp>
        <p:nvSpPr>
          <p:cNvPr id="17" name="Rectangle 16">
            <a:extLst>
              <a:ext uri="{FF2B5EF4-FFF2-40B4-BE49-F238E27FC236}">
                <a16:creationId xmlns:a16="http://schemas.microsoft.com/office/drawing/2014/main" id="{23E1A6E1-A101-407D-9872-0506425C7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3564" y="0"/>
            <a:ext cx="4658436" cy="16316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B719278-7F2F-4811-B6C9-3045E7DCC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2088" y="1574051"/>
            <a:ext cx="4626864" cy="36356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E49E4F89-BD43-4E3D-88E8-6C7E8AA9F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57405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1153701-84AC-48F8-BF95-FD091301A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254388"/>
            <a:ext cx="7498081" cy="159725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25FF1E9-6522-482B-A20C-EA7AF7CAA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808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60CEDF7-1225-4242-8C30-EA518372A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517705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5802BE2-3147-2747-8F00-D36F37418A95}"/>
              </a:ext>
            </a:extLst>
          </p:cNvPr>
          <p:cNvPicPr>
            <a:picLocks noGrp="1" noChangeAspect="1"/>
          </p:cNvPicPr>
          <p:nvPr>
            <p:ph idx="1"/>
          </p:nvPr>
        </p:nvPicPr>
        <p:blipFill>
          <a:blip r:embed="rId3"/>
          <a:stretch>
            <a:fillRect/>
          </a:stretch>
        </p:blipFill>
        <p:spPr>
          <a:xfrm>
            <a:off x="8674198" y="1685161"/>
            <a:ext cx="2357584" cy="3250914"/>
          </a:xfrm>
        </p:spPr>
      </p:pic>
    </p:spTree>
    <p:extLst>
      <p:ext uri="{BB962C8B-B14F-4D97-AF65-F5344CB8AC3E}">
        <p14:creationId xmlns:p14="http://schemas.microsoft.com/office/powerpoint/2010/main" val="951372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5" name="Rectangle 24">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ED93057-B056-4D1D-B0DA-F1619DAAF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352F97-3276-8A43-B4B2-94FEEBF2A95D}"/>
              </a:ext>
            </a:extLst>
          </p:cNvPr>
          <p:cNvSpPr>
            <a:spLocks noGrp="1"/>
          </p:cNvSpPr>
          <p:nvPr>
            <p:ph type="title"/>
          </p:nvPr>
        </p:nvSpPr>
        <p:spPr>
          <a:xfrm>
            <a:off x="1635103" y="1057522"/>
            <a:ext cx="4741843" cy="2173433"/>
          </a:xfrm>
        </p:spPr>
        <p:txBody>
          <a:bodyPr vert="horz" lIns="109728" tIns="109728" rIns="109728" bIns="91440" rtlCol="0" anchor="ctr">
            <a:noAutofit/>
          </a:bodyPr>
          <a:lstStyle/>
          <a:p>
            <a:pPr>
              <a:lnSpc>
                <a:spcPct val="125000"/>
              </a:lnSpc>
            </a:pPr>
            <a:r>
              <a:rPr lang="en-US" b="0" cap="all" dirty="0">
                <a:solidFill>
                  <a:schemeClr val="bg1"/>
                </a:solidFill>
              </a:rPr>
              <a:t>What is a Graphical abstract?</a:t>
            </a:r>
          </a:p>
        </p:txBody>
      </p:sp>
      <p:sp>
        <p:nvSpPr>
          <p:cNvPr id="3" name="Content Placeholder 2">
            <a:extLst>
              <a:ext uri="{FF2B5EF4-FFF2-40B4-BE49-F238E27FC236}">
                <a16:creationId xmlns:a16="http://schemas.microsoft.com/office/drawing/2014/main" id="{DEB6A6C4-5847-E949-90C6-A6D5ACD76C19}"/>
              </a:ext>
            </a:extLst>
          </p:cNvPr>
          <p:cNvSpPr>
            <a:spLocks noGrp="1"/>
          </p:cNvSpPr>
          <p:nvPr>
            <p:ph idx="1"/>
          </p:nvPr>
        </p:nvSpPr>
        <p:spPr>
          <a:xfrm>
            <a:off x="1635103" y="4150583"/>
            <a:ext cx="4797502" cy="1606163"/>
          </a:xfrm>
        </p:spPr>
        <p:txBody>
          <a:bodyPr vert="horz" lIns="109728" tIns="109728" rIns="109728" bIns="91440" rtlCol="0" anchor="t">
            <a:noAutofit/>
          </a:bodyPr>
          <a:lstStyle/>
          <a:p>
            <a:r>
              <a:rPr lang="en-US" sz="2400" dirty="0">
                <a:solidFill>
                  <a:schemeClr val="tx1"/>
                </a:solidFill>
              </a:rPr>
              <a:t>“single, concise, pictorial and visual summary of the main findings of the article” </a:t>
            </a:r>
          </a:p>
        </p:txBody>
      </p:sp>
      <p:sp>
        <p:nvSpPr>
          <p:cNvPr id="31" name="Rectangle 30">
            <a:extLst>
              <a:ext uri="{FF2B5EF4-FFF2-40B4-BE49-F238E27FC236}">
                <a16:creationId xmlns:a16="http://schemas.microsoft.com/office/drawing/2014/main" id="{F5B41592-BC5E-4AE2-8CA7-91C73FD8F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B574A3D-9991-4D4A-91DF-0D0DE47D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5A56255-4961-41E1-887B-7319F23C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7CAD65F-AAC9-4CC9-B5F5-E963F24F4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9936" y="-1"/>
            <a:ext cx="5332064"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D0B3E421-12AD-D24C-953B-DBCA3752ED1D}"/>
              </a:ext>
            </a:extLst>
          </p:cNvPr>
          <p:cNvPicPr>
            <a:picLocks noChangeAspect="1"/>
          </p:cNvPicPr>
          <p:nvPr/>
        </p:nvPicPr>
        <p:blipFill>
          <a:blip r:embed="rId3"/>
          <a:stretch>
            <a:fillRect/>
          </a:stretch>
        </p:blipFill>
        <p:spPr>
          <a:xfrm>
            <a:off x="7159251" y="1558277"/>
            <a:ext cx="4902600" cy="4887036"/>
          </a:xfrm>
          <a:prstGeom prst="rect">
            <a:avLst/>
          </a:prstGeom>
        </p:spPr>
      </p:pic>
      <p:sp>
        <p:nvSpPr>
          <p:cNvPr id="11" name="TextBox 10">
            <a:extLst>
              <a:ext uri="{FF2B5EF4-FFF2-40B4-BE49-F238E27FC236}">
                <a16:creationId xmlns:a16="http://schemas.microsoft.com/office/drawing/2014/main" id="{23521C79-F415-CE4C-A266-F89662C44429}"/>
              </a:ext>
            </a:extLst>
          </p:cNvPr>
          <p:cNvSpPr txBox="1"/>
          <p:nvPr/>
        </p:nvSpPr>
        <p:spPr>
          <a:xfrm>
            <a:off x="7626227" y="211194"/>
            <a:ext cx="4029859" cy="553998"/>
          </a:xfrm>
          <a:prstGeom prst="rect">
            <a:avLst/>
          </a:prstGeom>
          <a:noFill/>
        </p:spPr>
        <p:txBody>
          <a:bodyPr wrap="square" rtlCol="0">
            <a:spAutoFit/>
          </a:bodyPr>
          <a:lstStyle/>
          <a:p>
            <a:r>
              <a:rPr lang="en-US" sz="1500" dirty="0"/>
              <a:t>(</a:t>
            </a:r>
            <a:r>
              <a:rPr lang="en-US" sz="1500" dirty="0" err="1"/>
              <a:t>Hullman</a:t>
            </a:r>
            <a:r>
              <a:rPr lang="en-US" sz="1500" dirty="0"/>
              <a:t> &amp; Bach, 2018; Yoon &amp; Chung et al., 2017;  Elsevier Publishing)</a:t>
            </a:r>
          </a:p>
        </p:txBody>
      </p:sp>
    </p:spTree>
    <p:extLst>
      <p:ext uri="{BB962C8B-B14F-4D97-AF65-F5344CB8AC3E}">
        <p14:creationId xmlns:p14="http://schemas.microsoft.com/office/powerpoint/2010/main" val="4274289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2D96-9BEB-9C4F-BC66-1BCB0FB0F3DF}"/>
              </a:ext>
            </a:extLst>
          </p:cNvPr>
          <p:cNvSpPr>
            <a:spLocks noGrp="1"/>
          </p:cNvSpPr>
          <p:nvPr>
            <p:ph type="title"/>
          </p:nvPr>
        </p:nvSpPr>
        <p:spPr>
          <a:xfrm>
            <a:off x="471056" y="254552"/>
            <a:ext cx="3823854" cy="5529433"/>
          </a:xfrm>
        </p:spPr>
        <p:txBody>
          <a:bodyPr>
            <a:normAutofit fontScale="90000"/>
          </a:bodyPr>
          <a:lstStyle/>
          <a:p>
            <a:pPr algn="ctr"/>
            <a:br>
              <a:rPr lang="en-US" sz="2800" u="sng" dirty="0"/>
            </a:br>
            <a:br>
              <a:rPr lang="en-US" sz="2800" u="sng" dirty="0"/>
            </a:br>
            <a:r>
              <a:rPr lang="en-US" sz="2800" u="sng" dirty="0"/>
              <a:t>Design Elements</a:t>
            </a:r>
            <a:br>
              <a:rPr lang="en-US" sz="2800" u="sng" dirty="0"/>
            </a:br>
            <a:br>
              <a:rPr lang="en-US" sz="2800" u="sng" dirty="0"/>
            </a:br>
            <a:br>
              <a:rPr lang="en-US" sz="2800" u="sng" dirty="0"/>
            </a:br>
            <a:br>
              <a:rPr lang="en-US" sz="2800" u="sng" dirty="0"/>
            </a:br>
            <a:br>
              <a:rPr lang="en-US" sz="2800" u="sng" dirty="0"/>
            </a:br>
            <a:br>
              <a:rPr lang="en-US" sz="2800" u="sng" dirty="0"/>
            </a:br>
            <a:br>
              <a:rPr lang="en-US" sz="2800" u="sng" dirty="0"/>
            </a:br>
            <a:endParaRPr lang="en-US" sz="2800" u="sng" dirty="0"/>
          </a:p>
        </p:txBody>
      </p:sp>
      <p:pic>
        <p:nvPicPr>
          <p:cNvPr id="4" name="Picture 3">
            <a:extLst>
              <a:ext uri="{FF2B5EF4-FFF2-40B4-BE49-F238E27FC236}">
                <a16:creationId xmlns:a16="http://schemas.microsoft.com/office/drawing/2014/main" id="{8AA0935D-A91E-124A-8C7A-A24A3B726941}"/>
              </a:ext>
            </a:extLst>
          </p:cNvPr>
          <p:cNvPicPr>
            <a:picLocks noChangeAspect="1"/>
          </p:cNvPicPr>
          <p:nvPr/>
        </p:nvPicPr>
        <p:blipFill>
          <a:blip r:embed="rId3"/>
          <a:stretch>
            <a:fillRect/>
          </a:stretch>
        </p:blipFill>
        <p:spPr>
          <a:xfrm>
            <a:off x="4744615" y="254552"/>
            <a:ext cx="7447385" cy="6348896"/>
          </a:xfrm>
          <a:prstGeom prst="rect">
            <a:avLst/>
          </a:prstGeom>
        </p:spPr>
      </p:pic>
      <p:sp>
        <p:nvSpPr>
          <p:cNvPr id="6" name="TextBox 5">
            <a:extLst>
              <a:ext uri="{FF2B5EF4-FFF2-40B4-BE49-F238E27FC236}">
                <a16:creationId xmlns:a16="http://schemas.microsoft.com/office/drawing/2014/main" id="{E761B686-6F60-2544-8581-226386AA177F}"/>
              </a:ext>
            </a:extLst>
          </p:cNvPr>
          <p:cNvSpPr txBox="1"/>
          <p:nvPr/>
        </p:nvSpPr>
        <p:spPr>
          <a:xfrm>
            <a:off x="69274" y="6441865"/>
            <a:ext cx="4029859" cy="323165"/>
          </a:xfrm>
          <a:prstGeom prst="rect">
            <a:avLst/>
          </a:prstGeom>
          <a:noFill/>
        </p:spPr>
        <p:txBody>
          <a:bodyPr wrap="square" rtlCol="0">
            <a:spAutoFit/>
          </a:bodyPr>
          <a:lstStyle/>
          <a:p>
            <a:r>
              <a:rPr lang="en-US" sz="1500" dirty="0"/>
              <a:t>(</a:t>
            </a:r>
            <a:r>
              <a:rPr lang="en-US" sz="1500" dirty="0" err="1"/>
              <a:t>Hullman</a:t>
            </a:r>
            <a:r>
              <a:rPr lang="en-US" sz="1500" dirty="0"/>
              <a:t> &amp; Bach, 2018)</a:t>
            </a:r>
          </a:p>
        </p:txBody>
      </p:sp>
      <p:sp>
        <p:nvSpPr>
          <p:cNvPr id="10" name="TextBox 9">
            <a:extLst>
              <a:ext uri="{FF2B5EF4-FFF2-40B4-BE49-F238E27FC236}">
                <a16:creationId xmlns:a16="http://schemas.microsoft.com/office/drawing/2014/main" id="{8B11A497-A2BA-EF40-AD7A-1F06A3DB7121}"/>
              </a:ext>
            </a:extLst>
          </p:cNvPr>
          <p:cNvSpPr txBox="1"/>
          <p:nvPr/>
        </p:nvSpPr>
        <p:spPr>
          <a:xfrm>
            <a:off x="11222180" y="5822433"/>
            <a:ext cx="845129" cy="261610"/>
          </a:xfrm>
          <a:prstGeom prst="rect">
            <a:avLst/>
          </a:prstGeom>
          <a:solidFill>
            <a:schemeClr val="bg1"/>
          </a:solidFill>
        </p:spPr>
        <p:txBody>
          <a:bodyPr wrap="square" rtlCol="0">
            <a:spAutoFit/>
          </a:bodyPr>
          <a:lstStyle/>
          <a:p>
            <a:r>
              <a:rPr lang="en-US" sz="1100" b="1" dirty="0"/>
              <a:t>Schemas</a:t>
            </a:r>
          </a:p>
        </p:txBody>
      </p:sp>
    </p:spTree>
    <p:extLst>
      <p:ext uri="{BB962C8B-B14F-4D97-AF65-F5344CB8AC3E}">
        <p14:creationId xmlns:p14="http://schemas.microsoft.com/office/powerpoint/2010/main" val="2443188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28">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4">
            <a:extLst>
              <a:ext uri="{FF2B5EF4-FFF2-40B4-BE49-F238E27FC236}">
                <a16:creationId xmlns:a16="http://schemas.microsoft.com/office/drawing/2014/main" id="{68736E4C-042A-A34B-B54A-08AC9465A7C5}"/>
              </a:ext>
            </a:extLst>
          </p:cNvPr>
          <p:cNvPicPr>
            <a:picLocks noGrp="1" noChangeAspect="1"/>
          </p:cNvPicPr>
          <p:nvPr>
            <p:ph idx="1"/>
          </p:nvPr>
        </p:nvPicPr>
        <p:blipFill rotWithShape="1">
          <a:blip r:embed="rId2"/>
          <a:srcRect r="809" b="14564"/>
          <a:stretch/>
        </p:blipFill>
        <p:spPr>
          <a:xfrm>
            <a:off x="1507578" y="609442"/>
            <a:ext cx="10026180" cy="4965668"/>
          </a:xfrm>
          <a:prstGeom prst="rect">
            <a:avLst/>
          </a:prstGeom>
        </p:spPr>
      </p:pic>
      <p:sp>
        <p:nvSpPr>
          <p:cNvPr id="40" name="Rectangle 30">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BE73CA8-6B0B-E249-A65B-4CAED7E26477}"/>
              </a:ext>
            </a:extLst>
          </p:cNvPr>
          <p:cNvSpPr/>
          <p:nvPr/>
        </p:nvSpPr>
        <p:spPr>
          <a:xfrm>
            <a:off x="658242" y="87307"/>
            <a:ext cx="1132115" cy="13351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250A5CD-9BE0-8940-849D-CADC23DF7FCE}"/>
              </a:ext>
            </a:extLst>
          </p:cNvPr>
          <p:cNvPicPr>
            <a:picLocks noChangeAspect="1"/>
          </p:cNvPicPr>
          <p:nvPr/>
        </p:nvPicPr>
        <p:blipFill>
          <a:blip r:embed="rId3"/>
          <a:stretch>
            <a:fillRect/>
          </a:stretch>
        </p:blipFill>
        <p:spPr>
          <a:xfrm>
            <a:off x="859800" y="244147"/>
            <a:ext cx="723900" cy="977900"/>
          </a:xfrm>
          <a:prstGeom prst="rect">
            <a:avLst/>
          </a:prstGeom>
        </p:spPr>
      </p:pic>
      <p:sp>
        <p:nvSpPr>
          <p:cNvPr id="12" name="Rectangle 11">
            <a:extLst>
              <a:ext uri="{FF2B5EF4-FFF2-40B4-BE49-F238E27FC236}">
                <a16:creationId xmlns:a16="http://schemas.microsoft.com/office/drawing/2014/main" id="{9E916B05-6DAE-2041-96DD-3B45FC1B5B87}"/>
              </a:ext>
            </a:extLst>
          </p:cNvPr>
          <p:cNvSpPr/>
          <p:nvPr/>
        </p:nvSpPr>
        <p:spPr>
          <a:xfrm>
            <a:off x="456762" y="4703537"/>
            <a:ext cx="1132115" cy="13351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946B759-18E6-5F4D-B3C1-E19E128F92B0}"/>
              </a:ext>
            </a:extLst>
          </p:cNvPr>
          <p:cNvPicPr>
            <a:picLocks noChangeAspect="1"/>
          </p:cNvPicPr>
          <p:nvPr/>
        </p:nvPicPr>
        <p:blipFill>
          <a:blip r:embed="rId3"/>
          <a:stretch>
            <a:fillRect/>
          </a:stretch>
        </p:blipFill>
        <p:spPr>
          <a:xfrm>
            <a:off x="658320" y="4860377"/>
            <a:ext cx="723900" cy="977900"/>
          </a:xfrm>
          <a:prstGeom prst="rect">
            <a:avLst/>
          </a:prstGeom>
        </p:spPr>
      </p:pic>
      <p:sp>
        <p:nvSpPr>
          <p:cNvPr id="14" name="Rectangle 13">
            <a:extLst>
              <a:ext uri="{FF2B5EF4-FFF2-40B4-BE49-F238E27FC236}">
                <a16:creationId xmlns:a16="http://schemas.microsoft.com/office/drawing/2014/main" id="{6D3E4152-F244-104F-A0CA-67317AA26B90}"/>
              </a:ext>
            </a:extLst>
          </p:cNvPr>
          <p:cNvSpPr/>
          <p:nvPr/>
        </p:nvSpPr>
        <p:spPr>
          <a:xfrm>
            <a:off x="591966" y="1626085"/>
            <a:ext cx="1132115" cy="13351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747F0A4D-01F9-1A4E-BF19-984D9EC0F83C}"/>
              </a:ext>
            </a:extLst>
          </p:cNvPr>
          <p:cNvPicPr>
            <a:picLocks noChangeAspect="1"/>
          </p:cNvPicPr>
          <p:nvPr/>
        </p:nvPicPr>
        <p:blipFill>
          <a:blip r:embed="rId4"/>
          <a:stretch>
            <a:fillRect/>
          </a:stretch>
        </p:blipFill>
        <p:spPr>
          <a:xfrm>
            <a:off x="808773" y="1823747"/>
            <a:ext cx="698500" cy="939800"/>
          </a:xfrm>
          <a:prstGeom prst="rect">
            <a:avLst/>
          </a:prstGeom>
        </p:spPr>
      </p:pic>
      <p:sp>
        <p:nvSpPr>
          <p:cNvPr id="17" name="Rectangle 16">
            <a:extLst>
              <a:ext uri="{FF2B5EF4-FFF2-40B4-BE49-F238E27FC236}">
                <a16:creationId xmlns:a16="http://schemas.microsoft.com/office/drawing/2014/main" id="{68D0F720-C745-9C4F-883F-D492D1E691E8}"/>
              </a:ext>
            </a:extLst>
          </p:cNvPr>
          <p:cNvSpPr/>
          <p:nvPr/>
        </p:nvSpPr>
        <p:spPr>
          <a:xfrm>
            <a:off x="10967700" y="244147"/>
            <a:ext cx="1132115" cy="13351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64FA4A5-A2D3-9140-800D-96085184049F}"/>
              </a:ext>
            </a:extLst>
          </p:cNvPr>
          <p:cNvPicPr>
            <a:picLocks noChangeAspect="1"/>
          </p:cNvPicPr>
          <p:nvPr/>
        </p:nvPicPr>
        <p:blipFill>
          <a:blip r:embed="rId5"/>
          <a:stretch>
            <a:fillRect/>
          </a:stretch>
        </p:blipFill>
        <p:spPr>
          <a:xfrm>
            <a:off x="11140426" y="435579"/>
            <a:ext cx="838200" cy="927100"/>
          </a:xfrm>
          <a:prstGeom prst="rect">
            <a:avLst/>
          </a:prstGeom>
        </p:spPr>
      </p:pic>
    </p:spTree>
    <p:extLst>
      <p:ext uri="{BB962C8B-B14F-4D97-AF65-F5344CB8AC3E}">
        <p14:creationId xmlns:p14="http://schemas.microsoft.com/office/powerpoint/2010/main" val="2563454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2D96-9BEB-9C4F-BC66-1BCB0FB0F3DF}"/>
              </a:ext>
            </a:extLst>
          </p:cNvPr>
          <p:cNvSpPr>
            <a:spLocks noGrp="1"/>
          </p:cNvSpPr>
          <p:nvPr>
            <p:ph type="title"/>
          </p:nvPr>
        </p:nvSpPr>
        <p:spPr>
          <a:xfrm>
            <a:off x="471056" y="254552"/>
            <a:ext cx="3823854" cy="5529433"/>
          </a:xfrm>
        </p:spPr>
        <p:txBody>
          <a:bodyPr>
            <a:normAutofit fontScale="90000"/>
          </a:bodyPr>
          <a:lstStyle/>
          <a:p>
            <a:pPr algn="ctr"/>
            <a:br>
              <a:rPr lang="en-US" sz="2800" u="sng" dirty="0"/>
            </a:br>
            <a:br>
              <a:rPr lang="en-US" sz="2800" u="sng" dirty="0"/>
            </a:br>
            <a:r>
              <a:rPr lang="en-US" sz="2800" u="sng" dirty="0"/>
              <a:t>Design Elements</a:t>
            </a:r>
            <a:br>
              <a:rPr lang="en-US" sz="2800" u="sng" dirty="0"/>
            </a:br>
            <a:br>
              <a:rPr lang="en-US" sz="2800" u="sng" dirty="0"/>
            </a:br>
            <a:br>
              <a:rPr lang="en-US" sz="2800" u="sng" dirty="0"/>
            </a:br>
            <a:br>
              <a:rPr lang="en-US" sz="2800" u="sng" dirty="0"/>
            </a:br>
            <a:br>
              <a:rPr lang="en-US" sz="2800" u="sng" dirty="0"/>
            </a:br>
            <a:br>
              <a:rPr lang="en-US" sz="2800" u="sng" dirty="0"/>
            </a:br>
            <a:br>
              <a:rPr lang="en-US" sz="2800" u="sng" dirty="0"/>
            </a:br>
            <a:endParaRPr lang="en-US" sz="2800" u="sng" dirty="0"/>
          </a:p>
        </p:txBody>
      </p:sp>
      <p:pic>
        <p:nvPicPr>
          <p:cNvPr id="4" name="Picture 3">
            <a:extLst>
              <a:ext uri="{FF2B5EF4-FFF2-40B4-BE49-F238E27FC236}">
                <a16:creationId xmlns:a16="http://schemas.microsoft.com/office/drawing/2014/main" id="{8AA0935D-A91E-124A-8C7A-A24A3B726941}"/>
              </a:ext>
            </a:extLst>
          </p:cNvPr>
          <p:cNvPicPr>
            <a:picLocks noChangeAspect="1"/>
          </p:cNvPicPr>
          <p:nvPr/>
        </p:nvPicPr>
        <p:blipFill>
          <a:blip r:embed="rId3"/>
          <a:stretch>
            <a:fillRect/>
          </a:stretch>
        </p:blipFill>
        <p:spPr>
          <a:xfrm>
            <a:off x="4744615" y="254552"/>
            <a:ext cx="7447385" cy="6348896"/>
          </a:xfrm>
          <a:prstGeom prst="rect">
            <a:avLst/>
          </a:prstGeom>
        </p:spPr>
      </p:pic>
      <p:sp>
        <p:nvSpPr>
          <p:cNvPr id="6" name="TextBox 5">
            <a:extLst>
              <a:ext uri="{FF2B5EF4-FFF2-40B4-BE49-F238E27FC236}">
                <a16:creationId xmlns:a16="http://schemas.microsoft.com/office/drawing/2014/main" id="{E761B686-6F60-2544-8581-226386AA177F}"/>
              </a:ext>
            </a:extLst>
          </p:cNvPr>
          <p:cNvSpPr txBox="1"/>
          <p:nvPr/>
        </p:nvSpPr>
        <p:spPr>
          <a:xfrm>
            <a:off x="69274" y="6441865"/>
            <a:ext cx="4029859" cy="323165"/>
          </a:xfrm>
          <a:prstGeom prst="rect">
            <a:avLst/>
          </a:prstGeom>
          <a:noFill/>
        </p:spPr>
        <p:txBody>
          <a:bodyPr wrap="square" rtlCol="0">
            <a:spAutoFit/>
          </a:bodyPr>
          <a:lstStyle/>
          <a:p>
            <a:r>
              <a:rPr lang="en-US" sz="1500" dirty="0"/>
              <a:t>(</a:t>
            </a:r>
            <a:r>
              <a:rPr lang="en-US" sz="1500" dirty="0" err="1"/>
              <a:t>Hullman</a:t>
            </a:r>
            <a:r>
              <a:rPr lang="en-US" sz="1500" dirty="0"/>
              <a:t> &amp; Bach, 2018)</a:t>
            </a:r>
          </a:p>
        </p:txBody>
      </p:sp>
      <p:pic>
        <p:nvPicPr>
          <p:cNvPr id="8" name="Picture 7">
            <a:extLst>
              <a:ext uri="{FF2B5EF4-FFF2-40B4-BE49-F238E27FC236}">
                <a16:creationId xmlns:a16="http://schemas.microsoft.com/office/drawing/2014/main" id="{E92C15A9-9AEA-9449-9671-C6C1BA672C9B}"/>
              </a:ext>
            </a:extLst>
          </p:cNvPr>
          <p:cNvPicPr>
            <a:picLocks noChangeAspect="1"/>
          </p:cNvPicPr>
          <p:nvPr/>
        </p:nvPicPr>
        <p:blipFill>
          <a:blip r:embed="rId4"/>
          <a:stretch>
            <a:fillRect/>
          </a:stretch>
        </p:blipFill>
        <p:spPr>
          <a:xfrm>
            <a:off x="471056" y="3429000"/>
            <a:ext cx="3736379" cy="1825623"/>
          </a:xfrm>
          <a:prstGeom prst="rect">
            <a:avLst/>
          </a:prstGeom>
        </p:spPr>
      </p:pic>
      <p:sp>
        <p:nvSpPr>
          <p:cNvPr id="9" name="TextBox 8">
            <a:extLst>
              <a:ext uri="{FF2B5EF4-FFF2-40B4-BE49-F238E27FC236}">
                <a16:creationId xmlns:a16="http://schemas.microsoft.com/office/drawing/2014/main" id="{D34E8EAE-7EFA-5247-836E-AC42272236E2}"/>
              </a:ext>
            </a:extLst>
          </p:cNvPr>
          <p:cNvSpPr txBox="1"/>
          <p:nvPr/>
        </p:nvSpPr>
        <p:spPr>
          <a:xfrm>
            <a:off x="1085850" y="5386388"/>
            <a:ext cx="2471738" cy="369332"/>
          </a:xfrm>
          <a:prstGeom prst="rect">
            <a:avLst/>
          </a:prstGeom>
          <a:noFill/>
        </p:spPr>
        <p:txBody>
          <a:bodyPr wrap="square" rtlCol="0">
            <a:spAutoFit/>
          </a:bodyPr>
          <a:lstStyle/>
          <a:p>
            <a:pPr algn="ctr"/>
            <a:r>
              <a:rPr lang="en-US" dirty="0"/>
              <a:t>Schema</a:t>
            </a:r>
          </a:p>
        </p:txBody>
      </p:sp>
      <p:sp>
        <p:nvSpPr>
          <p:cNvPr id="10" name="TextBox 9">
            <a:extLst>
              <a:ext uri="{FF2B5EF4-FFF2-40B4-BE49-F238E27FC236}">
                <a16:creationId xmlns:a16="http://schemas.microsoft.com/office/drawing/2014/main" id="{8B11A497-A2BA-EF40-AD7A-1F06A3DB7121}"/>
              </a:ext>
            </a:extLst>
          </p:cNvPr>
          <p:cNvSpPr txBox="1"/>
          <p:nvPr/>
        </p:nvSpPr>
        <p:spPr>
          <a:xfrm>
            <a:off x="11222180" y="5822433"/>
            <a:ext cx="845129" cy="261610"/>
          </a:xfrm>
          <a:prstGeom prst="rect">
            <a:avLst/>
          </a:prstGeom>
          <a:solidFill>
            <a:schemeClr val="bg1"/>
          </a:solidFill>
        </p:spPr>
        <p:txBody>
          <a:bodyPr wrap="square" rtlCol="0">
            <a:spAutoFit/>
          </a:bodyPr>
          <a:lstStyle/>
          <a:p>
            <a:r>
              <a:rPr lang="en-US" sz="1100" b="1" dirty="0"/>
              <a:t>Schemas</a:t>
            </a:r>
          </a:p>
        </p:txBody>
      </p:sp>
    </p:spTree>
    <p:extLst>
      <p:ext uri="{BB962C8B-B14F-4D97-AF65-F5344CB8AC3E}">
        <p14:creationId xmlns:p14="http://schemas.microsoft.com/office/powerpoint/2010/main" val="17321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35" y="758246"/>
            <a:ext cx="4658480" cy="538631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302D96-9BEB-9C4F-BC66-1BCB0FB0F3DF}"/>
              </a:ext>
            </a:extLst>
          </p:cNvPr>
          <p:cNvSpPr>
            <a:spLocks noGrp="1"/>
          </p:cNvSpPr>
          <p:nvPr>
            <p:ph type="title"/>
          </p:nvPr>
        </p:nvSpPr>
        <p:spPr>
          <a:xfrm>
            <a:off x="235528" y="1953490"/>
            <a:ext cx="4018420" cy="3676719"/>
          </a:xfrm>
        </p:spPr>
        <p:txBody>
          <a:bodyPr vert="horz" lIns="109728" tIns="109728" rIns="109728" bIns="91440" rtlCol="0" anchor="ctr">
            <a:normAutofit fontScale="90000"/>
          </a:bodyPr>
          <a:lstStyle/>
          <a:p>
            <a:pPr algn="ctr">
              <a:lnSpc>
                <a:spcPct val="140000"/>
              </a:lnSpc>
            </a:pPr>
            <a:br>
              <a:rPr lang="en-US" sz="900" u="sng" dirty="0"/>
            </a:br>
            <a:br>
              <a:rPr lang="en-US" sz="900" u="sng" dirty="0"/>
            </a:br>
            <a:br>
              <a:rPr lang="en-US" sz="900" u="sng" dirty="0"/>
            </a:br>
            <a:br>
              <a:rPr lang="en-US" sz="900" u="sng" dirty="0"/>
            </a:br>
            <a:br>
              <a:rPr lang="en-US" sz="900" u="sng" dirty="0"/>
            </a:br>
            <a:br>
              <a:rPr lang="en-US" sz="900" u="sng" dirty="0"/>
            </a:br>
            <a:br>
              <a:rPr lang="en-US" sz="900" u="sng" dirty="0"/>
            </a:br>
            <a:br>
              <a:rPr lang="en-US" sz="900" u="sng" dirty="0"/>
            </a:br>
            <a:br>
              <a:rPr lang="en-US" sz="900" u="sng" dirty="0"/>
            </a:br>
            <a:br>
              <a:rPr lang="en-US" sz="900" u="sng" dirty="0"/>
            </a:br>
            <a:br>
              <a:rPr lang="en-US" sz="900" u="sng" dirty="0"/>
            </a:br>
            <a:br>
              <a:rPr lang="en-US" sz="900" u="sng" dirty="0"/>
            </a:br>
            <a:br>
              <a:rPr lang="en-US" sz="900" u="sng" dirty="0"/>
            </a:br>
            <a:br>
              <a:rPr lang="en-US" sz="900" u="sng" dirty="0"/>
            </a:br>
            <a:br>
              <a:rPr lang="en-US" sz="900" u="sng" dirty="0"/>
            </a:br>
            <a:br>
              <a:rPr lang="en-US" sz="900" u="sng" dirty="0"/>
            </a:br>
            <a:br>
              <a:rPr lang="en-US" sz="900" u="sng" dirty="0"/>
            </a:br>
            <a:br>
              <a:rPr lang="en-US" sz="900" u="sng" dirty="0"/>
            </a:br>
            <a:br>
              <a:rPr lang="en-US" sz="900" u="sng" dirty="0"/>
            </a:br>
            <a:endParaRPr lang="en-US" sz="900" u="sng" dirty="0"/>
          </a:p>
        </p:txBody>
      </p:sp>
      <p:sp>
        <p:nvSpPr>
          <p:cNvPr id="15" name="Rectangle 14">
            <a:extLst>
              <a:ext uri="{FF2B5EF4-FFF2-40B4-BE49-F238E27FC236}">
                <a16:creationId xmlns:a16="http://schemas.microsoft.com/office/drawing/2014/main" id="{2060C0F7-61A6-4E64-A77E-AFBD8112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84060" y="0"/>
            <a:ext cx="7507940" cy="7652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7C418C4-3428-F346-8807-4C22F60B289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5188714" y="1743381"/>
            <a:ext cx="6514470" cy="3371237"/>
          </a:xfrm>
          <a:prstGeom prst="rect">
            <a:avLst/>
          </a:prstGeom>
        </p:spPr>
      </p:pic>
      <p:sp>
        <p:nvSpPr>
          <p:cNvPr id="17" name="Rectangle 16">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 y="6144564"/>
            <a:ext cx="4656246" cy="713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122" y="6167615"/>
            <a:ext cx="747382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624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71343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761B686-6F60-2544-8581-226386AA177F}"/>
              </a:ext>
            </a:extLst>
          </p:cNvPr>
          <p:cNvSpPr txBox="1"/>
          <p:nvPr/>
        </p:nvSpPr>
        <p:spPr>
          <a:xfrm>
            <a:off x="513968" y="6226628"/>
            <a:ext cx="3616073" cy="430537"/>
          </a:xfrm>
          <a:prstGeom prst="rect">
            <a:avLst/>
          </a:prstGeom>
        </p:spPr>
        <p:txBody>
          <a:bodyPr vert="horz" lIns="109728" tIns="109728" rIns="109728" bIns="91440" rtlCol="0" anchor="t">
            <a:normAutofit fontScale="85000" lnSpcReduction="20000"/>
          </a:bodyPr>
          <a:lstStyle/>
          <a:p>
            <a:pPr>
              <a:lnSpc>
                <a:spcPct val="140000"/>
              </a:lnSpc>
              <a:spcBef>
                <a:spcPts val="930"/>
              </a:spcBef>
              <a:buFont typeface="Corbel" panose="020B0503020204020204" pitchFamily="34" charset="0"/>
            </a:pPr>
            <a:r>
              <a:rPr lang="en-US" sz="1500" spc="150" dirty="0">
                <a:solidFill>
                  <a:schemeClr val="tx1">
                    <a:lumMod val="75000"/>
                    <a:lumOff val="25000"/>
                  </a:schemeClr>
                </a:solidFill>
              </a:rPr>
              <a:t>(</a:t>
            </a:r>
            <a:r>
              <a:rPr lang="en-US" sz="1500" spc="150" dirty="0" err="1">
                <a:solidFill>
                  <a:schemeClr val="tx1">
                    <a:lumMod val="75000"/>
                    <a:lumOff val="25000"/>
                  </a:schemeClr>
                </a:solidFill>
              </a:rPr>
              <a:t>Hullman</a:t>
            </a:r>
            <a:r>
              <a:rPr lang="en-US" sz="1500" spc="150" dirty="0">
                <a:solidFill>
                  <a:schemeClr val="tx1">
                    <a:lumMod val="75000"/>
                    <a:lumOff val="25000"/>
                  </a:schemeClr>
                </a:solidFill>
              </a:rPr>
              <a:t> &amp; Bach, 2018)</a:t>
            </a:r>
          </a:p>
        </p:txBody>
      </p:sp>
      <p:sp>
        <p:nvSpPr>
          <p:cNvPr id="7" name="Rectangle 6">
            <a:extLst>
              <a:ext uri="{FF2B5EF4-FFF2-40B4-BE49-F238E27FC236}">
                <a16:creationId xmlns:a16="http://schemas.microsoft.com/office/drawing/2014/main" id="{82D9FC3B-62EA-5B4D-82A6-DF8A510B1BD5}"/>
              </a:ext>
            </a:extLst>
          </p:cNvPr>
          <p:cNvSpPr/>
          <p:nvPr/>
        </p:nvSpPr>
        <p:spPr>
          <a:xfrm>
            <a:off x="403588" y="908474"/>
            <a:ext cx="3784188" cy="1292662"/>
          </a:xfrm>
          <a:prstGeom prst="rect">
            <a:avLst/>
          </a:prstGeom>
        </p:spPr>
        <p:txBody>
          <a:bodyPr wrap="square">
            <a:spAutoFit/>
          </a:bodyPr>
          <a:lstStyle/>
          <a:p>
            <a:pPr algn="ctr"/>
            <a:r>
              <a:rPr lang="en-US" sz="2600" b="1" u="sng" dirty="0"/>
              <a:t>Ambiguity: </a:t>
            </a:r>
          </a:p>
          <a:p>
            <a:pPr algn="ctr"/>
            <a:br>
              <a:rPr lang="en-US" sz="2600" u="sng" dirty="0"/>
            </a:br>
            <a:endParaRPr lang="en-US" sz="2600" dirty="0"/>
          </a:p>
        </p:txBody>
      </p:sp>
      <p:sp>
        <p:nvSpPr>
          <p:cNvPr id="8" name="TextBox 7">
            <a:extLst>
              <a:ext uri="{FF2B5EF4-FFF2-40B4-BE49-F238E27FC236}">
                <a16:creationId xmlns:a16="http://schemas.microsoft.com/office/drawing/2014/main" id="{240886AA-CAFB-1746-88CE-9D81E042B442}"/>
              </a:ext>
            </a:extLst>
          </p:cNvPr>
          <p:cNvSpPr txBox="1"/>
          <p:nvPr/>
        </p:nvSpPr>
        <p:spPr>
          <a:xfrm>
            <a:off x="323339" y="2256943"/>
            <a:ext cx="4018421"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t>Unclear priority - </a:t>
            </a:r>
            <a:r>
              <a:rPr lang="en-US" dirty="0"/>
              <a:t>Use of vertical and horizontal space often lack clear visual cues to prioritize one of the dimensions to the reader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Unclear reading order - </a:t>
            </a:r>
            <a:r>
              <a:rPr lang="en-US" dirty="0"/>
              <a:t>Very difficult when you have multi-directions and are trying to display something over time</a:t>
            </a:r>
          </a:p>
          <a:p>
            <a:pPr marL="742950" lvl="1" indent="-285750">
              <a:buFont typeface="Arial" panose="020B0604020202020204" pitchFamily="34" charset="0"/>
              <a:buChar char="•"/>
            </a:pPr>
            <a:r>
              <a:rPr lang="en-US" dirty="0"/>
              <a:t>Time best depicted horizontally</a:t>
            </a:r>
          </a:p>
        </p:txBody>
      </p:sp>
      <p:sp>
        <p:nvSpPr>
          <p:cNvPr id="9" name="Rectangle 8">
            <a:extLst>
              <a:ext uri="{FF2B5EF4-FFF2-40B4-BE49-F238E27FC236}">
                <a16:creationId xmlns:a16="http://schemas.microsoft.com/office/drawing/2014/main" id="{25C1692F-B75F-8443-A6BE-A8FCEC293AA1}"/>
              </a:ext>
            </a:extLst>
          </p:cNvPr>
          <p:cNvSpPr/>
          <p:nvPr/>
        </p:nvSpPr>
        <p:spPr>
          <a:xfrm>
            <a:off x="7471753" y="5445543"/>
            <a:ext cx="2173095" cy="369332"/>
          </a:xfrm>
          <a:prstGeom prst="rect">
            <a:avLst/>
          </a:prstGeom>
        </p:spPr>
        <p:txBody>
          <a:bodyPr wrap="none">
            <a:spAutoFit/>
          </a:bodyPr>
          <a:lstStyle/>
          <a:p>
            <a:r>
              <a:rPr lang="en-US" b="1" dirty="0"/>
              <a:t>Unclear priority </a:t>
            </a:r>
            <a:endParaRPr lang="en-US" dirty="0"/>
          </a:p>
        </p:txBody>
      </p:sp>
    </p:spTree>
    <p:extLst>
      <p:ext uri="{BB962C8B-B14F-4D97-AF65-F5344CB8AC3E}">
        <p14:creationId xmlns:p14="http://schemas.microsoft.com/office/powerpoint/2010/main" val="121375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35" y="758246"/>
            <a:ext cx="4658480" cy="538631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9A9F4644-5EB0-9641-B763-1634A8882777}"/>
              </a:ext>
            </a:extLst>
          </p:cNvPr>
          <p:cNvSpPr/>
          <p:nvPr/>
        </p:nvSpPr>
        <p:spPr>
          <a:xfrm>
            <a:off x="642918" y="1072110"/>
            <a:ext cx="3611029" cy="922945"/>
          </a:xfrm>
          <a:prstGeom prst="rect">
            <a:avLst/>
          </a:prstGeom>
        </p:spPr>
        <p:txBody>
          <a:bodyPr vert="horz" lIns="109728" tIns="109728" rIns="109728" bIns="91440" rtlCol="0" anchor="ctr">
            <a:normAutofit/>
          </a:bodyPr>
          <a:lstStyle/>
          <a:p>
            <a:pPr algn="ctr">
              <a:lnSpc>
                <a:spcPct val="140000"/>
              </a:lnSpc>
              <a:spcBef>
                <a:spcPct val="0"/>
              </a:spcBef>
              <a:spcAft>
                <a:spcPts val="600"/>
              </a:spcAft>
            </a:pPr>
            <a:r>
              <a:rPr lang="en-US" sz="2500" b="1" u="sng" spc="150" dirty="0">
                <a:solidFill>
                  <a:schemeClr val="tx1">
                    <a:lumMod val="75000"/>
                    <a:lumOff val="25000"/>
                  </a:schemeClr>
                </a:solidFill>
                <a:latin typeface="+mj-lt"/>
                <a:ea typeface="+mj-ea"/>
                <a:cs typeface="+mj-cs"/>
              </a:rPr>
              <a:t>Ambiguity: </a:t>
            </a:r>
          </a:p>
        </p:txBody>
      </p:sp>
      <p:sp>
        <p:nvSpPr>
          <p:cNvPr id="99" name="Rectangle 98">
            <a:extLst>
              <a:ext uri="{FF2B5EF4-FFF2-40B4-BE49-F238E27FC236}">
                <a16:creationId xmlns:a16="http://schemas.microsoft.com/office/drawing/2014/main" id="{2060C0F7-61A6-4E64-A77E-AFBD8112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84060" y="0"/>
            <a:ext cx="7507940" cy="7652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A946ED-59F8-5F44-870A-7F91A62186DD}"/>
              </a:ext>
            </a:extLst>
          </p:cNvPr>
          <p:cNvSpPr/>
          <p:nvPr/>
        </p:nvSpPr>
        <p:spPr>
          <a:xfrm>
            <a:off x="263236" y="2051673"/>
            <a:ext cx="4239491" cy="3964875"/>
          </a:xfrm>
          <a:prstGeom prst="rect">
            <a:avLst/>
          </a:prstGeom>
        </p:spPr>
        <p:txBody>
          <a:bodyPr vert="horz" lIns="109728" tIns="109728" rIns="109728" bIns="91440" rtlCol="0" anchor="t">
            <a:normAutofit fontScale="70000" lnSpcReduction="20000"/>
          </a:bodyPr>
          <a:lstStyle/>
          <a:p>
            <a:pPr indent="-285750">
              <a:lnSpc>
                <a:spcPct val="130000"/>
              </a:lnSpc>
              <a:spcBef>
                <a:spcPts val="930"/>
              </a:spcBef>
              <a:buFont typeface="Corbel" panose="020B0503020204020204" pitchFamily="34" charset="0"/>
              <a:buChar char="•"/>
            </a:pPr>
            <a:endParaRPr lang="en-US" sz="1500" b="1" spc="150" dirty="0">
              <a:solidFill>
                <a:schemeClr val="tx1">
                  <a:lumMod val="75000"/>
                  <a:lumOff val="25000"/>
                </a:schemeClr>
              </a:solidFill>
            </a:endParaRPr>
          </a:p>
          <a:p>
            <a:pPr indent="-285750">
              <a:lnSpc>
                <a:spcPct val="130000"/>
              </a:lnSpc>
              <a:spcBef>
                <a:spcPts val="930"/>
              </a:spcBef>
              <a:buFont typeface="Corbel" panose="020B0503020204020204" pitchFamily="34" charset="0"/>
              <a:buChar char="•"/>
            </a:pPr>
            <a:r>
              <a:rPr lang="en-US" sz="3100" b="1" spc="150" dirty="0">
                <a:solidFill>
                  <a:schemeClr val="tx1">
                    <a:lumMod val="75000"/>
                    <a:lumOff val="25000"/>
                  </a:schemeClr>
                </a:solidFill>
              </a:rPr>
              <a:t>Unclear relationships between pictures</a:t>
            </a:r>
          </a:p>
          <a:p>
            <a:pPr indent="-285750">
              <a:lnSpc>
                <a:spcPct val="130000"/>
              </a:lnSpc>
              <a:spcBef>
                <a:spcPts val="930"/>
              </a:spcBef>
              <a:buFont typeface="Corbel" panose="020B0503020204020204" pitchFamily="34" charset="0"/>
              <a:buChar char="•"/>
            </a:pPr>
            <a:endParaRPr lang="en-US" sz="3100" spc="150" dirty="0">
              <a:solidFill>
                <a:schemeClr val="tx1">
                  <a:lumMod val="75000"/>
                  <a:lumOff val="25000"/>
                </a:schemeClr>
              </a:solidFill>
            </a:endParaRPr>
          </a:p>
          <a:p>
            <a:pPr indent="-285750">
              <a:lnSpc>
                <a:spcPct val="130000"/>
              </a:lnSpc>
              <a:spcBef>
                <a:spcPts val="930"/>
              </a:spcBef>
              <a:buFont typeface="Corbel" panose="020B0503020204020204" pitchFamily="34" charset="0"/>
              <a:buChar char="•"/>
            </a:pPr>
            <a:r>
              <a:rPr lang="en-US" sz="3100" b="1" spc="150" dirty="0">
                <a:solidFill>
                  <a:schemeClr val="tx1">
                    <a:lumMod val="75000"/>
                    <a:lumOff val="25000"/>
                  </a:schemeClr>
                </a:solidFill>
              </a:rPr>
              <a:t>Missing annotations </a:t>
            </a:r>
          </a:p>
          <a:p>
            <a:pPr indent="-285750">
              <a:lnSpc>
                <a:spcPct val="130000"/>
              </a:lnSpc>
              <a:spcBef>
                <a:spcPts val="930"/>
              </a:spcBef>
              <a:buFont typeface="Corbel" panose="020B0503020204020204" pitchFamily="34" charset="0"/>
              <a:buChar char="•"/>
            </a:pPr>
            <a:endParaRPr lang="en-US" sz="3100" spc="150" dirty="0">
              <a:solidFill>
                <a:schemeClr val="tx1">
                  <a:lumMod val="75000"/>
                  <a:lumOff val="25000"/>
                </a:schemeClr>
              </a:solidFill>
            </a:endParaRPr>
          </a:p>
          <a:p>
            <a:pPr indent="-285750">
              <a:lnSpc>
                <a:spcPct val="130000"/>
              </a:lnSpc>
              <a:spcBef>
                <a:spcPts val="930"/>
              </a:spcBef>
              <a:buFont typeface="Corbel" panose="020B0503020204020204" pitchFamily="34" charset="0"/>
              <a:buChar char="•"/>
            </a:pPr>
            <a:r>
              <a:rPr lang="en-US" sz="3100" b="1" spc="150" dirty="0">
                <a:solidFill>
                  <a:schemeClr val="tx1">
                    <a:lumMod val="75000"/>
                    <a:lumOff val="25000"/>
                  </a:schemeClr>
                </a:solidFill>
              </a:rPr>
              <a:t>Inconsistent visual styles</a:t>
            </a:r>
            <a:endParaRPr lang="en-US" sz="3100" spc="150" dirty="0">
              <a:solidFill>
                <a:schemeClr val="tx1">
                  <a:lumMod val="75000"/>
                  <a:lumOff val="25000"/>
                </a:schemeClr>
              </a:solidFill>
            </a:endParaRPr>
          </a:p>
        </p:txBody>
      </p:sp>
      <p:pic>
        <p:nvPicPr>
          <p:cNvPr id="24" name="Picture 23">
            <a:extLst>
              <a:ext uri="{FF2B5EF4-FFF2-40B4-BE49-F238E27FC236}">
                <a16:creationId xmlns:a16="http://schemas.microsoft.com/office/drawing/2014/main" id="{D9A0858D-CC92-ED45-AFD9-FF867F333536}"/>
              </a:ext>
            </a:extLst>
          </p:cNvPr>
          <p:cNvPicPr>
            <a:picLocks noChangeAspect="1"/>
          </p:cNvPicPr>
          <p:nvPr/>
        </p:nvPicPr>
        <p:blipFill>
          <a:blip r:embed="rId3"/>
          <a:stretch>
            <a:fillRect/>
          </a:stretch>
        </p:blipFill>
        <p:spPr>
          <a:xfrm>
            <a:off x="5273661" y="1252035"/>
            <a:ext cx="6450266" cy="4353929"/>
          </a:xfrm>
          <a:prstGeom prst="rect">
            <a:avLst/>
          </a:prstGeom>
        </p:spPr>
      </p:pic>
      <p:sp>
        <p:nvSpPr>
          <p:cNvPr id="101" name="Rectangle 100">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 y="6144564"/>
            <a:ext cx="4656246" cy="713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122" y="6167615"/>
            <a:ext cx="747382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624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71343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18FD3B35-4D0D-B348-9AE4-228CA7A447BE}"/>
              </a:ext>
            </a:extLst>
          </p:cNvPr>
          <p:cNvSpPr txBox="1"/>
          <p:nvPr/>
        </p:nvSpPr>
        <p:spPr>
          <a:xfrm>
            <a:off x="513968" y="6226628"/>
            <a:ext cx="3616073" cy="430537"/>
          </a:xfrm>
          <a:prstGeom prst="rect">
            <a:avLst/>
          </a:prstGeom>
        </p:spPr>
        <p:txBody>
          <a:bodyPr vert="horz" lIns="109728" tIns="109728" rIns="109728" bIns="91440" rtlCol="0" anchor="t">
            <a:normAutofit fontScale="85000" lnSpcReduction="20000"/>
          </a:bodyPr>
          <a:lstStyle/>
          <a:p>
            <a:pPr>
              <a:lnSpc>
                <a:spcPct val="140000"/>
              </a:lnSpc>
              <a:spcBef>
                <a:spcPts val="930"/>
              </a:spcBef>
              <a:buFont typeface="Corbel" panose="020B0503020204020204" pitchFamily="34" charset="0"/>
            </a:pPr>
            <a:r>
              <a:rPr lang="en-US" sz="1500" spc="150" dirty="0">
                <a:solidFill>
                  <a:schemeClr val="tx1">
                    <a:lumMod val="75000"/>
                    <a:lumOff val="25000"/>
                  </a:schemeClr>
                </a:solidFill>
              </a:rPr>
              <a:t>(</a:t>
            </a:r>
            <a:r>
              <a:rPr lang="en-US" sz="1500" spc="150" dirty="0" err="1">
                <a:solidFill>
                  <a:schemeClr val="tx1">
                    <a:lumMod val="75000"/>
                    <a:lumOff val="25000"/>
                  </a:schemeClr>
                </a:solidFill>
              </a:rPr>
              <a:t>Hullman</a:t>
            </a:r>
            <a:r>
              <a:rPr lang="en-US" sz="1500" spc="150" dirty="0">
                <a:solidFill>
                  <a:schemeClr val="tx1">
                    <a:lumMod val="75000"/>
                    <a:lumOff val="25000"/>
                  </a:schemeClr>
                </a:solidFill>
              </a:rPr>
              <a:t> &amp; Bach, 2018)</a:t>
            </a:r>
          </a:p>
        </p:txBody>
      </p:sp>
    </p:spTree>
    <p:extLst>
      <p:ext uri="{BB962C8B-B14F-4D97-AF65-F5344CB8AC3E}">
        <p14:creationId xmlns:p14="http://schemas.microsoft.com/office/powerpoint/2010/main" val="1029638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9" name="Rectangle 28">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5508"/>
            <a:ext cx="4668819" cy="50168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8417E2-BD06-E04D-95CA-3640B712A7C5}"/>
              </a:ext>
            </a:extLst>
          </p:cNvPr>
          <p:cNvSpPr>
            <a:spLocks noGrp="1"/>
          </p:cNvSpPr>
          <p:nvPr>
            <p:ph type="title"/>
          </p:nvPr>
        </p:nvSpPr>
        <p:spPr>
          <a:xfrm>
            <a:off x="457072" y="2319630"/>
            <a:ext cx="3754671" cy="2528515"/>
          </a:xfrm>
        </p:spPr>
        <p:txBody>
          <a:bodyPr vert="horz" lIns="109728" tIns="109728" rIns="109728" bIns="91440" rtlCol="0" anchor="b">
            <a:normAutofit fontScale="90000"/>
          </a:bodyPr>
          <a:lstStyle/>
          <a:p>
            <a:pPr>
              <a:lnSpc>
                <a:spcPct val="125000"/>
              </a:lnSpc>
            </a:pPr>
            <a:r>
              <a:rPr lang="en-US" b="0" cap="all" dirty="0">
                <a:solidFill>
                  <a:schemeClr val="bg1"/>
                </a:solidFill>
              </a:rPr>
              <a:t>Abstracts for all different learning </a:t>
            </a:r>
            <a:r>
              <a:rPr lang="en-US" b="0" cap="all" dirty="0" err="1">
                <a:solidFill>
                  <a:schemeClr val="bg1"/>
                </a:solidFill>
              </a:rPr>
              <a:t>sTyles</a:t>
            </a:r>
            <a:r>
              <a:rPr lang="en-US" b="0" cap="all" dirty="0">
                <a:solidFill>
                  <a:schemeClr val="bg1"/>
                </a:solidFill>
              </a:rPr>
              <a:t>?</a:t>
            </a:r>
          </a:p>
        </p:txBody>
      </p:sp>
      <p:sp>
        <p:nvSpPr>
          <p:cNvPr id="35" name="Rectangle 34">
            <a:extLst>
              <a:ext uri="{FF2B5EF4-FFF2-40B4-BE49-F238E27FC236}">
                <a16:creationId xmlns:a16="http://schemas.microsoft.com/office/drawing/2014/main" id="{BBD49B71-B686-4DFD-93AD-40CB19B62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066" y="0"/>
            <a:ext cx="7519934"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2F505C4-6222-2341-B60C-CE3D3371269D}"/>
              </a:ext>
            </a:extLst>
          </p:cNvPr>
          <p:cNvPicPr>
            <a:picLocks noGrp="1" noChangeAspect="1"/>
          </p:cNvPicPr>
          <p:nvPr>
            <p:ph idx="1"/>
          </p:nvPr>
        </p:nvPicPr>
        <p:blipFill>
          <a:blip r:embed="rId3"/>
          <a:stretch>
            <a:fillRect/>
          </a:stretch>
        </p:blipFill>
        <p:spPr>
          <a:xfrm>
            <a:off x="5857743" y="-1"/>
            <a:ext cx="6073902" cy="6786483"/>
          </a:xfrm>
          <a:prstGeom prst="rect">
            <a:avLst/>
          </a:prstGeom>
        </p:spPr>
      </p:pic>
      <p:sp>
        <p:nvSpPr>
          <p:cNvPr id="37" name="Rectangle 36">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6534"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131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BC06BCF-7320-499B-88F4-B5CA302B7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0554E2E-2922-4366-AD14-32C37F733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1" y="-4078"/>
            <a:ext cx="3027529"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41281AB-13E3-DB43-BEB9-24A1A1181BCE}"/>
              </a:ext>
            </a:extLst>
          </p:cNvPr>
          <p:cNvPicPr>
            <a:picLocks noGrp="1" noChangeAspect="1"/>
          </p:cNvPicPr>
          <p:nvPr>
            <p:ph idx="1"/>
          </p:nvPr>
        </p:nvPicPr>
        <p:blipFill>
          <a:blip r:embed="rId2"/>
          <a:stretch>
            <a:fillRect/>
          </a:stretch>
        </p:blipFill>
        <p:spPr>
          <a:xfrm>
            <a:off x="643465" y="1823152"/>
            <a:ext cx="7898044" cy="3593609"/>
          </a:xfrm>
          <a:prstGeom prst="rect">
            <a:avLst/>
          </a:prstGeom>
        </p:spPr>
      </p:pic>
      <p:sp>
        <p:nvSpPr>
          <p:cNvPr id="25" name="Rectangle 24">
            <a:extLst>
              <a:ext uri="{FF2B5EF4-FFF2-40B4-BE49-F238E27FC236}">
                <a16:creationId xmlns:a16="http://schemas.microsoft.com/office/drawing/2014/main" id="{9E960E78-2AB2-44CD-9D6D-3A87531D7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1420" y="6167615"/>
            <a:ext cx="3027529"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F0FF6D8-83C6-4E16-A659-121582CA01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9201530"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697F9F0-BF9E-41B1-A538-7AFA9E965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5886" y="1052464"/>
            <a:ext cx="2966113" cy="5115151"/>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9D0FB2B-1753-41DC-BEA8-7B80EF89D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909C433-6200-400E-ACC5-60A500486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0328808-6121-4268-B0D0-AB78E2170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6490" y="3396996"/>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8D9749C0-61F4-344B-BA12-213B3B8E1512}"/>
              </a:ext>
            </a:extLst>
          </p:cNvPr>
          <p:cNvSpPr>
            <a:spLocks noGrp="1"/>
          </p:cNvSpPr>
          <p:nvPr>
            <p:ph type="title"/>
          </p:nvPr>
        </p:nvSpPr>
        <p:spPr>
          <a:xfrm>
            <a:off x="9289894" y="1823152"/>
            <a:ext cx="2713407" cy="2407749"/>
          </a:xfrm>
        </p:spPr>
        <p:txBody>
          <a:bodyPr vert="horz" lIns="109728" tIns="109728" rIns="109728" bIns="91440" rtlCol="0" anchor="b">
            <a:normAutofit/>
          </a:bodyPr>
          <a:lstStyle/>
          <a:p>
            <a:pPr algn="ctr">
              <a:lnSpc>
                <a:spcPct val="125000"/>
              </a:lnSpc>
            </a:pPr>
            <a:r>
              <a:rPr lang="en-US" sz="2600" cap="all" dirty="0">
                <a:solidFill>
                  <a:schemeClr val="bg1"/>
                </a:solidFill>
              </a:rPr>
              <a:t>Are graphical abstracts effective?</a:t>
            </a:r>
          </a:p>
        </p:txBody>
      </p:sp>
      <p:sp>
        <p:nvSpPr>
          <p:cNvPr id="7" name="TextBox 6">
            <a:extLst>
              <a:ext uri="{FF2B5EF4-FFF2-40B4-BE49-F238E27FC236}">
                <a16:creationId xmlns:a16="http://schemas.microsoft.com/office/drawing/2014/main" id="{68BAE587-7310-4943-BA8A-861F57472E56}"/>
              </a:ext>
            </a:extLst>
          </p:cNvPr>
          <p:cNvSpPr txBox="1"/>
          <p:nvPr/>
        </p:nvSpPr>
        <p:spPr>
          <a:xfrm>
            <a:off x="5218982" y="6373253"/>
            <a:ext cx="3890039" cy="323165"/>
          </a:xfrm>
          <a:prstGeom prst="rect">
            <a:avLst/>
          </a:prstGeom>
          <a:noFill/>
        </p:spPr>
        <p:txBody>
          <a:bodyPr wrap="none" rtlCol="0">
            <a:spAutoFit/>
          </a:bodyPr>
          <a:lstStyle/>
          <a:p>
            <a:r>
              <a:rPr lang="en-US" sz="1500" dirty="0" err="1"/>
              <a:t>Pferschy-wenzig</a:t>
            </a:r>
            <a:r>
              <a:rPr lang="en-US" sz="1500" dirty="0"/>
              <a:t> et al., 2016. </a:t>
            </a:r>
            <a:r>
              <a:rPr lang="en-US" sz="1500" i="1" dirty="0"/>
              <a:t>Molecules</a:t>
            </a:r>
            <a:endParaRPr lang="en-US" sz="1500" dirty="0"/>
          </a:p>
        </p:txBody>
      </p:sp>
    </p:spTree>
    <p:extLst>
      <p:ext uri="{BB962C8B-B14F-4D97-AF65-F5344CB8AC3E}">
        <p14:creationId xmlns:p14="http://schemas.microsoft.com/office/powerpoint/2010/main" val="1020269338"/>
      </p:ext>
    </p:extLst>
  </p:cSld>
  <p:clrMapOvr>
    <a:masterClrMapping/>
  </p:clrMapOvr>
</p:sld>
</file>

<file path=ppt/theme/theme1.xml><?xml version="1.0" encoding="utf-8"?>
<a:theme xmlns:a="http://schemas.openxmlformats.org/drawingml/2006/main" name="ShojiVTI">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788</Words>
  <Application>Microsoft Office PowerPoint</Application>
  <PresentationFormat>Widescreen</PresentationFormat>
  <Paragraphs>73</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Meiryo</vt:lpstr>
      <vt:lpstr>Arial</vt:lpstr>
      <vt:lpstr>Calibri</vt:lpstr>
      <vt:lpstr>Corbel</vt:lpstr>
      <vt:lpstr>ShojiVTI</vt:lpstr>
      <vt:lpstr>Graphical abstracts</vt:lpstr>
      <vt:lpstr>What is a Graphical abstract?</vt:lpstr>
      <vt:lpstr>  Design Elements       </vt:lpstr>
      <vt:lpstr>PowerPoint Presentation</vt:lpstr>
      <vt:lpstr>  Design Elements       </vt:lpstr>
      <vt:lpstr>                   </vt:lpstr>
      <vt:lpstr>PowerPoint Presentation</vt:lpstr>
      <vt:lpstr>Abstracts for all different learning sTyles?</vt:lpstr>
      <vt:lpstr>Are graphical abstracts effective?</vt:lpstr>
      <vt:lpstr>Are they effective?</vt:lpstr>
      <vt:lpstr>Mindthegraph.com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abstracts</dc:title>
  <dc:creator>Krista Mitchnick</dc:creator>
  <cp:lastModifiedBy>Michael L Friendly</cp:lastModifiedBy>
  <cp:revision>4</cp:revision>
  <dcterms:created xsi:type="dcterms:W3CDTF">2021-06-03T04:16:55Z</dcterms:created>
  <dcterms:modified xsi:type="dcterms:W3CDTF">2021-06-13T15:09:07Z</dcterms:modified>
</cp:coreProperties>
</file>