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4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uclid.psych.yorku.ca/www/psy6135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/>
              <a:t>Deep Questions of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Michael Friendly</a:t>
            </a:r>
          </a:p>
          <a:p>
            <a:r>
              <a:rPr lang="en-US" dirty="0" smtClean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http://euclid.psych.yorku.ca/www/psy6135/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8" y="152400"/>
            <a:ext cx="2304138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"/>
            <a:ext cx="213807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Visualizing the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66308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3456"/>
            <a:ext cx="37065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627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Bar chart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26275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Windrose</a:t>
            </a:r>
            <a:r>
              <a:rPr lang="en-US" sz="2400" dirty="0" smtClean="0"/>
              <a:t> = bar chart + polar </a:t>
            </a:r>
            <a:r>
              <a:rPr lang="en-US" sz="2400" dirty="0" err="1" smtClean="0"/>
              <a:t>coords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1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do you prefer</a:t>
            </a:r>
            <a:r>
              <a:rPr lang="en-US" dirty="0" smtClean="0"/>
              <a:t>?  Is there something better before I publish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Red Stripe </a:t>
            </a:r>
            <a:r>
              <a:rPr lang="en-US" dirty="0" smtClean="0"/>
              <a:t>Award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C:\Users\Friendly\Pictures\2018Provo\red-stri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962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12954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research reported</a:t>
            </a:r>
            <a:r>
              <a:rPr lang="en-US" sz="2400" baseline="30000" dirty="0" smtClean="0">
                <a:solidFill>
                  <a:srgbClr val="FF0000"/>
                </a:solidFill>
              </a:rPr>
              <a:t>*</a:t>
            </a:r>
            <a:r>
              <a:rPr lang="en-US" sz="2400" dirty="0" smtClean="0"/>
              <a:t> here was given the February </a:t>
            </a:r>
            <a:r>
              <a:rPr lang="en-US" sz="2400" dirty="0" smtClean="0"/>
              <a:t>2019 </a:t>
            </a:r>
            <a:r>
              <a:rPr lang="en-US" sz="2400" i="1" dirty="0" smtClean="0"/>
              <a:t>Red Stripe </a:t>
            </a:r>
            <a:r>
              <a:rPr lang="en-US" sz="2400" dirty="0" smtClean="0"/>
              <a:t>Award by the </a:t>
            </a:r>
            <a:r>
              <a:rPr lang="en-US" sz="2400" b="1" dirty="0" smtClean="0"/>
              <a:t>Deep Question Research Institute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5486400"/>
            <a:ext cx="396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sz="1400" dirty="0" smtClean="0"/>
              <a:t>This research was </a:t>
            </a:r>
            <a:r>
              <a:rPr lang="en-US" sz="1400" dirty="0" smtClean="0">
                <a:solidFill>
                  <a:srgbClr val="FF0000"/>
                </a:solidFill>
              </a:rPr>
              <a:t>not</a:t>
            </a:r>
            <a:r>
              <a:rPr lang="en-US" sz="1400" dirty="0" smtClean="0"/>
              <a:t> supported by the National Sciences and Engineering Research Council of Canada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20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obvious and necessary control conditions in a 2 x 2 factorial </a:t>
            </a:r>
            <a:r>
              <a:rPr lang="en-US" dirty="0" smtClean="0"/>
              <a:t>design (chart type × food type):</a:t>
            </a:r>
            <a:endParaRPr lang="en-US" dirty="0" smtClean="0"/>
          </a:p>
          <a:p>
            <a:pPr lvl="1"/>
            <a:r>
              <a:rPr lang="en-US" dirty="0" smtClean="0"/>
              <a:t>conch </a:t>
            </a:r>
            <a:r>
              <a:rPr lang="en-US" dirty="0" smtClean="0">
                <a:solidFill>
                  <a:srgbClr val="FF0000"/>
                </a:solidFill>
              </a:rPr>
              <a:t>bar</a:t>
            </a:r>
            <a:r>
              <a:rPr lang="en-US" dirty="0" smtClean="0"/>
              <a:t> </a:t>
            </a:r>
            <a:r>
              <a:rPr lang="en-US" dirty="0" smtClean="0"/>
              <a:t>charts vs. conch pie charts</a:t>
            </a:r>
            <a:endParaRPr lang="en-US" dirty="0" smtClean="0"/>
          </a:p>
          <a:p>
            <a:pPr lvl="1"/>
            <a:r>
              <a:rPr lang="en-US" dirty="0" smtClean="0"/>
              <a:t>granola </a:t>
            </a:r>
            <a:r>
              <a:rPr lang="en-US" dirty="0" smtClean="0">
                <a:solidFill>
                  <a:srgbClr val="FF0000"/>
                </a:solidFill>
              </a:rPr>
              <a:t>pie</a:t>
            </a:r>
            <a:r>
              <a:rPr lang="en-US" dirty="0" smtClean="0"/>
              <a:t> </a:t>
            </a:r>
            <a:r>
              <a:rPr lang="en-US" dirty="0" smtClean="0"/>
              <a:t>charts vs. granola bar charts</a:t>
            </a:r>
            <a:endParaRPr lang="en-US" dirty="0" smtClean="0"/>
          </a:p>
          <a:p>
            <a:r>
              <a:rPr lang="en-US" dirty="0" smtClean="0"/>
              <a:t>Extend this to another species: </a:t>
            </a:r>
            <a:endParaRPr lang="en-US" dirty="0" smtClean="0"/>
          </a:p>
          <a:p>
            <a:pPr lvl="1"/>
            <a:r>
              <a:rPr lang="en-US" dirty="0" smtClean="0"/>
              <a:t>dolphins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/>
              <a:t>known to be much smarter than sharks and </a:t>
            </a:r>
            <a:r>
              <a:rPr lang="en-US" dirty="0" smtClean="0"/>
              <a:t>turtles; is graphical preference related to intelligence?</a:t>
            </a:r>
          </a:p>
          <a:p>
            <a:pPr lvl="1"/>
            <a:r>
              <a:rPr lang="en-US" dirty="0" smtClean="0"/>
              <a:t>parrot fish, groupers, lobsters: what can we do??</a:t>
            </a:r>
            <a:endParaRPr lang="en-US" dirty="0" smtClean="0"/>
          </a:p>
          <a:p>
            <a:r>
              <a:rPr lang="en-US" dirty="0" smtClean="0"/>
              <a:t>Investigate influence of </a:t>
            </a:r>
            <a:r>
              <a:rPr lang="en-US" dirty="0" smtClean="0">
                <a:solidFill>
                  <a:srgbClr val="FF0000"/>
                </a:solidFill>
              </a:rPr>
              <a:t>color</a:t>
            </a:r>
            <a:r>
              <a:rPr lang="en-US" dirty="0" smtClean="0"/>
              <a:t> on graph preference</a:t>
            </a:r>
          </a:p>
          <a:p>
            <a:pPr lvl="1"/>
            <a:r>
              <a:rPr lang="en-US" dirty="0" smtClean="0"/>
              <a:t>This can be also be studied as a function of depth, because colors  become more muted at greater depth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While you were enjoying a relaxing week without classes, I was working hard, pondering the: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71800"/>
            <a:ext cx="7162800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5400" dirty="0" smtClean="0">
                <a:solidFill>
                  <a:schemeClr val="bg1"/>
                </a:solidFill>
              </a:rPr>
              <a:t>Deep Questions of Data Visualization</a:t>
            </a:r>
            <a:endParaRPr lang="en-C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northwest point pro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029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The Deep Question Research Institute</a:t>
            </a:r>
            <a:r>
              <a:rPr lang="en-CA" sz="2800" dirty="0" smtClean="0"/>
              <a:t>, </a:t>
            </a:r>
          </a:p>
          <a:p>
            <a:r>
              <a:rPr lang="en-CA" sz="2800" dirty="0" err="1" smtClean="0"/>
              <a:t>NorthWest</a:t>
            </a:r>
            <a:r>
              <a:rPr lang="en-CA" sz="2800" dirty="0" smtClean="0"/>
              <a:t>  Point, </a:t>
            </a:r>
            <a:r>
              <a:rPr lang="en-CA" sz="2800" dirty="0" err="1" smtClean="0"/>
              <a:t>Providenciales</a:t>
            </a:r>
            <a:r>
              <a:rPr lang="en-CA" sz="2800" dirty="0" smtClean="0"/>
              <a:t>, Turks &amp; Caicos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53125" y="26670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The Wall (6000’)</a:t>
            </a:r>
            <a:endParaRPr lang="en-CA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3144053"/>
            <a:ext cx="1600200" cy="2087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191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scientific study of graphical preference among marine animals!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2051" name="Picture 3" descr="C:\Users\friendly\Pictures\2018-Provo\IMG_20180225-resiz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68311"/>
            <a:ext cx="3434080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68311"/>
            <a:ext cx="426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Research team* aboard the </a:t>
            </a:r>
            <a:r>
              <a:rPr lang="en-CA" sz="4000" i="1" dirty="0" smtClean="0"/>
              <a:t>MV Playfair</a:t>
            </a:r>
            <a:endParaRPr lang="en-CA" sz="4000" i="1" dirty="0"/>
          </a:p>
          <a:p>
            <a:endParaRPr lang="en-CA" dirty="0" smtClean="0"/>
          </a:p>
          <a:p>
            <a:pPr algn="r"/>
            <a:r>
              <a:rPr lang="en-CA" sz="3200" dirty="0" smtClean="0"/>
              <a:t>Divers suit up</a:t>
            </a:r>
            <a:endParaRPr lang="en-CA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486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-420000">
            <a:off x="2316913" y="499449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MV Playfair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60960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 smtClean="0"/>
              <a:t>*</a:t>
            </a:r>
            <a:r>
              <a:rPr lang="en-US" sz="1400" dirty="0" smtClean="0"/>
              <a:t> Thanks for technical assistance from Provo Divers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5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Shark experiment: Pies vs. Bars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Do sharks prefer </a:t>
            </a:r>
            <a:r>
              <a:rPr lang="en-CA" sz="3200" dirty="0" smtClean="0">
                <a:solidFill>
                  <a:srgbClr val="FF0000"/>
                </a:solidFill>
              </a:rPr>
              <a:t>conch pie charts </a:t>
            </a:r>
            <a:r>
              <a:rPr lang="en-CA" sz="3200" dirty="0" smtClean="0"/>
              <a:t>or </a:t>
            </a:r>
            <a:r>
              <a:rPr lang="en-CA" sz="3200" dirty="0" smtClean="0">
                <a:solidFill>
                  <a:srgbClr val="FF0000"/>
                </a:solidFill>
              </a:rPr>
              <a:t>granola bar charts</a:t>
            </a:r>
            <a:r>
              <a:rPr lang="en-CA" sz="3200" dirty="0" smtClean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886200"/>
            <a:ext cx="2304138" cy="23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3886200"/>
            <a:ext cx="2138071" cy="23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514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Design: Two-alternative forced-choice,  </a:t>
            </a:r>
            <a:r>
              <a:rPr lang="en-CA" sz="2800" i="1" dirty="0" smtClean="0"/>
              <a:t>n</a:t>
            </a:r>
            <a:r>
              <a:rPr lang="en-CA" sz="2800" dirty="0" smtClean="0"/>
              <a:t>=50 trials </a:t>
            </a:r>
            <a:endParaRPr lang="en-CA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39337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Conch pie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09999" y="3393375"/>
            <a:ext cx="213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Granola bar</a:t>
            </a:r>
            <a:endParaRPr lang="en-C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886200"/>
            <a:ext cx="223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Sample stimulus items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46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Shark experiment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C:\Users\friendly\Pictures\2018-Provo\diver-and-nurseshark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858000" cy="4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0"/>
            <a:ext cx="685714" cy="75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734286" cy="74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4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experimental trial: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92540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??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Shark experiment: Pies vs. Bars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Results: Sharks show an overwhelming preference for conch pie</a:t>
            </a:r>
            <a:endParaRPr lang="en-CA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8716"/>
              </p:ext>
            </p:extLst>
          </p:nvPr>
        </p:nvGraphicFramePr>
        <p:xfrm>
          <a:off x="457200" y="2590800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Choice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n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Pie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Diver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95675" y="2286005"/>
            <a:ext cx="5143500" cy="3406140"/>
            <a:chOff x="3495675" y="2286005"/>
            <a:chExt cx="5143500" cy="3406140"/>
          </a:xfrm>
        </p:grpSpPr>
        <p:pic>
          <p:nvPicPr>
            <p:cNvPr id="3074" name="Picture 2" descr="C:\Users\friendly\Pictures\2018-Provo\TC-div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675" y="2286005"/>
              <a:ext cx="5143500" cy="340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600" y="2294911"/>
              <a:ext cx="921655" cy="93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0" y="4028700"/>
              <a:ext cx="855228" cy="93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57262" y="348609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??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6096000"/>
            <a:ext cx="81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sz="1600" dirty="0" smtClean="0"/>
              <a:t>Ethics disclosure: All divers were volunteers. None were consumed in this experiment.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85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Turtle </a:t>
            </a:r>
            <a:r>
              <a:rPr lang="en-CA" dirty="0" smtClean="0"/>
              <a:t>experiment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15276"/>
              </p:ext>
            </p:extLst>
          </p:nvPr>
        </p:nvGraphicFramePr>
        <p:xfrm>
          <a:off x="533400" y="2941378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Choice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n</a:t>
                      </a:r>
                      <a:endParaRPr lang="en-CA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Pie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47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Diver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295400"/>
            <a:ext cx="81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Does this generalize? What about turtles?</a:t>
            </a:r>
          </a:p>
          <a:p>
            <a:r>
              <a:rPr lang="en-CA" sz="2800" dirty="0" smtClean="0"/>
              <a:t>Results</a:t>
            </a:r>
            <a:r>
              <a:rPr lang="en-CA" sz="2800" dirty="0"/>
              <a:t>: </a:t>
            </a:r>
            <a:r>
              <a:rPr lang="en-CA" sz="2800" dirty="0" smtClean="0"/>
              <a:t>Turtles </a:t>
            </a:r>
            <a:r>
              <a:rPr lang="en-CA" sz="2800" dirty="0"/>
              <a:t>show an overwhelming preference for </a:t>
            </a:r>
            <a:r>
              <a:rPr lang="en-CA" sz="2800" dirty="0" smtClean="0"/>
              <a:t>granola bar charts</a:t>
            </a:r>
            <a:endParaRPr lang="en-CA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05200" y="2887675"/>
            <a:ext cx="5148000" cy="3433676"/>
            <a:chOff x="3505200" y="2590800"/>
            <a:chExt cx="5148000" cy="3433676"/>
          </a:xfrm>
        </p:grpSpPr>
        <p:pic>
          <p:nvPicPr>
            <p:cNvPr id="2050" name="Picture 2" descr="C:\Users\friendly\Pictures\2018-Provo\diving-with-turtle-the-sands-at-grace-bay-1024x68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90800"/>
              <a:ext cx="5148000" cy="3433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2" y="2751507"/>
              <a:ext cx="921655" cy="936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475" y="3886200"/>
              <a:ext cx="855228" cy="936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85561" y="355249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Visualizing the results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C:\Users\friendly\Pictures\2018-Provo\IMG_20180225_1445314-sma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960870" cy="46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Successful visualizations require some time for reflection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387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Deep Questions of Data Visualization</vt:lpstr>
      <vt:lpstr>PowerPoint Presentation</vt:lpstr>
      <vt:lpstr>PowerPoint Presentation</vt:lpstr>
      <vt:lpstr>PowerPoint Presentation</vt:lpstr>
      <vt:lpstr>Shark experiment: Pies vs. Bars</vt:lpstr>
      <vt:lpstr>Shark experiment</vt:lpstr>
      <vt:lpstr>Shark experiment: Pies vs. Bars</vt:lpstr>
      <vt:lpstr>Turtle experiment</vt:lpstr>
      <vt:lpstr>Visualizing the results</vt:lpstr>
      <vt:lpstr>Visualizing the results</vt:lpstr>
      <vt:lpstr>The Red Stripe Award</vt:lpstr>
      <vt:lpstr>Further research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Friendly</cp:lastModifiedBy>
  <cp:revision>34</cp:revision>
  <dcterms:created xsi:type="dcterms:W3CDTF">2017-10-14T20:35:56Z</dcterms:created>
  <dcterms:modified xsi:type="dcterms:W3CDTF">2019-02-27T15:12:21Z</dcterms:modified>
</cp:coreProperties>
</file>