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4" r:id="rId3"/>
    <p:sldId id="305" r:id="rId4"/>
    <p:sldId id="260" r:id="rId5"/>
    <p:sldId id="261" r:id="rId6"/>
    <p:sldId id="262" r:id="rId7"/>
    <p:sldId id="263" r:id="rId8"/>
    <p:sldId id="279" r:id="rId9"/>
    <p:sldId id="268" r:id="rId10"/>
    <p:sldId id="314" r:id="rId11"/>
    <p:sldId id="266" r:id="rId12"/>
    <p:sldId id="264" r:id="rId13"/>
    <p:sldId id="267" r:id="rId14"/>
    <p:sldId id="278" r:id="rId15"/>
    <p:sldId id="280" r:id="rId16"/>
    <p:sldId id="281" r:id="rId17"/>
    <p:sldId id="301" r:id="rId18"/>
    <p:sldId id="303" r:id="rId19"/>
    <p:sldId id="302" r:id="rId20"/>
    <p:sldId id="293" r:id="rId21"/>
    <p:sldId id="265" r:id="rId22"/>
    <p:sldId id="289" r:id="rId23"/>
    <p:sldId id="269" r:id="rId24"/>
    <p:sldId id="270" r:id="rId25"/>
    <p:sldId id="271" r:id="rId26"/>
    <p:sldId id="272" r:id="rId27"/>
    <p:sldId id="273" r:id="rId28"/>
    <p:sldId id="274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350-AC89-4C10-AFD9-23B29EEBE5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4F2-2C9F-4CDC-A683-CF1813CCF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0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CED3-4DE5-412F-8987-5E8C7BF61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DF3-06FD-4D73-BE9B-E7C4F1E97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7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FC7D-37BB-4613-906F-2D3CD0CBA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5126-E7F4-4612-8B8F-0B9BFBF44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04B-B340-4EBC-85A7-2E2DCB9888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FA22-C2C2-44FE-8927-07E7C4D2E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78E-1BA9-426A-BCE4-961BE9FADC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E82-8D11-4674-84ED-CBC51B179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E79-0A44-4941-A81F-5650355DDF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7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552-6711-4E72-BAF8-1AD9E45CAC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86841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friendly.github.io/613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ocviz.co/" TargetMode="External"/><Relationship Id="rId3" Type="http://schemas.openxmlformats.org/officeDocument/2006/relationships/hyperlink" Target="http://ggplot2.org/book/" TargetMode="External"/><Relationship Id="rId7" Type="http://schemas.openxmlformats.org/officeDocument/2006/relationships/hyperlink" Target="http://www.gradaanwr.net/" TargetMode="External"/><Relationship Id="rId12" Type="http://schemas.openxmlformats.org/officeDocument/2006/relationships/hyperlink" Target="http://ase.tufts.edu/bugs/guide/assets/R%20Graphics%20Cookbook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hyperlink" Target="http://www.cookbook-r.com/Graphs/" TargetMode="External"/><Relationship Id="rId5" Type="http://schemas.openxmlformats.org/officeDocument/2006/relationships/hyperlink" Target="http://docs.ggplot2.org/current/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sape.inf.usi.ch/quick-reference/ggplot2/" TargetMode="Externa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uclid.psych.yorku.ca/www/psy6135/R/rstudio-cheat-sheets.pdf" TargetMode="External"/><Relationship Id="rId3" Type="http://schemas.openxmlformats.org/officeDocument/2006/relationships/hyperlink" Target="https://github.com/rstudio/cheatsheets/raw/master/rstudio-ide.pdf" TargetMode="External"/><Relationship Id="rId7" Type="http://schemas.openxmlformats.org/officeDocument/2006/relationships/hyperlink" Target="https://github.com/rstudio/cheatsheets/raw/master/rmarkdown-2.0.pdf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tudio/cheatsheets/raw/master/data-visualization-2.1.pdf" TargetMode="External"/><Relationship Id="rId5" Type="http://schemas.openxmlformats.org/officeDocument/2006/relationships/hyperlink" Target="https://github.com/rstudio/cheatsheets/raw/master/data-transformation.pdf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rstudio/cheatsheets/raw/master/data-import.pdf" TargetMode="Externa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6135/R/arbuthnot-gg.R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ts.ggplot2.tidyverse.org/gallery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uclid.psych.yorku.ca/www/psy6135/R/gg-cars.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1470025"/>
          </a:xfrm>
        </p:spPr>
        <p:txBody>
          <a:bodyPr/>
          <a:lstStyle/>
          <a:p>
            <a:pPr marL="514350" indent="-514350"/>
            <a:r>
              <a:rPr lang="en-US" dirty="0"/>
              <a:t>Introduction to ggplot2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64008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381001"/>
            <a:ext cx="2651760" cy="2344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48" y="414907"/>
            <a:ext cx="2785715" cy="22761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1300" y="6307723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prstClr val="black">
                    <a:tint val="75000"/>
                  </a:prstClr>
                </a:solidFill>
                <a:hlinkClick r:id="rId4"/>
              </a:rPr>
              <a:t>https://friendly.github.io/6135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5945"/>
            <a:ext cx="2651760" cy="1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A2BE-FE26-4B8B-9D3E-1B8813B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+ =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E1BDA-8B82-41AC-BABF-84EBB10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6D92927-B466-4102-A31E-204AC6730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48" y="1828800"/>
            <a:ext cx="4557713" cy="4520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F0C06-1AF7-4DFF-828F-2ED11F081D5F}"/>
              </a:ext>
            </a:extLst>
          </p:cNvPr>
          <p:cNvSpPr txBox="1"/>
          <p:nvPr/>
        </p:nvSpPr>
        <p:spPr>
          <a:xfrm>
            <a:off x="762000" y="20574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 data ) +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aes</a:t>
            </a:r>
            <a:r>
              <a:rPr lang="en-US" dirty="0"/>
              <a:t>( x=, y=) +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geom_points</a:t>
            </a:r>
            <a:r>
              <a:rPr lang="en-US" dirty="0"/>
              <a:t>() +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ggtitle</a:t>
            </a:r>
            <a:r>
              <a:rPr lang="en-US" dirty="0"/>
              <a:t>(“Graph title”)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25D57-02CE-48F4-9876-D340ED789876}"/>
              </a:ext>
            </a:extLst>
          </p:cNvPr>
          <p:cNvSpPr txBox="1"/>
          <p:nvPr/>
        </p:nvSpPr>
        <p:spPr>
          <a:xfrm>
            <a:off x="457200" y="1143000"/>
            <a:ext cx="820256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ggplot</a:t>
            </a:r>
            <a:r>
              <a:rPr lang="en-US" dirty="0"/>
              <a:t>, a graph is built from layers, connected by the + operation</a:t>
            </a:r>
          </a:p>
        </p:txBody>
      </p:sp>
    </p:spTree>
    <p:extLst>
      <p:ext uri="{BB962C8B-B14F-4D97-AF65-F5344CB8AC3E}">
        <p14:creationId xmlns:p14="http://schemas.microsoft.com/office/powerpoint/2010/main" val="277561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Other </a:t>
            </a:r>
            <a:r>
              <a:rPr lang="en-US" sz="2800" dirty="0" err="1"/>
              <a:t>GoG</a:t>
            </a:r>
            <a:r>
              <a:rPr lang="en-US" sz="2800" dirty="0"/>
              <a:t> building blocks: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stat</a:t>
            </a:r>
            <a:r>
              <a:rPr lang="en-US" sz="2400" dirty="0"/>
              <a:t>istical transformations (“stat”) -- data summaries: mean, </a:t>
            </a:r>
            <a:r>
              <a:rPr lang="en-US" sz="2400" dirty="0" err="1"/>
              <a:t>sd</a:t>
            </a:r>
            <a:r>
              <a:rPr lang="en-US" sz="2400" dirty="0"/>
              <a:t>, binning &amp; counting, …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scale</a:t>
            </a:r>
            <a:r>
              <a:rPr lang="en-US" sz="2400" dirty="0"/>
              <a:t>s: legends, axes to allow reading data from a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5533334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6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 </a:t>
            </a:r>
            <a:r>
              <a:rPr lang="en-US" sz="2800" dirty="0" err="1"/>
              <a:t>GoG</a:t>
            </a:r>
            <a:r>
              <a:rPr lang="en-US" sz="2800" dirty="0"/>
              <a:t> building blocks: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position</a:t>
            </a:r>
            <a:r>
              <a:rPr lang="en-US" sz="2400" dirty="0"/>
              <a:t> adjustments: jitter, dodge, stack, …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facet</a:t>
            </a:r>
            <a:r>
              <a:rPr lang="en-US" sz="2400" dirty="0"/>
              <a:t>ing: small multiples or conditioning to break a plot into subsets.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2" y="3200402"/>
            <a:ext cx="3064286" cy="330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200403"/>
            <a:ext cx="3619048" cy="25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</a:t>
            </a:r>
            <a:r>
              <a:rPr lang="en-US" dirty="0" err="1"/>
              <a:t>GoG</a:t>
            </a:r>
            <a:r>
              <a:rPr lang="en-US" dirty="0"/>
              <a:t> -&gt; graphic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implementation of </a:t>
            </a:r>
            <a:r>
              <a:rPr lang="en-US" sz="2800" dirty="0" err="1"/>
              <a:t>GoG</a:t>
            </a:r>
            <a:r>
              <a:rPr lang="en-US" sz="2800" dirty="0"/>
              <a:t> ideas in ggplot2 for R created a more expressive language for data graphs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layers</a:t>
            </a:r>
            <a:r>
              <a:rPr lang="en-US" sz="2400" dirty="0"/>
              <a:t>:  graph elements combined with “+” (read: “and”)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theme</a:t>
            </a:r>
            <a:r>
              <a:rPr lang="en-US" sz="2400" dirty="0"/>
              <a:t>s: change graphic elements consistently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2895600"/>
            <a:ext cx="3276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itchFamily="34" charset="0"/>
              </a:rPr>
              <a:t>ggplot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mtcars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(x=</a:t>
            </a:r>
            <a:r>
              <a:rPr lang="en-US" sz="1600" dirty="0" err="1">
                <a:latin typeface="Arial Narrow" pitchFamily="34" charset="0"/>
              </a:rPr>
              <a:t>hp</a:t>
            </a:r>
            <a:r>
              <a:rPr lang="en-US" sz="1600" dirty="0">
                <a:latin typeface="Arial Narrow" pitchFamily="34" charset="0"/>
              </a:rPr>
              <a:t>,  y=mpg)) +</a:t>
            </a:r>
          </a:p>
          <a:p>
            <a:r>
              <a:rPr lang="en-US" sz="1600" dirty="0">
                <a:latin typeface="Arial Narrow" pitchFamily="34" charset="0"/>
              </a:rPr>
              <a:t>     </a:t>
            </a:r>
            <a:r>
              <a:rPr lang="en-US" sz="1600" dirty="0" err="1">
                <a:latin typeface="Arial Narrow" pitchFamily="34" charset="0"/>
              </a:rPr>
              <a:t>geom_point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(color = </a:t>
            </a:r>
            <a:r>
              <a:rPr lang="en-US" sz="1600" dirty="0" err="1">
                <a:latin typeface="Arial Narrow" pitchFamily="34" charset="0"/>
              </a:rPr>
              <a:t>cyl</a:t>
            </a:r>
            <a:r>
              <a:rPr lang="en-US" sz="1600" dirty="0">
                <a:latin typeface="Arial Narrow" pitchFamily="34" charset="0"/>
              </a:rPr>
              <a:t>)) +</a:t>
            </a:r>
          </a:p>
          <a:p>
            <a:r>
              <a:rPr lang="en-US" sz="1600" dirty="0">
                <a:latin typeface="Arial Narrow" pitchFamily="34" charset="0"/>
              </a:rPr>
              <a:t>     </a:t>
            </a:r>
            <a:r>
              <a:rPr lang="en-US" sz="1600" dirty="0" err="1">
                <a:latin typeface="Arial Narrow" pitchFamily="34" charset="0"/>
              </a:rPr>
              <a:t>geom_smooth</a:t>
            </a:r>
            <a:r>
              <a:rPr lang="en-US" sz="1600" dirty="0">
                <a:latin typeface="Arial Narrow" pitchFamily="34" charset="0"/>
              </a:rPr>
              <a:t>(method ="lm") +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0"/>
            <a:ext cx="469523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layers &amp;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70432"/>
            <a:ext cx="4246667" cy="371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02920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geom_smooth</a:t>
            </a:r>
            <a:r>
              <a:rPr lang="en-US" dirty="0">
                <a:latin typeface="Arial Narrow" panose="020B0606020202030204" pitchFamily="34" charset="0"/>
              </a:rPr>
              <a:t>(method="lm",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fill=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(method="loess", color="black", se=FALSE)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Aesthetic attributes in the </a:t>
            </a:r>
            <a:r>
              <a:rPr lang="en-US" dirty="0" err="1"/>
              <a:t>ggplot</a:t>
            </a:r>
            <a:r>
              <a:rPr lang="en-US" dirty="0"/>
              <a:t>() call are passed to </a:t>
            </a:r>
            <a:r>
              <a:rPr lang="en-US" dirty="0" err="1"/>
              <a:t>geom</a:t>
            </a:r>
            <a:r>
              <a:rPr lang="en-US" dirty="0"/>
              <a:t>_() layers</a:t>
            </a:r>
          </a:p>
          <a:p>
            <a:endParaRPr lang="en-US" dirty="0"/>
          </a:p>
          <a:p>
            <a:r>
              <a:rPr lang="en-US" dirty="0"/>
              <a:t>Other attributes can be passed as </a:t>
            </a:r>
            <a:r>
              <a:rPr lang="en-US" b="1" dirty="0"/>
              <a:t>constants</a:t>
            </a:r>
            <a:r>
              <a:rPr lang="en-US" dirty="0"/>
              <a:t> (size=3, color=“black”) or</a:t>
            </a:r>
          </a:p>
          <a:p>
            <a:r>
              <a:rPr lang="en-US" dirty="0"/>
              <a:t>with </a:t>
            </a:r>
            <a:r>
              <a:rPr lang="en-US" dirty="0" err="1"/>
              <a:t>aes</a:t>
            </a:r>
            <a:r>
              <a:rPr lang="en-US" dirty="0"/>
              <a:t>(color=, …) in different layers</a:t>
            </a:r>
          </a:p>
          <a:p>
            <a:endParaRPr lang="en-US" dirty="0"/>
          </a:p>
          <a:p>
            <a:r>
              <a:rPr lang="en-US" dirty="0"/>
              <a:t>This plot adds an overall loess smooth to the previous plot. </a:t>
            </a:r>
          </a:p>
          <a:p>
            <a:r>
              <a:rPr lang="en-US" dirty="0"/>
              <a:t>color=“black” overrides the </a:t>
            </a:r>
            <a:r>
              <a:rPr lang="en-US" dirty="0" err="1"/>
              <a:t>aes</a:t>
            </a:r>
            <a:r>
              <a:rPr lang="en-US" dirty="0"/>
              <a:t>(color=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55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themes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70432"/>
            <a:ext cx="4200000" cy="365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graphical attributes of ggplot2 are governed by themes – settings for all aspects of a plot</a:t>
            </a:r>
          </a:p>
          <a:p>
            <a:endParaRPr lang="en-US" dirty="0"/>
          </a:p>
          <a:p>
            <a:r>
              <a:rPr lang="en-US" dirty="0"/>
              <a:t>A given plot can be rendered quite differently just by changing the theme</a:t>
            </a:r>
          </a:p>
          <a:p>
            <a:endParaRPr lang="en-US" dirty="0"/>
          </a:p>
          <a:p>
            <a:r>
              <a:rPr lang="en-US" dirty="0"/>
              <a:t>If you haven’t saved the </a:t>
            </a:r>
            <a:r>
              <a:rPr lang="en-US" dirty="0" err="1"/>
              <a:t>ggplot</a:t>
            </a:r>
            <a:r>
              <a:rPr lang="en-US" dirty="0"/>
              <a:t> object, </a:t>
            </a:r>
            <a:r>
              <a:rPr lang="en-US" dirty="0" err="1"/>
              <a:t>last_plot</a:t>
            </a:r>
            <a:r>
              <a:rPr lang="en-US" dirty="0"/>
              <a:t>() gives you something to work with further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01995"/>
            <a:ext cx="4114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last_plot</a:t>
            </a:r>
            <a:r>
              <a:rPr lang="en-US" dirty="0"/>
              <a:t>() + 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980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facets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9" y="3886200"/>
            <a:ext cx="6514286" cy="26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0"/>
            <a:ext cx="5181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plt</a:t>
            </a:r>
            <a:r>
              <a:rPr lang="en-US" dirty="0">
                <a:latin typeface="Arial Narrow" panose="020B0606020202030204" pitchFamily="34" charset="0"/>
              </a:rPr>
              <a:t> &lt;-</a:t>
            </a:r>
          </a:p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y=mpg, 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 +</a:t>
            </a:r>
          </a:p>
          <a:p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err="1">
                <a:latin typeface="Arial Narrow" panose="020B0606020202030204" pitchFamily="34" charset="0"/>
              </a:rPr>
              <a:t>geom_smooth</a:t>
            </a:r>
            <a:r>
              <a:rPr lang="en-US" dirty="0">
                <a:latin typeface="Arial Narrow" panose="020B0606020202030204" pitchFamily="34" charset="0"/>
              </a:rPr>
              <a:t>(method="lm",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(fill=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plt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+ 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facet_wrap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(~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Facets divide a plot into separate subplots based on one or more discrete variables</a:t>
            </a:r>
          </a:p>
        </p:txBody>
      </p:sp>
    </p:spTree>
    <p:extLst>
      <p:ext uri="{BB962C8B-B14F-4D97-AF65-F5344CB8AC3E}">
        <p14:creationId xmlns:p14="http://schemas.microsoft.com/office/powerpoint/2010/main" val="24950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points: </a:t>
            </a:r>
            <a:r>
              <a:rPr lang="en-US" dirty="0" err="1"/>
              <a:t>geom_text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47244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plt2 &lt;-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mtcars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 err="1"/>
              <a:t>wt</a:t>
            </a:r>
            <a:r>
              <a:rPr lang="en-US" sz="1600" dirty="0"/>
              <a:t>, y=mpg)) +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geom_point</a:t>
            </a:r>
            <a:r>
              <a:rPr lang="en-US" sz="1600" dirty="0"/>
              <a:t>(color = 'red', size=2) +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geom_smooth</a:t>
            </a:r>
            <a:r>
              <a:rPr lang="en-US" sz="1600" dirty="0"/>
              <a:t>(method="loess") +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labs(y="Miles per gallon", x="Weight (1000 lbs.)")</a:t>
            </a:r>
            <a:r>
              <a:rPr lang="en-US" sz="1600" dirty="0"/>
              <a:t> +</a:t>
            </a:r>
          </a:p>
          <a:p>
            <a:r>
              <a:rPr lang="en-US" sz="1600" dirty="0"/>
              <a:t>    </a:t>
            </a:r>
            <a:r>
              <a:rPr lang="en-US" sz="1600" b="1" dirty="0" err="1"/>
              <a:t>theme_classic</a:t>
            </a:r>
            <a:r>
              <a:rPr lang="en-US" sz="1600" b="1" dirty="0"/>
              <a:t>(</a:t>
            </a:r>
            <a:r>
              <a:rPr lang="en-US" sz="1600" b="1" dirty="0" err="1"/>
              <a:t>base_size</a:t>
            </a:r>
            <a:r>
              <a:rPr lang="en-US" sz="1600" b="1" dirty="0"/>
              <a:t> = 16)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plt2 + </a:t>
            </a:r>
            <a:r>
              <a:rPr lang="en-US" sz="1600" b="1" dirty="0" err="1">
                <a:highlight>
                  <a:srgbClr val="FFFF00"/>
                </a:highlight>
              </a:rPr>
              <a:t>geom_text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aes</a:t>
            </a:r>
            <a:r>
              <a:rPr lang="en-US" sz="1600" dirty="0">
                <a:highlight>
                  <a:srgbClr val="FFFF00"/>
                </a:highlight>
              </a:rPr>
              <a:t>(label = </a:t>
            </a:r>
            <a:r>
              <a:rPr lang="en-US" sz="1600" dirty="0" err="1">
                <a:highlight>
                  <a:srgbClr val="FFFF00"/>
                </a:highlight>
              </a:rPr>
              <a:t>rownames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mtcars</a:t>
            </a:r>
            <a:r>
              <a:rPr lang="en-US" sz="1600" dirty="0">
                <a:highlight>
                  <a:srgbClr val="FFFF00"/>
                </a:highlight>
              </a:rPr>
              <a:t>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13716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it is useful to label points to show their identities.</a:t>
            </a:r>
          </a:p>
          <a:p>
            <a:endParaRPr lang="en-US" dirty="0"/>
          </a:p>
          <a:p>
            <a:r>
              <a:rPr lang="en-US" dirty="0" err="1"/>
              <a:t>geom_text</a:t>
            </a:r>
            <a:r>
              <a:rPr lang="en-US" dirty="0"/>
              <a:t>() usually gives messy, overlapping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use of </a:t>
            </a:r>
            <a:r>
              <a:rPr lang="en-US" dirty="0" err="1"/>
              <a:t>theme_classic</a:t>
            </a:r>
            <a:r>
              <a:rPr lang="en-US" dirty="0"/>
              <a:t>() and better axis labels</a:t>
            </a:r>
          </a:p>
          <a:p>
            <a:endParaRPr lang="en-US" dirty="0"/>
          </a:p>
          <a:p>
            <a:r>
              <a:rPr lang="en-US" dirty="0"/>
              <a:t>But this is still messy: wouldn’t want to publish this.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3108960"/>
            <a:ext cx="4480569" cy="35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4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points: </a:t>
            </a:r>
            <a:r>
              <a:rPr lang="en-US" dirty="0" err="1"/>
              <a:t>geom_text_repel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3108960"/>
            <a:ext cx="4480569" cy="3592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4724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ggrepel</a:t>
            </a:r>
            <a:r>
              <a:rPr lang="en-US" sz="1600" dirty="0"/>
              <a:t>)</a:t>
            </a:r>
          </a:p>
          <a:p>
            <a:r>
              <a:rPr lang="en-US" sz="1600" dirty="0"/>
              <a:t>plt2 + </a:t>
            </a:r>
          </a:p>
          <a:p>
            <a:r>
              <a:rPr lang="en-US" sz="1600" dirty="0"/>
              <a:t>     </a:t>
            </a:r>
            <a:r>
              <a:rPr lang="en-US" sz="1600" b="1" dirty="0" err="1">
                <a:highlight>
                  <a:srgbClr val="FFFF00"/>
                </a:highlight>
              </a:rPr>
              <a:t>geom_text_repel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aes</a:t>
            </a:r>
            <a:r>
              <a:rPr lang="en-US" sz="1600" dirty="0">
                <a:highlight>
                  <a:srgbClr val="FFFF00"/>
                </a:highlight>
              </a:rPr>
              <a:t>(label = </a:t>
            </a:r>
            <a:r>
              <a:rPr lang="en-US" sz="1600" dirty="0" err="1">
                <a:highlight>
                  <a:srgbClr val="FFFF00"/>
                </a:highlight>
              </a:rPr>
              <a:t>rownames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mtcars</a:t>
            </a:r>
            <a:r>
              <a:rPr lang="en-US" sz="1600" dirty="0">
                <a:highlight>
                  <a:srgbClr val="FFFF00"/>
                </a:highlight>
              </a:rPr>
              <a:t>)))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geom_text_repel</a:t>
            </a:r>
            <a:r>
              <a:rPr lang="en-US" dirty="0"/>
              <a:t>() in the </a:t>
            </a:r>
            <a:r>
              <a:rPr lang="en-US" dirty="0" err="1"/>
              <a:t>ggrepel</a:t>
            </a:r>
            <a:r>
              <a:rPr lang="en-US" dirty="0"/>
              <a:t> package assigns repulsive forces among points and labels to assure no overlap</a:t>
            </a:r>
          </a:p>
          <a:p>
            <a:endParaRPr lang="en-US" dirty="0"/>
          </a:p>
          <a:p>
            <a:r>
              <a:rPr lang="en-US" dirty="0"/>
              <a:t>Some lines are drawn to make the assignment clearer</a:t>
            </a:r>
          </a:p>
        </p:txBody>
      </p:sp>
    </p:spTree>
    <p:extLst>
      <p:ext uri="{BB962C8B-B14F-4D97-AF65-F5344CB8AC3E}">
        <p14:creationId xmlns:p14="http://schemas.microsoft.com/office/powerpoint/2010/main" val="8734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points: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3108960"/>
            <a:ext cx="4480569" cy="3592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5486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mod &lt;- loess( mpg ~ </a:t>
            </a:r>
            <a:r>
              <a:rPr lang="en-US" sz="1600" dirty="0" err="1"/>
              <a:t>wt</a:t>
            </a:r>
            <a:r>
              <a:rPr lang="en-US" sz="1600" dirty="0"/>
              <a:t>, data=</a:t>
            </a:r>
            <a:r>
              <a:rPr lang="en-US" sz="1600" dirty="0" err="1"/>
              <a:t>mtcars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resids</a:t>
            </a:r>
            <a:r>
              <a:rPr lang="en-US" sz="1600" dirty="0"/>
              <a:t> &lt;- residuals(mod)</a:t>
            </a:r>
          </a:p>
          <a:p>
            <a:r>
              <a:rPr lang="en-US" sz="1600" dirty="0" err="1"/>
              <a:t>mtcars$label</a:t>
            </a:r>
            <a:r>
              <a:rPr lang="en-US" sz="1600" dirty="0"/>
              <a:t> &lt;- </a:t>
            </a:r>
            <a:r>
              <a:rPr lang="en-US" sz="1600" dirty="0" err="1"/>
              <a:t>ifelse</a:t>
            </a:r>
            <a:r>
              <a:rPr lang="en-US" sz="1600" dirty="0"/>
              <a:t>(abs(</a:t>
            </a:r>
            <a:r>
              <a:rPr lang="en-US" sz="1600" dirty="0" err="1"/>
              <a:t>resids</a:t>
            </a:r>
            <a:r>
              <a:rPr lang="en-US" sz="1600" dirty="0"/>
              <a:t>) &gt; 2.5, </a:t>
            </a:r>
          </a:p>
          <a:p>
            <a:r>
              <a:rPr lang="en-US" sz="1600" dirty="0"/>
              <a:t>                                       </a:t>
            </a:r>
            <a:r>
              <a:rPr lang="en-US" sz="1600" dirty="0" err="1"/>
              <a:t>rownames</a:t>
            </a:r>
            <a:r>
              <a:rPr lang="en-US" sz="1600" dirty="0"/>
              <a:t>(</a:t>
            </a:r>
            <a:r>
              <a:rPr lang="en-US" sz="1600" dirty="0" err="1"/>
              <a:t>mtcars</a:t>
            </a:r>
            <a:r>
              <a:rPr lang="en-US" sz="1600" dirty="0"/>
              <a:t>), "")</a:t>
            </a:r>
          </a:p>
          <a:p>
            <a:endParaRPr lang="en-US" sz="1600" dirty="0"/>
          </a:p>
          <a:p>
            <a:r>
              <a:rPr lang="en-US" sz="1600" dirty="0"/>
              <a:t>plt2 + </a:t>
            </a:r>
            <a:r>
              <a:rPr lang="en-US" sz="1600" dirty="0" err="1"/>
              <a:t>geom_text_repel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(label = </a:t>
            </a:r>
            <a:r>
              <a:rPr lang="en-US" sz="1600" dirty="0" err="1"/>
              <a:t>mtcars$label</a:t>
            </a:r>
            <a:r>
              <a:rPr lang="en-US" sz="1600" dirty="0"/>
              <a:t>))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easy to label points selectively, using some criterion to assign labels to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the smoothed loess curve,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residuals,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labels where |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| &gt; 2.5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the text layer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600200"/>
            <a:ext cx="45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❶</a:t>
            </a:r>
          </a:p>
          <a:p>
            <a:r>
              <a:rPr lang="en-US" sz="1600" dirty="0"/>
              <a:t>❷</a:t>
            </a:r>
          </a:p>
          <a:p>
            <a:r>
              <a:rPr lang="en-US" sz="1600" dirty="0"/>
              <a:t>❸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❹</a:t>
            </a:r>
          </a:p>
        </p:txBody>
      </p:sp>
    </p:spTree>
    <p:extLst>
      <p:ext uri="{BB962C8B-B14F-4D97-AF65-F5344CB8AC3E}">
        <p14:creationId xmlns:p14="http://schemas.microsoft.com/office/powerpoint/2010/main" val="5104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8475" y="1295400"/>
            <a:ext cx="8118775" cy="1097280"/>
            <a:chOff x="488475" y="1295400"/>
            <a:chExt cx="8118775" cy="10972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75" y="1295400"/>
              <a:ext cx="718719" cy="10972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47799" y="1295400"/>
              <a:ext cx="71594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Hadley Wickham, </a:t>
              </a:r>
              <a:r>
                <a:rPr lang="en-US" i="1" dirty="0"/>
                <a:t>ggplot2: Elegant graphics for data analysis</a:t>
              </a:r>
              <a:r>
                <a:rPr lang="en-US" dirty="0"/>
                <a:t>, 2nd Ed.</a:t>
              </a:r>
            </a:p>
            <a:p>
              <a:r>
                <a:rPr lang="en-US" sz="1200" dirty="0"/>
                <a:t>1st Ed: Online, </a:t>
              </a:r>
              <a:r>
                <a:rPr lang="en-US" sz="1200" dirty="0">
                  <a:hlinkClick r:id="rId3"/>
                </a:rPr>
                <a:t>http://ggplot2.org/book/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ggplot2 Quick Reference: </a:t>
              </a:r>
              <a:r>
                <a:rPr lang="en-US" sz="1200" dirty="0">
                  <a:hlinkClick r:id="rId4"/>
                </a:rPr>
                <a:t>http://sape.inf.usi.ch/quick-reference/ggplot2/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Complete ggplot2 documentation: </a:t>
              </a:r>
              <a:r>
                <a:rPr lang="en-US" sz="1200" dirty="0">
                  <a:hlinkClick r:id="rId5"/>
                </a:rPr>
                <a:t>http://docs.ggplot2.org/current/</a:t>
              </a:r>
              <a:r>
                <a:rPr lang="en-US" sz="1200" dirty="0"/>
                <a:t>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6772F-A597-4828-8BC2-54642134EC41}"/>
              </a:ext>
            </a:extLst>
          </p:cNvPr>
          <p:cNvGrpSpPr/>
          <p:nvPr/>
        </p:nvGrpSpPr>
        <p:grpSpPr>
          <a:xfrm>
            <a:off x="457200" y="3979104"/>
            <a:ext cx="8383382" cy="1097280"/>
            <a:chOff x="455818" y="4038600"/>
            <a:chExt cx="8383382" cy="10972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8" y="4038600"/>
              <a:ext cx="706120" cy="10972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47800" y="4038600"/>
              <a:ext cx="73914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Antony Unwin, </a:t>
              </a:r>
              <a:r>
                <a:rPr lang="en-US" i="1" dirty="0"/>
                <a:t>Graphical Data Analysis with R</a:t>
              </a:r>
            </a:p>
            <a:p>
              <a:r>
                <a:rPr lang="en-US" sz="1400" dirty="0"/>
                <a:t>A gentile introduction to doing visual data analysis, mainly with ggplot2.</a:t>
              </a:r>
            </a:p>
            <a:p>
              <a:r>
                <a:rPr lang="en-US" sz="1400" dirty="0"/>
                <a:t>R code: </a:t>
              </a:r>
              <a:r>
                <a:rPr lang="en-US" sz="1400" dirty="0">
                  <a:hlinkClick r:id="rId7"/>
                </a:rPr>
                <a:t>http://www.gradaanwr.net/</a:t>
              </a:r>
              <a:r>
                <a:rPr lang="en-US" sz="1400" dirty="0"/>
                <a:t>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746C76-0571-4560-9994-AF8E334506DB}"/>
              </a:ext>
            </a:extLst>
          </p:cNvPr>
          <p:cNvGrpSpPr/>
          <p:nvPr/>
        </p:nvGrpSpPr>
        <p:grpSpPr>
          <a:xfrm>
            <a:off x="488475" y="2557760"/>
            <a:ext cx="8427534" cy="960120"/>
            <a:chOff x="411666" y="5283827"/>
            <a:chExt cx="8427534" cy="960120"/>
          </a:xfrm>
        </p:grpSpPr>
        <p:sp>
          <p:nvSpPr>
            <p:cNvPr id="15" name="TextBox 14"/>
            <p:cNvSpPr txBox="1"/>
            <p:nvPr/>
          </p:nvSpPr>
          <p:spPr>
            <a:xfrm>
              <a:off x="1447800" y="5373624"/>
              <a:ext cx="73914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Kieran Healy, </a:t>
              </a:r>
              <a:r>
                <a:rPr lang="en-US" i="1" dirty="0"/>
                <a:t>Data Visualization, a Practical Introduction </a:t>
              </a:r>
            </a:p>
            <a:p>
              <a:r>
                <a:rPr lang="en-US" sz="1400" dirty="0"/>
                <a:t>A hands-on introduction to data visualization using ggplot2, with a wide range of topics.</a:t>
              </a:r>
            </a:p>
            <a:p>
              <a:r>
                <a:rPr lang="en-US" sz="1400" dirty="0"/>
                <a:t>The online version: </a:t>
              </a:r>
              <a:r>
                <a:rPr lang="en-US" sz="1400" dirty="0">
                  <a:hlinkClick r:id="rId8"/>
                </a:rPr>
                <a:t>https://socviz.co/</a:t>
              </a:r>
              <a:r>
                <a:rPr lang="en-US" sz="1400" dirty="0"/>
                <a:t> is a great example of R </a:t>
              </a:r>
              <a:r>
                <a:rPr lang="en-US" sz="1400" dirty="0" err="1"/>
                <a:t>bookdown</a:t>
              </a:r>
              <a:r>
                <a:rPr lang="en-US" sz="1400" dirty="0"/>
                <a:t> publishing.</a:t>
              </a:r>
            </a:p>
          </p:txBody>
        </p:sp>
        <p:pic>
          <p:nvPicPr>
            <p:cNvPr id="14" name="Picture 13" descr="Calendar&#10;&#10;Description automatically generated">
              <a:extLst>
                <a:ext uri="{FF2B5EF4-FFF2-40B4-BE49-F238E27FC236}">
                  <a16:creationId xmlns:a16="http://schemas.microsoft.com/office/drawing/2014/main" id="{0E0CF0DE-186C-40D2-A083-83C8E54A4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66" y="5283827"/>
              <a:ext cx="768096" cy="96012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4E14CA-F9E5-41FD-9A30-26EA5E9BDED4}"/>
              </a:ext>
            </a:extLst>
          </p:cNvPr>
          <p:cNvGrpSpPr/>
          <p:nvPr/>
        </p:nvGrpSpPr>
        <p:grpSpPr>
          <a:xfrm>
            <a:off x="443067" y="5310651"/>
            <a:ext cx="8257865" cy="1097280"/>
            <a:chOff x="428935" y="2590800"/>
            <a:chExt cx="8257865" cy="1097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C7254F-7B3D-4E80-881F-D4F8BF1F1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35" y="2590800"/>
              <a:ext cx="837800" cy="1097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6ABF4-3033-4B8D-AF3C-66479F1A7A75}"/>
                </a:ext>
              </a:extLst>
            </p:cNvPr>
            <p:cNvSpPr txBox="1"/>
            <p:nvPr/>
          </p:nvSpPr>
          <p:spPr>
            <a:xfrm>
              <a:off x="1447800" y="2591512"/>
              <a:ext cx="723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Winston Chang, </a:t>
              </a:r>
              <a:r>
                <a:rPr lang="en-US" i="1" dirty="0"/>
                <a:t>R Graphics Cookbook: Practical Recipes for Visualizing Data</a:t>
              </a:r>
            </a:p>
            <a:p>
              <a:r>
                <a:rPr lang="en-US" sz="1200" dirty="0"/>
                <a:t>Cookbook format, covering common graphing tasks; the main focus is on ggplot2</a:t>
              </a:r>
            </a:p>
            <a:p>
              <a:r>
                <a:rPr lang="pt-BR" sz="1200" dirty="0"/>
                <a:t>R code from book: </a:t>
              </a:r>
              <a:r>
                <a:rPr lang="pt-BR" sz="1200" dirty="0">
                  <a:hlinkClick r:id="rId11"/>
                </a:rPr>
                <a:t>http://www.cookbook-r.com/Graphs/</a:t>
              </a:r>
              <a:r>
                <a:rPr lang="pt-BR" sz="1200" dirty="0"/>
                <a:t> </a:t>
              </a:r>
            </a:p>
            <a:p>
              <a:r>
                <a:rPr lang="pt-BR" sz="1200" dirty="0"/>
                <a:t>Download from: </a:t>
              </a:r>
              <a:r>
                <a:rPr lang="pt-BR" sz="1200" dirty="0">
                  <a:hlinkClick r:id="rId12"/>
                </a:rPr>
                <a:t>http://ase.tufts.edu/bugs/guide/assets/R%20Graphics%20Cookbook.pdf</a:t>
              </a:r>
              <a:r>
                <a:rPr lang="pt-BR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0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</a:t>
            </a: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53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 systems, </a:t>
            </a:r>
            <a:r>
              <a:rPr lang="en-US" dirty="0" err="1"/>
              <a:t>coord</a:t>
            </a:r>
            <a:r>
              <a:rPr lang="en-US" dirty="0"/>
              <a:t>_*() functions,  handle conversion from geometric objects to what you see on a 2D plot.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simple bar chart, standard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pie chart is just a bar chart in polar coordinates!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3" y="3207488"/>
            <a:ext cx="3833334" cy="32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64155"/>
            <a:ext cx="3673333" cy="2906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163" y="2673096"/>
            <a:ext cx="4061637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p &lt;- </a:t>
            </a:r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df</a:t>
            </a:r>
            <a:r>
              <a:rPr lang="en-US" sz="1600" dirty="0">
                <a:latin typeface="Arial Narrow" panose="020B0606020202030204" pitchFamily="34" charset="0"/>
              </a:rPr>
              <a:t>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 = "", y = value, fill = group))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</a:t>
            </a:r>
            <a:r>
              <a:rPr lang="en-US" sz="1600" dirty="0" err="1">
                <a:latin typeface="Arial Narrow" panose="020B0606020202030204" pitchFamily="34" charset="0"/>
              </a:rPr>
              <a:t>geom_bar</a:t>
            </a:r>
            <a:r>
              <a:rPr lang="en-US" sz="1600" dirty="0">
                <a:latin typeface="Arial Narrow" panose="020B0606020202030204" pitchFamily="34" charset="0"/>
              </a:rPr>
              <a:t>( stat = "identity")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8466" y="2674868"/>
            <a:ext cx="3844664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 + </a:t>
            </a:r>
            <a:r>
              <a:rPr lang="en-US" dirty="0" err="1"/>
              <a:t>coord_polar</a:t>
            </a:r>
            <a:r>
              <a:rPr lang="en-US" dirty="0"/>
              <a:t>("y", start = 0)</a:t>
            </a:r>
          </a:p>
        </p:txBody>
      </p:sp>
    </p:spTree>
    <p:extLst>
      <p:ext uri="{BB962C8B-B14F-4D97-AF65-F5344CB8AC3E}">
        <p14:creationId xmlns:p14="http://schemas.microsoft.com/office/powerpoint/2010/main" val="6811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2228"/>
            <a:ext cx="7814762" cy="4897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1219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details of </a:t>
            </a:r>
            <a:r>
              <a:rPr lang="en-US" sz="1600" dirty="0" err="1"/>
              <a:t>ggplot</a:t>
            </a:r>
            <a:r>
              <a:rPr lang="en-US" sz="1600" dirty="0"/>
              <a:t> concern </a:t>
            </a:r>
            <a:r>
              <a:rPr lang="en-US" sz="1600" dirty="0">
                <a:solidFill>
                  <a:srgbClr val="FF0000"/>
                </a:solidFill>
              </a:rPr>
              <a:t>scales</a:t>
            </a:r>
          </a:p>
          <a:p>
            <a:r>
              <a:rPr lang="en-US" sz="1600" dirty="0"/>
              <a:t>You can control everything</a:t>
            </a:r>
          </a:p>
        </p:txBody>
      </p:sp>
    </p:spTree>
    <p:extLst>
      <p:ext uri="{BB962C8B-B14F-4D97-AF65-F5344CB8AC3E}">
        <p14:creationId xmlns:p14="http://schemas.microsoft.com/office/powerpoint/2010/main" val="85757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305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Traditional R graphics just produce graphical output on a device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However, </a:t>
            </a:r>
            <a:r>
              <a:rPr lang="en-US" sz="2000" dirty="0" err="1"/>
              <a:t>ggplot</a:t>
            </a:r>
            <a:r>
              <a:rPr lang="en-US" sz="2000" dirty="0"/>
              <a:t>() produces a “</a:t>
            </a:r>
            <a:r>
              <a:rPr lang="en-US" sz="2000" dirty="0" err="1"/>
              <a:t>ggplot</a:t>
            </a:r>
            <a:r>
              <a:rPr lang="en-US" sz="2000" dirty="0"/>
              <a:t>” object, a list of elements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90800"/>
            <a:ext cx="6795655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&gt; names(</a:t>
            </a:r>
            <a:r>
              <a:rPr lang="en-US" dirty="0" err="1">
                <a:latin typeface="Arial Narrow" panose="020B0606020202030204" pitchFamily="34" charset="0"/>
              </a:rPr>
              <a:t>plt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[1] "data"        "layers"      "scales"      "mapping"     "theme"       "coordinates"</a:t>
            </a:r>
          </a:p>
          <a:p>
            <a:r>
              <a:rPr lang="en-US" dirty="0">
                <a:latin typeface="Arial Narrow" panose="020B0606020202030204" pitchFamily="34" charset="0"/>
              </a:rPr>
              <a:t>[7] "facet"       "</a:t>
            </a:r>
            <a:r>
              <a:rPr lang="en-US" dirty="0" err="1">
                <a:latin typeface="Arial Narrow" panose="020B0606020202030204" pitchFamily="34" charset="0"/>
              </a:rPr>
              <a:t>plot_env</a:t>
            </a:r>
            <a:r>
              <a:rPr lang="en-US" dirty="0">
                <a:latin typeface="Arial Narrow" panose="020B0606020202030204" pitchFamily="34" charset="0"/>
              </a:rPr>
              <a:t>"    "labels"     </a:t>
            </a:r>
          </a:p>
          <a:p>
            <a:r>
              <a:rPr lang="en-US" dirty="0">
                <a:latin typeface="Arial Narrow" panose="020B0606020202030204" pitchFamily="34" charset="0"/>
              </a:rPr>
              <a:t>&gt; class(</a:t>
            </a:r>
            <a:r>
              <a:rPr lang="en-US" dirty="0" err="1">
                <a:latin typeface="Arial Narrow" panose="020B0606020202030204" pitchFamily="34" charset="0"/>
              </a:rPr>
              <a:t>plt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[1] "</a:t>
            </a:r>
            <a:r>
              <a:rPr lang="en-US" dirty="0" err="1">
                <a:latin typeface="Arial Narrow" panose="020B0606020202030204" pitchFamily="34" charset="0"/>
              </a:rPr>
              <a:t>gg</a:t>
            </a:r>
            <a:r>
              <a:rPr lang="en-US" dirty="0">
                <a:latin typeface="Arial Narrow" panose="020B0606020202030204" pitchFamily="34" charset="0"/>
              </a:rPr>
              <a:t>"     "</a:t>
            </a:r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methods are available?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876800"/>
            <a:ext cx="47244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&gt; methods(class="</a:t>
            </a:r>
            <a:r>
              <a:rPr lang="en-US" dirty="0" err="1">
                <a:latin typeface="Arial Narrow" panose="020B0606020202030204" pitchFamily="34" charset="0"/>
              </a:rPr>
              <a:t>gg</a:t>
            </a:r>
            <a:r>
              <a:rPr lang="en-US" dirty="0">
                <a:latin typeface="Arial Narrow" panose="020B0606020202030204" pitchFamily="34" charset="0"/>
              </a:rPr>
              <a:t>")</a:t>
            </a:r>
          </a:p>
          <a:p>
            <a:r>
              <a:rPr lang="en-US" dirty="0">
                <a:latin typeface="Arial Narrow" panose="020B0606020202030204" pitchFamily="34" charset="0"/>
              </a:rPr>
              <a:t>[1] +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&gt; methods(class="</a:t>
            </a:r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")</a:t>
            </a:r>
          </a:p>
          <a:p>
            <a:r>
              <a:rPr lang="en-US" dirty="0">
                <a:latin typeface="Arial Narrow" panose="020B0606020202030204" pitchFamily="34" charset="0"/>
              </a:rPr>
              <a:t>[1] </a:t>
            </a:r>
            <a:r>
              <a:rPr lang="en-US" dirty="0" err="1">
                <a:latin typeface="Arial Narrow" panose="020B0606020202030204" pitchFamily="34" charset="0"/>
              </a:rPr>
              <a:t>grid.draw</a:t>
            </a:r>
            <a:r>
              <a:rPr lang="en-US" dirty="0">
                <a:latin typeface="Arial Narrow" panose="020B0606020202030204" pitchFamily="34" charset="0"/>
              </a:rPr>
              <a:t>     plot      print     summary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49530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</a:t>
            </a:r>
            <a:r>
              <a:rPr lang="en-US" dirty="0" err="1"/>
              <a:t>gg</a:t>
            </a:r>
            <a:r>
              <a:rPr lang="en-US" dirty="0"/>
              <a:t>” class provides the “+” method</a:t>
            </a:r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ggplot</a:t>
            </a:r>
            <a:r>
              <a:rPr lang="en-US" dirty="0"/>
              <a:t>” class provides other, standard methods </a:t>
            </a:r>
          </a:p>
        </p:txBody>
      </p:sp>
    </p:spTree>
    <p:extLst>
      <p:ext uri="{BB962C8B-B14F-4D97-AF65-F5344CB8AC3E}">
        <p14:creationId xmlns:p14="http://schemas.microsoft.com/office/powerpoint/2010/main" val="305810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Playfair</a:t>
            </a:r>
            <a:r>
              <a:rPr lang="en-US" dirty="0"/>
              <a:t>: Balance of trade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Commercial and Political Atlas</a:t>
            </a:r>
            <a:r>
              <a:rPr lang="en-US" dirty="0"/>
              <a:t>, William </a:t>
            </a:r>
            <a:r>
              <a:rPr lang="en-US" dirty="0" err="1"/>
              <a:t>Playfair</a:t>
            </a:r>
            <a:r>
              <a:rPr lang="en-US" dirty="0"/>
              <a:t> used charts of imports and exports from England to its trading partners to ask “How are we doing”?</a:t>
            </a:r>
          </a:p>
          <a:p>
            <a:endParaRPr lang="en-US" dirty="0"/>
          </a:p>
          <a:p>
            <a:r>
              <a:rPr lang="en-US" dirty="0"/>
              <a:t>Here is a re-creation of one example, using ggplot2.  How was it done?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28" y="2895599"/>
            <a:ext cx="4178572" cy="34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895599"/>
            <a:ext cx="3581400" cy="227754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itchFamily="34" charset="0"/>
              </a:rPr>
              <a:t>&gt; data(</a:t>
            </a:r>
            <a:r>
              <a:rPr lang="en-US" sz="1400" dirty="0" err="1">
                <a:latin typeface="Arial Narrow" pitchFamily="34" charset="0"/>
              </a:rPr>
              <a:t>EastIndiesTrade,package</a:t>
            </a:r>
            <a:r>
              <a:rPr lang="en-US" sz="1400" dirty="0">
                <a:latin typeface="Arial Narrow" pitchFamily="34" charset="0"/>
              </a:rPr>
              <a:t>="</a:t>
            </a:r>
            <a:r>
              <a:rPr lang="en-US" sz="1400" dirty="0" err="1">
                <a:latin typeface="Arial Narrow" pitchFamily="34" charset="0"/>
              </a:rPr>
              <a:t>GDAdata</a:t>
            </a:r>
            <a:r>
              <a:rPr lang="en-US" sz="1400" dirty="0">
                <a:latin typeface="Arial Narrow" pitchFamily="34" charset="0"/>
              </a:rPr>
              <a:t>")</a:t>
            </a:r>
          </a:p>
          <a:p>
            <a:r>
              <a:rPr lang="en-US" sz="1400" dirty="0">
                <a:latin typeface="Arial Narrow" pitchFamily="34" charset="0"/>
              </a:rPr>
              <a:t>&gt; head(</a:t>
            </a:r>
            <a:r>
              <a:rPr lang="en-US" sz="1400" dirty="0" err="1">
                <a:latin typeface="Arial Narrow" pitchFamily="34" charset="0"/>
              </a:rPr>
              <a:t>EastIndiesTrade</a:t>
            </a:r>
            <a:r>
              <a:rPr lang="en-US" sz="1400" dirty="0">
                <a:latin typeface="Arial Narrow" pitchFamily="34" charset="0"/>
              </a:rPr>
              <a:t>)</a:t>
            </a:r>
          </a:p>
          <a:p>
            <a:r>
              <a:rPr lang="en-US" sz="1400" dirty="0">
                <a:latin typeface="Arial Narrow" pitchFamily="34" charset="0"/>
              </a:rPr>
              <a:t>  Year Exports Imports</a:t>
            </a:r>
          </a:p>
          <a:p>
            <a:r>
              <a:rPr lang="en-US" sz="1400" dirty="0">
                <a:latin typeface="Arial Narrow" pitchFamily="34" charset="0"/>
              </a:rPr>
              <a:t>1 1700     180     460</a:t>
            </a:r>
          </a:p>
          <a:p>
            <a:r>
              <a:rPr lang="en-US" sz="1400" dirty="0">
                <a:latin typeface="Arial Narrow" pitchFamily="34" charset="0"/>
              </a:rPr>
              <a:t>2 1701     170     480</a:t>
            </a:r>
          </a:p>
          <a:p>
            <a:r>
              <a:rPr lang="en-US" sz="1400" dirty="0">
                <a:latin typeface="Arial Narrow" pitchFamily="34" charset="0"/>
              </a:rPr>
              <a:t>3 1702     160     490</a:t>
            </a:r>
          </a:p>
          <a:p>
            <a:r>
              <a:rPr lang="en-US" sz="1400" dirty="0">
                <a:latin typeface="Arial Narrow" pitchFamily="34" charset="0"/>
              </a:rPr>
              <a:t>4 1703     150     500</a:t>
            </a:r>
          </a:p>
          <a:p>
            <a:r>
              <a:rPr lang="en-US" sz="1400" dirty="0">
                <a:latin typeface="Arial Narrow" pitchFamily="34" charset="0"/>
              </a:rPr>
              <a:t>5 1704     145     510</a:t>
            </a:r>
          </a:p>
          <a:p>
            <a:r>
              <a:rPr lang="en-US" sz="1400" dirty="0">
                <a:latin typeface="Arial Narrow" pitchFamily="34" charset="0"/>
              </a:rPr>
              <a:t>6 1705     140     525</a:t>
            </a:r>
          </a:p>
          <a:p>
            <a:r>
              <a:rPr lang="en-US" sz="1400" dirty="0">
                <a:latin typeface="Arial Narrow" pitchFamily="34" charset="0"/>
              </a:rPr>
              <a:t>    </a:t>
            </a:r>
            <a:r>
              <a:rPr lang="en-US" sz="1600" dirty="0">
                <a:latin typeface="Arial Narrow" pitchFamily="34" charset="0"/>
              </a:rPr>
              <a:t>…         …       …</a:t>
            </a:r>
          </a:p>
        </p:txBody>
      </p:sp>
    </p:spTree>
    <p:extLst>
      <p:ext uri="{BB962C8B-B14F-4D97-AF65-F5344CB8AC3E}">
        <p14:creationId xmlns:p14="http://schemas.microsoft.com/office/powerpoint/2010/main" val="206278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thinking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plot two time series, &amp; fill the area between them</a:t>
            </a:r>
          </a:p>
          <a:p>
            <a:endParaRPr lang="en-US" dirty="0"/>
          </a:p>
          <a:p>
            <a:r>
              <a:rPr lang="en-US" dirty="0"/>
              <a:t>Start with a line plot of Exports vs. Year: </a:t>
            </a:r>
            <a:r>
              <a:rPr lang="en-US" b="1" dirty="0" err="1"/>
              <a:t>geom_line</a:t>
            </a:r>
            <a:r>
              <a:rPr lang="en-US" b="1" dirty="0"/>
              <a:t>()</a:t>
            </a:r>
          </a:p>
          <a:p>
            <a:r>
              <a:rPr lang="en-US" dirty="0"/>
              <a:t>Add a layer for the line plot of Imports vs. Year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37" y="1181101"/>
            <a:ext cx="1770667" cy="1441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51" y="2971800"/>
            <a:ext cx="1788953" cy="145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2895600"/>
            <a:ext cx="56388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c1 &lt;-</a:t>
            </a:r>
          </a:p>
          <a:p>
            <a:r>
              <a:rPr lang="en-US" sz="1600" dirty="0" err="1">
                <a:latin typeface="Arial Narrow" pitchFamily="34" charset="0"/>
              </a:rPr>
              <a:t>ggplot</a:t>
            </a:r>
            <a:r>
              <a:rPr lang="en-US" sz="1600" dirty="0">
                <a:latin typeface="Arial Narrow" pitchFamily="34" charset="0"/>
              </a:rPr>
              <a:t>(</a:t>
            </a:r>
            <a:r>
              <a:rPr lang="en-US" sz="1600" dirty="0" err="1">
                <a:latin typeface="Arial Narrow" pitchFamily="34" charset="0"/>
              </a:rPr>
              <a:t>EastIndiesTrade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aes</a:t>
            </a:r>
            <a:r>
              <a:rPr lang="en-US" sz="1600" dirty="0">
                <a:latin typeface="Arial Narrow" pitchFamily="34" charset="0"/>
              </a:rPr>
              <a:t>(x=Year, y=Exports)) + </a:t>
            </a:r>
          </a:p>
          <a:p>
            <a:r>
              <a:rPr lang="en-US" sz="1600" dirty="0">
                <a:latin typeface="Arial Narrow" pitchFamily="34" charset="0"/>
              </a:rPr>
              <a:t>             </a:t>
            </a:r>
            <a:r>
              <a:rPr lang="en-US" sz="1600" dirty="0" err="1">
                <a:latin typeface="Arial Narrow" pitchFamily="34" charset="0"/>
              </a:rPr>
              <a:t>ylim</a:t>
            </a:r>
            <a:r>
              <a:rPr lang="en-US" sz="1600" dirty="0">
                <a:latin typeface="Arial Narrow" pitchFamily="34" charset="0"/>
              </a:rPr>
              <a:t>(0,2000) + </a:t>
            </a:r>
          </a:p>
          <a:p>
            <a:r>
              <a:rPr lang="en-US" sz="1600" dirty="0">
                <a:latin typeface="Arial Narrow" pitchFamily="34" charset="0"/>
              </a:rPr>
              <a:t>            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geom_line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colour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="black", size=2) </a:t>
            </a:r>
            <a:r>
              <a:rPr lang="en-US" sz="1600" dirty="0">
                <a:latin typeface="Arial Narrow" pitchFamily="34" charset="0"/>
              </a:rPr>
              <a:t>+ </a:t>
            </a:r>
          </a:p>
          <a:p>
            <a:r>
              <a:rPr lang="en-US" sz="1600" dirty="0">
                <a:latin typeface="Arial Narrow" pitchFamily="34" charset="0"/>
              </a:rPr>
              <a:t>            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geom_line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aes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(x=Year, y=Imports),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colour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="red", size=2)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37" y="4800600"/>
            <a:ext cx="1798095" cy="1453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46482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area between the curves: </a:t>
            </a:r>
            <a:r>
              <a:rPr lang="en-US" b="1" dirty="0" err="1"/>
              <a:t>geom_ribbon</a:t>
            </a:r>
            <a:r>
              <a:rPr lang="en-US" b="1" dirty="0"/>
              <a:t>()</a:t>
            </a:r>
          </a:p>
          <a:p>
            <a:r>
              <a:rPr lang="en-US" dirty="0"/>
              <a:t>change the Y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527457"/>
            <a:ext cx="5562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c1 &lt;- c1 +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geom_ribbon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aes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ymin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=Exports, </a:t>
            </a:r>
            <a:r>
              <a:rPr lang="en-US" sz="1600" dirty="0" err="1">
                <a:highlight>
                  <a:srgbClr val="FFFF00"/>
                </a:highlight>
                <a:latin typeface="Arial Narrow" pitchFamily="34" charset="0"/>
              </a:rPr>
              <a:t>ymax</a:t>
            </a:r>
            <a:r>
              <a:rPr lang="en-US" sz="1600" dirty="0">
                <a:highlight>
                  <a:srgbClr val="FFFF00"/>
                </a:highlight>
                <a:latin typeface="Arial Narrow" pitchFamily="34" charset="0"/>
              </a:rPr>
              <a:t>=Imports), fill="pink") </a:t>
            </a:r>
            <a:r>
              <a:rPr lang="en-US" sz="1600" dirty="0">
                <a:latin typeface="Arial Narrow" pitchFamily="34" charset="0"/>
              </a:rPr>
              <a:t>+ </a:t>
            </a:r>
          </a:p>
          <a:p>
            <a:r>
              <a:rPr lang="en-US" sz="1600" dirty="0">
                <a:latin typeface="Arial Narrow" pitchFamily="34" charset="0"/>
              </a:rPr>
              <a:t>     </a:t>
            </a:r>
            <a:r>
              <a:rPr lang="en-US" sz="1600" dirty="0" err="1">
                <a:latin typeface="Arial Narrow" pitchFamily="34" charset="0"/>
              </a:rPr>
              <a:t>ylab</a:t>
            </a:r>
            <a:r>
              <a:rPr lang="en-US" sz="1600" dirty="0">
                <a:latin typeface="Arial Narrow" pitchFamily="34" charset="0"/>
              </a:rPr>
              <a:t>("Exports and Imports") </a:t>
            </a:r>
          </a:p>
        </p:txBody>
      </p:sp>
    </p:spTree>
    <p:extLst>
      <p:ext uri="{BB962C8B-B14F-4D97-AF65-F5344CB8AC3E}">
        <p14:creationId xmlns:p14="http://schemas.microsoft.com/office/powerpoint/2010/main" val="27799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3145576"/>
            <a:ext cx="4178572" cy="34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872" y="1676400"/>
            <a:ext cx="83058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c1 &lt;- c1 + </a:t>
            </a:r>
          </a:p>
          <a:p>
            <a:r>
              <a:rPr lang="en-US" sz="1600" dirty="0">
                <a:latin typeface="Arial Narrow" pitchFamily="34" charset="0"/>
              </a:rPr>
              <a:t>       annotate("text", x = 1710, y = 0, label = "Exports", size=4) +</a:t>
            </a:r>
          </a:p>
          <a:p>
            <a:r>
              <a:rPr lang="en-US" sz="1600" dirty="0">
                <a:latin typeface="Arial Narrow" pitchFamily="34" charset="0"/>
              </a:rPr>
              <a:t>       annotate("text", x = 1770, y = 1620, label = "Imports", color="red", size=4) +</a:t>
            </a:r>
          </a:p>
          <a:p>
            <a:r>
              <a:rPr lang="en-US" sz="1600" dirty="0">
                <a:latin typeface="Arial Narrow" pitchFamily="34" charset="0"/>
              </a:rPr>
              <a:t>       annotate("text", x = 1732, y = 1950, label = "Balance of Trade to the East Indies", color="black", size=5)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85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looks pretty good.  Add some text labels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annotate()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29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change the theme to b/w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872" y="4114800"/>
            <a:ext cx="38605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c1 &lt;- c1 + </a:t>
            </a:r>
            <a:r>
              <a:rPr lang="en-US" dirty="0" err="1">
                <a:latin typeface="Arial Narrow" pitchFamily="34" charset="0"/>
              </a:rPr>
              <a:t>theme_bw</a:t>
            </a:r>
            <a:r>
              <a:rPr lang="en-US" dirty="0">
                <a:latin typeface="Arial Narrow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96236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what you want to show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Playfair’s</a:t>
            </a:r>
            <a:r>
              <a:rPr lang="en-US" dirty="0"/>
              <a:t> goal was to show the balance of trade with different countries.</a:t>
            </a:r>
          </a:p>
          <a:p>
            <a:r>
              <a:rPr lang="en-US" dirty="0"/>
              <a:t>Why not plot Exports – Imports directly?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3886667" cy="3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075" y="1980962"/>
            <a:ext cx="7391400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itchFamily="34" charset="0"/>
              </a:rPr>
              <a:t>c2 &lt;- </a:t>
            </a:r>
          </a:p>
          <a:p>
            <a:r>
              <a:rPr lang="en-US" sz="1400" dirty="0" err="1">
                <a:latin typeface="Arial Narrow" pitchFamily="34" charset="0"/>
              </a:rPr>
              <a:t>ggplot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EastIndiesTrade</a:t>
            </a:r>
            <a:r>
              <a:rPr lang="en-US" sz="1400" dirty="0">
                <a:latin typeface="Arial Narrow" pitchFamily="34" charset="0"/>
              </a:rPr>
              <a:t>, </a:t>
            </a:r>
            <a:r>
              <a:rPr lang="en-US" sz="1400" dirty="0" err="1">
                <a:latin typeface="Arial Narrow" pitchFamily="34" charset="0"/>
              </a:rPr>
              <a:t>aes</a:t>
            </a:r>
            <a:r>
              <a:rPr lang="en-US" sz="1400" dirty="0">
                <a:latin typeface="Arial Narrow" pitchFamily="34" charset="0"/>
              </a:rPr>
              <a:t>(x = Year, </a:t>
            </a:r>
            <a:r>
              <a:rPr lang="en-US" sz="1400" b="1" dirty="0">
                <a:highlight>
                  <a:srgbClr val="FFFF00"/>
                </a:highlight>
                <a:latin typeface="Arial Narrow" pitchFamily="34" charset="0"/>
              </a:rPr>
              <a:t>y = Exports - Imports</a:t>
            </a:r>
            <a:r>
              <a:rPr lang="en-US" sz="1400" dirty="0">
                <a:latin typeface="Arial Narrow" pitchFamily="34" charset="0"/>
              </a:rPr>
              <a:t>)) + </a:t>
            </a:r>
          </a:p>
          <a:p>
            <a:r>
              <a:rPr lang="en-US" sz="1400" dirty="0">
                <a:latin typeface="Arial Narrow" pitchFamily="34" charset="0"/>
              </a:rPr>
              <a:t>     </a:t>
            </a:r>
            <a:r>
              <a:rPr lang="en-US" sz="1400" dirty="0" err="1">
                <a:latin typeface="Arial Narrow" pitchFamily="34" charset="0"/>
              </a:rPr>
              <a:t>geom_line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colour</a:t>
            </a:r>
            <a:r>
              <a:rPr lang="en-US" sz="1400" dirty="0">
                <a:latin typeface="Arial Narrow" pitchFamily="34" charset="0"/>
              </a:rPr>
              <a:t>="red", size=2) +</a:t>
            </a:r>
          </a:p>
          <a:p>
            <a:r>
              <a:rPr lang="en-US" sz="1400" dirty="0">
                <a:latin typeface="Arial Narrow" pitchFamily="34" charset="0"/>
              </a:rPr>
              <a:t>      </a:t>
            </a:r>
            <a:r>
              <a:rPr lang="en-US" sz="1400" dirty="0" err="1">
                <a:latin typeface="Arial Narrow" pitchFamily="34" charset="0"/>
              </a:rPr>
              <a:t>ylab</a:t>
            </a:r>
            <a:r>
              <a:rPr lang="en-US" sz="1400" dirty="0">
                <a:latin typeface="Arial Narrow" pitchFamily="34" charset="0"/>
              </a:rPr>
              <a:t>("Balance = Exports - Imports") +</a:t>
            </a:r>
          </a:p>
          <a:p>
            <a:r>
              <a:rPr lang="en-US" sz="1400" dirty="0">
                <a:latin typeface="Arial Narrow" pitchFamily="34" charset="0"/>
              </a:rPr>
              <a:t>      </a:t>
            </a:r>
            <a:r>
              <a:rPr lang="en-US" sz="1400" dirty="0" err="1">
                <a:latin typeface="Arial Narrow" pitchFamily="34" charset="0"/>
              </a:rPr>
              <a:t>geom_ribbon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aes</a:t>
            </a:r>
            <a:r>
              <a:rPr lang="en-US" sz="1400" dirty="0">
                <a:latin typeface="Arial Narrow" pitchFamily="34" charset="0"/>
              </a:rPr>
              <a:t>(</a:t>
            </a:r>
            <a:r>
              <a:rPr lang="en-US" sz="1400" dirty="0" err="1">
                <a:latin typeface="Arial Narrow" pitchFamily="34" charset="0"/>
              </a:rPr>
              <a:t>ymin</a:t>
            </a:r>
            <a:r>
              <a:rPr lang="en-US" sz="1400" dirty="0">
                <a:latin typeface="Arial Narrow" pitchFamily="34" charset="0"/>
              </a:rPr>
              <a:t>=Exports-Imports, </a:t>
            </a:r>
            <a:r>
              <a:rPr lang="en-US" sz="1400" dirty="0" err="1">
                <a:latin typeface="Arial Narrow" pitchFamily="34" charset="0"/>
              </a:rPr>
              <a:t>ymax</a:t>
            </a:r>
            <a:r>
              <a:rPr lang="en-US" sz="1400" dirty="0">
                <a:latin typeface="Arial Narrow" pitchFamily="34" charset="0"/>
              </a:rPr>
              <a:t>=0), fill="</a:t>
            </a:r>
            <a:r>
              <a:rPr lang="en-US" sz="1400" dirty="0" err="1">
                <a:latin typeface="Arial Narrow" pitchFamily="34" charset="0"/>
              </a:rPr>
              <a:t>pink",alpha</a:t>
            </a:r>
            <a:r>
              <a:rPr lang="en-US" sz="1400" dirty="0">
                <a:latin typeface="Arial Narrow" pitchFamily="34" charset="0"/>
              </a:rPr>
              <a:t>=0.5) + </a:t>
            </a:r>
          </a:p>
          <a:p>
            <a:r>
              <a:rPr lang="en-US" sz="1400" dirty="0">
                <a:latin typeface="Arial Narrow" pitchFamily="34" charset="0"/>
              </a:rPr>
              <a:t>      annotate("text", x = 1710, y = -30, label = "Our Deficit", color="black", size=5) +             </a:t>
            </a:r>
          </a:p>
          <a:p>
            <a:r>
              <a:rPr lang="en-US" sz="1400" dirty="0">
                <a:latin typeface="Arial Narrow" pitchFamily="34" charset="0"/>
              </a:rPr>
              <a:t>      </a:t>
            </a:r>
            <a:r>
              <a:rPr lang="en-US" sz="1400" dirty="0" err="1">
                <a:latin typeface="Arial Narrow" pitchFamily="34" charset="0"/>
              </a:rPr>
              <a:t>theme_bw</a:t>
            </a:r>
            <a:r>
              <a:rPr lang="en-US" sz="1400" dirty="0">
                <a:latin typeface="Arial Narrow" pitchFamily="34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5" y="403860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aes</a:t>
            </a:r>
            <a:r>
              <a:rPr lang="en-US" dirty="0"/>
              <a:t>(x=, y=) can use expressions calculated from data variables</a:t>
            </a:r>
          </a:p>
        </p:txBody>
      </p:sp>
    </p:spTree>
    <p:extLst>
      <p:ext uri="{BB962C8B-B14F-4D97-AF65-F5344CB8AC3E}">
        <p14:creationId xmlns:p14="http://schemas.microsoft.com/office/powerpoint/2010/main" val="287019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several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124200"/>
            <a:ext cx="7800000" cy="31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8146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ggplot</a:t>
            </a:r>
            <a:r>
              <a:rPr lang="en-US" sz="2400" dirty="0"/>
              <a:t> objects use grid graphics for rendering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gridExtra</a:t>
            </a:r>
            <a:r>
              <a:rPr lang="en-US" dirty="0"/>
              <a:t> package has functions for combining or manipulating grid-based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09800"/>
            <a:ext cx="7772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r>
              <a:rPr lang="en-US" dirty="0" err="1"/>
              <a:t>grid.arrange</a:t>
            </a:r>
            <a:r>
              <a:rPr lang="en-US" dirty="0"/>
              <a:t>(c1, c2,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3611202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plots: </a:t>
            </a:r>
            <a:r>
              <a:rPr lang="en-US" dirty="0" err="1"/>
              <a:t>ggsave</a:t>
            </a:r>
            <a:r>
              <a:rPr lang="en-US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 plot is on the screen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ggsave</a:t>
            </a:r>
            <a:r>
              <a:rPr lang="en-US" sz="2400" dirty="0"/>
              <a:t>(“path/filename.png”)  </a:t>
            </a:r>
            <a:r>
              <a:rPr lang="en-US" sz="2400" dirty="0">
                <a:solidFill>
                  <a:srgbClr val="00B050"/>
                </a:solidFill>
              </a:rPr>
              <a:t># height=, width=</a:t>
            </a:r>
          </a:p>
          <a:p>
            <a:r>
              <a:rPr lang="en-US" sz="2800" dirty="0"/>
              <a:t>If you have a plot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ggsave</a:t>
            </a:r>
            <a:r>
              <a:rPr lang="en-US" sz="2400" dirty="0"/>
              <a:t>(</a:t>
            </a:r>
            <a:r>
              <a:rPr lang="en-US" sz="2400" dirty="0" err="1"/>
              <a:t>myplot</a:t>
            </a:r>
            <a:r>
              <a:rPr lang="en-US" sz="2400" dirty="0"/>
              <a:t>, file=“path/filename.png”)</a:t>
            </a:r>
          </a:p>
          <a:p>
            <a:r>
              <a:rPr lang="en-US" sz="2800" dirty="0"/>
              <a:t>Specify size: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 err="1"/>
              <a:t>ggsave</a:t>
            </a:r>
            <a:r>
              <a:rPr lang="en-US" sz="2400" dirty="0"/>
              <a:t>(</a:t>
            </a:r>
            <a:r>
              <a:rPr lang="en-US" sz="2400" dirty="0" err="1"/>
              <a:t>myplot</a:t>
            </a:r>
            <a:r>
              <a:rPr lang="en-US" sz="2400" dirty="0"/>
              <a:t>, “path/filename.png”, width=6, height=4)</a:t>
            </a:r>
          </a:p>
          <a:p>
            <a:r>
              <a:rPr lang="en-US" sz="2800" dirty="0"/>
              <a:t>any plot format (</a:t>
            </a:r>
            <a:r>
              <a:rPr lang="en-US" sz="2800" dirty="0" err="1"/>
              <a:t>pdf</a:t>
            </a:r>
            <a:r>
              <a:rPr lang="en-US" sz="2800" dirty="0"/>
              <a:t>, </a:t>
            </a:r>
            <a:r>
              <a:rPr lang="en-US" sz="2800" dirty="0" err="1"/>
              <a:t>png</a:t>
            </a:r>
            <a:r>
              <a:rPr lang="en-US" sz="2800" dirty="0"/>
              <a:t>, </a:t>
            </a:r>
            <a:r>
              <a:rPr lang="en-US" sz="2800" dirty="0" err="1"/>
              <a:t>eps</a:t>
            </a:r>
            <a:r>
              <a:rPr lang="en-US" sz="2800" dirty="0"/>
              <a:t>, </a:t>
            </a:r>
            <a:r>
              <a:rPr lang="en-US" sz="2800" dirty="0" err="1"/>
              <a:t>svg</a:t>
            </a:r>
            <a:r>
              <a:rPr lang="en-US" sz="2800" dirty="0"/>
              <a:t>, jpg, …)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prstClr val="black"/>
                </a:solidFill>
              </a:rPr>
              <a:t>ggsave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myplot</a:t>
            </a:r>
            <a:r>
              <a:rPr lang="en-US" sz="2400" dirty="0">
                <a:solidFill>
                  <a:prstClr val="black"/>
                </a:solidFill>
              </a:rPr>
              <a:t>, file=“path/filename.jpg”)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ggsave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myplot</a:t>
            </a:r>
            <a:r>
              <a:rPr lang="en-US" sz="2400" dirty="0">
                <a:solidFill>
                  <a:prstClr val="black"/>
                </a:solidFill>
              </a:rPr>
              <a:t>, file=“path/filename.pdf”)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1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978398"/>
            <a:ext cx="4032512" cy="2880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graphs can be constructed by adding graphical elements (points, lines, text, arrows, etc.) to a basic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67000"/>
            <a:ext cx="31242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data(Arbuthnot, package=“</a:t>
            </a:r>
            <a:r>
              <a:rPr lang="en-US" sz="1600" dirty="0" err="1">
                <a:latin typeface="Arial Narrow" panose="020B0606020202030204" pitchFamily="34" charset="0"/>
              </a:rPr>
              <a:t>HistData</a:t>
            </a:r>
            <a:r>
              <a:rPr lang="en-US" sz="1600" dirty="0">
                <a:latin typeface="Arial Narrow" panose="020B0606020202030204" pitchFamily="34" charset="0"/>
              </a:rPr>
              <a:t>”)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head(Arbuthnot[,c(1:3,6,7)])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Year Males Females Ratio Total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1 1629  5218    4683 1.114 9.901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2 1630  4858    4457 1.090 9.315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3 1631  4422    4102 1.078 8.524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4 1632  4994    4590 1.088 9.584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5 1633  5158    4839 1.066 9.997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6 1634  5035    4820 1.045 9.855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…  …      …         …     …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7211" y="619577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0236" y="5486314"/>
            <a:ext cx="145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regression line &amp; loess smooth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62800" y="2312198"/>
            <a:ext cx="119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figure caption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59350" y="5339972"/>
            <a:ext cx="389467" cy="83222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7760976" y="2619975"/>
            <a:ext cx="1" cy="4018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84700" y="4648200"/>
            <a:ext cx="74930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3340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Arbuthnot didn’t make a graph. He simply calculated the probability that in 81 years from 1629—1710, the sex ratio would </a:t>
            </a:r>
            <a:r>
              <a:rPr lang="en-US" sz="1200" b="1" dirty="0"/>
              <a:t>always</a:t>
            </a:r>
            <a:r>
              <a:rPr lang="en-US" sz="1200" dirty="0"/>
              <a:t> be &gt; 1</a:t>
            </a:r>
          </a:p>
          <a:p>
            <a:r>
              <a:rPr lang="en-US" sz="1200" dirty="0"/>
              <a:t>The first significance test!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205546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Arbuthnot: data on male/female sex ratios:</a:t>
            </a:r>
          </a:p>
        </p:txBody>
      </p:sp>
    </p:spTree>
    <p:extLst>
      <p:ext uri="{BB962C8B-B14F-4D97-AF65-F5344CB8AC3E}">
        <p14:creationId xmlns:p14="http://schemas.microsoft.com/office/powerpoint/2010/main" val="160485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Cheat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R Studio maintains a large number of cheat sheets,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400" dirty="0"/>
              <a:t>Topics:</a:t>
            </a:r>
          </a:p>
          <a:p>
            <a:pPr lvl="1"/>
            <a:r>
              <a:rPr lang="en-US" sz="2000" dirty="0">
                <a:hlinkClick r:id="rId3"/>
              </a:rPr>
              <a:t>R Studio IDE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Data import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Data transformation (</a:t>
            </a:r>
            <a:r>
              <a:rPr lang="en-US" sz="2000" dirty="0" err="1">
                <a:hlinkClick r:id="rId5"/>
              </a:rPr>
              <a:t>dplyr</a:t>
            </a:r>
            <a:r>
              <a:rPr lang="en-US" sz="2000" dirty="0">
                <a:hlinkClick r:id="rId5"/>
              </a:rPr>
              <a:t>)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Data visualization (ggplot2)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R Markdown</a:t>
            </a:r>
            <a:r>
              <a:rPr lang="en-US" sz="2000" dirty="0"/>
              <a:t>, …</a:t>
            </a:r>
          </a:p>
          <a:p>
            <a:pPr lvl="1"/>
            <a:r>
              <a:rPr lang="en-US" sz="2000" dirty="0"/>
              <a:t>My collection: </a:t>
            </a:r>
            <a:r>
              <a:rPr lang="en-US" sz="2000" dirty="0">
                <a:hlinkClick r:id="rId8"/>
              </a:rPr>
              <a:t>R Studio Cheat Sheets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3657600" cy="2886075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3657600" cy="28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1" y="1295400"/>
            <a:ext cx="441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(Arbuthnot,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(x=Year, y=Ratio))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ylim</a:t>
            </a:r>
            <a:r>
              <a:rPr lang="en-US" sz="1600" dirty="0">
                <a:latin typeface="Arial Narrow" panose="020B0606020202030204" pitchFamily="34" charset="0"/>
              </a:rPr>
              <a:t>(1, 1.20)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ylab</a:t>
            </a:r>
            <a:r>
              <a:rPr lang="en-US" sz="1600" dirty="0">
                <a:latin typeface="Arial Narrow" panose="020B0606020202030204" pitchFamily="34" charset="0"/>
              </a:rPr>
              <a:t>("Sex Ratio (M/F)") +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geom_point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pch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=16, size=2)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20" y="1280160"/>
            <a:ext cx="337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basic scatterplot, Ratio vs.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257803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R script for this example is available at: </a:t>
            </a:r>
            <a:r>
              <a:rPr lang="en-US" sz="1200" dirty="0">
                <a:hlinkClick r:id="rId3"/>
              </a:rPr>
              <a:t>https://friendly.github.io/6135/R/arbuthnot-gg.R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149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1295400"/>
            <a:ext cx="4419600" cy="135421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(Arbuthnot,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(x=Year, y=Ratio))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ylim</a:t>
            </a:r>
            <a:r>
              <a:rPr lang="en-US" sz="1600" dirty="0">
                <a:latin typeface="Arial Narrow" panose="020B0606020202030204" pitchFamily="34" charset="0"/>
              </a:rPr>
              <a:t>(1, 1.20)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ylab</a:t>
            </a:r>
            <a:r>
              <a:rPr lang="en-US" sz="1600" dirty="0">
                <a:latin typeface="Arial Narrow" panose="020B0606020202030204" pitchFamily="34" charset="0"/>
              </a:rPr>
              <a:t>("Sex Ratio (M/F)")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pch</a:t>
            </a:r>
            <a:r>
              <a:rPr lang="en-US" sz="1600" dirty="0">
                <a:latin typeface="Arial Narrow" panose="020B0606020202030204" pitchFamily="34" charset="0"/>
              </a:rPr>
              <a:t>=16, size=2)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geom_line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(color="gray")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03520" y="1280160"/>
            <a:ext cx="3095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Connect points with a line</a:t>
            </a:r>
          </a:p>
        </p:txBody>
      </p:sp>
    </p:spTree>
    <p:extLst>
      <p:ext uri="{BB962C8B-B14F-4D97-AF65-F5344CB8AC3E}">
        <p14:creationId xmlns:p14="http://schemas.microsoft.com/office/powerpoint/2010/main" val="354124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1295400"/>
            <a:ext cx="441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(Arbuthnot, 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(x=Year, y=Ratio))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ylim</a:t>
            </a:r>
            <a:r>
              <a:rPr lang="en-US" sz="1600" dirty="0">
                <a:latin typeface="Arial Narrow" panose="020B0606020202030204" pitchFamily="34" charset="0"/>
              </a:rPr>
              <a:t>(1, 1.20)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ylab</a:t>
            </a:r>
            <a:r>
              <a:rPr lang="en-US" sz="1600" dirty="0">
                <a:latin typeface="Arial Narrow" panose="020B0606020202030204" pitchFamily="34" charset="0"/>
              </a:rPr>
              <a:t>("Sex Ratio (M/F)")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pch</a:t>
            </a:r>
            <a:r>
              <a:rPr lang="en-US" sz="1600" dirty="0">
                <a:latin typeface="Arial Narrow" panose="020B0606020202030204" pitchFamily="34" charset="0"/>
              </a:rPr>
              <a:t>=16, size=2)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geom_line</a:t>
            </a:r>
            <a:r>
              <a:rPr lang="en-US" sz="1600" dirty="0">
                <a:latin typeface="Arial Narrow" panose="020B0606020202030204" pitchFamily="34" charset="0"/>
              </a:rPr>
              <a:t>(color="gray") 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(method="loess", color="blue",         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fill="blue", alpha=0.2) +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(method="lm", color="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darkgreen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", 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 se=FALSE)  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# save what we have so far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last_plot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1371600"/>
            <a:ext cx="3294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</a:t>
            </a:r>
            <a:r>
              <a:rPr lang="en-US" sz="2000" dirty="0" err="1"/>
              <a:t>smooths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loess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2108157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8153399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geom_hline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yintercept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=1, color="red", size=2) +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annotate("text", x=1645, y=1.01, label="Males = Females", color="red", size=5)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7887" y="2846232"/>
            <a:ext cx="3489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horizontal reference line</a:t>
            </a:r>
          </a:p>
          <a:p>
            <a:r>
              <a:rPr lang="en-US" sz="2000" dirty="0"/>
              <a:t>&amp; text label</a:t>
            </a:r>
          </a:p>
        </p:txBody>
      </p:sp>
    </p:spTree>
    <p:extLst>
      <p:ext uri="{BB962C8B-B14F-4D97-AF65-F5344CB8AC3E}">
        <p14:creationId xmlns:p14="http://schemas.microsoft.com/office/powerpoint/2010/main" val="1087532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8153399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geom_hline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yintercept</a:t>
            </a:r>
            <a:r>
              <a:rPr lang="en-US" sz="1600" dirty="0">
                <a:latin typeface="Arial Narrow" panose="020B0606020202030204" pitchFamily="34" charset="0"/>
              </a:rPr>
              <a:t>=1, color="red", 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annotate("text", x=1645, y=1.01, label="Males = Females", color="red", size=5) +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annotate("text", x=1680, y=1.19,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label="Arbuthnot's data on the\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nMale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/ Female Sex Ratio", size=5.5)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367" y="3308866"/>
            <a:ext cx="342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figure title</a:t>
            </a:r>
          </a:p>
        </p:txBody>
      </p:sp>
    </p:spTree>
    <p:extLst>
      <p:ext uri="{BB962C8B-B14F-4D97-AF65-F5344CB8AC3E}">
        <p14:creationId xmlns:p14="http://schemas.microsoft.com/office/powerpoint/2010/main" val="2095163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8153399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arbuth</a:t>
            </a:r>
            <a:r>
              <a:rPr lang="en-US" sz="1600" dirty="0">
                <a:latin typeface="Arial Narrow" panose="020B0606020202030204" pitchFamily="34" charset="0"/>
              </a:rPr>
              <a:t>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</a:t>
            </a:r>
            <a:r>
              <a:rPr lang="en-US" sz="1600" dirty="0" err="1">
                <a:latin typeface="Arial Narrow" panose="020B0606020202030204" pitchFamily="34" charset="0"/>
              </a:rPr>
              <a:t>geom_hline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yintercept</a:t>
            </a:r>
            <a:r>
              <a:rPr lang="en-US" sz="1600" dirty="0">
                <a:latin typeface="Arial Narrow" panose="020B0606020202030204" pitchFamily="34" charset="0"/>
              </a:rPr>
              <a:t>=1, color="red", 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annotate("text", x=1645, y=1.01, label="Males = Females", color="red", size=5)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annotate("text", x=1680, y=1.19,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  label="Arbuthnot's data on the\</a:t>
            </a:r>
            <a:r>
              <a:rPr lang="en-US" sz="1600" dirty="0" err="1">
                <a:latin typeface="Arial Narrow" panose="020B0606020202030204" pitchFamily="34" charset="0"/>
              </a:rPr>
              <a:t>nMale</a:t>
            </a:r>
            <a:r>
              <a:rPr lang="en-US" sz="1600" dirty="0">
                <a:latin typeface="Arial Narrow" panose="020B0606020202030204" pitchFamily="34" charset="0"/>
              </a:rPr>
              <a:t> / Female Sex Ratio", size=5.5) +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theme_bw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() + theme(text =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element_text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(size = 16))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977640"/>
            <a:ext cx="3584455" cy="256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640" y="3276600"/>
            <a:ext cx="3489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the theme and font size</a:t>
            </a:r>
          </a:p>
        </p:txBody>
      </p:sp>
    </p:spTree>
    <p:extLst>
      <p:ext uri="{BB962C8B-B14F-4D97-AF65-F5344CB8AC3E}">
        <p14:creationId xmlns:p14="http://schemas.microsoft.com/office/powerpoint/2010/main" val="54760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82B3-BD6B-41CC-A6C7-BC4CC7C2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</a:t>
            </a:r>
            <a:r>
              <a:rPr lang="en-US" dirty="0"/>
              <a:t>: Moral statistics of France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DE331-C99E-46D8-80DB-5FC62CA5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5A449A9-E0CC-4B0B-A475-9216C867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29284"/>
            <a:ext cx="3240536" cy="274320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A2FD6A4-4D3F-4968-A87E-6224D461E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1476"/>
            <a:ext cx="3238645" cy="274320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750C6E4F-4C97-489A-AA31-8F1BB52CB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64" y="3941699"/>
            <a:ext cx="3114309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12B38-2E46-47FE-97CC-9123651766D6}"/>
              </a:ext>
            </a:extLst>
          </p:cNvPr>
          <p:cNvSpPr txBox="1"/>
          <p:nvPr/>
        </p:nvSpPr>
        <p:spPr>
          <a:xfrm>
            <a:off x="609600" y="403250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 (1833) made shaded maps of France to determine if crime was related to literacy &amp; other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6036D-4BAB-49F0-9ADE-C9EF258FD305}"/>
              </a:ext>
            </a:extLst>
          </p:cNvPr>
          <p:cNvSpPr txBox="1"/>
          <p:nvPr/>
        </p:nvSpPr>
        <p:spPr>
          <a:xfrm>
            <a:off x="685800" y="5115854"/>
            <a:ext cx="4138437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Guerry</a:t>
            </a:r>
            <a:r>
              <a:rPr lang="en-US" sz="1600" dirty="0"/>
              <a:t>)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sp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spplot</a:t>
            </a:r>
            <a:r>
              <a:rPr lang="en-US" sz="1600" dirty="0"/>
              <a:t>(</a:t>
            </a:r>
            <a:r>
              <a:rPr lang="en-US" sz="1600" dirty="0" err="1"/>
              <a:t>gfrance</a:t>
            </a:r>
            <a:r>
              <a:rPr lang="en-US" sz="1600" dirty="0"/>
              <a:t>, "</a:t>
            </a:r>
            <a:r>
              <a:rPr lang="en-US" sz="1600" dirty="0" err="1"/>
              <a:t>Crime_pers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spplot</a:t>
            </a:r>
            <a:r>
              <a:rPr lang="en-US" sz="1600" dirty="0"/>
              <a:t>(</a:t>
            </a:r>
            <a:r>
              <a:rPr lang="en-US" sz="1600" dirty="0" err="1"/>
              <a:t>gfrance</a:t>
            </a:r>
            <a:r>
              <a:rPr lang="en-US" sz="1600" dirty="0"/>
              <a:t>, "</a:t>
            </a:r>
            <a:r>
              <a:rPr lang="en-US" sz="1600" dirty="0" err="1"/>
              <a:t>Crime_prop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spplot</a:t>
            </a:r>
            <a:r>
              <a:rPr lang="en-US" sz="1600" dirty="0"/>
              <a:t>(</a:t>
            </a:r>
            <a:r>
              <a:rPr lang="en-US" sz="1600" dirty="0" err="1"/>
              <a:t>gfrance</a:t>
            </a:r>
            <a:r>
              <a:rPr lang="en-US" sz="1600" dirty="0"/>
              <a:t>, "Literacy")</a:t>
            </a:r>
          </a:p>
        </p:txBody>
      </p:sp>
    </p:spTree>
    <p:extLst>
      <p:ext uri="{BB962C8B-B14F-4D97-AF65-F5344CB8AC3E}">
        <p14:creationId xmlns:p14="http://schemas.microsoft.com/office/powerpoint/2010/main" val="2299386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35B-06B9-47AF-A386-BADAB5D9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 for </a:t>
            </a:r>
            <a:r>
              <a:rPr lang="en-US" dirty="0" err="1"/>
              <a:t>Guerry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FAC6C-7ED1-4576-BD2C-996B1DC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5F60F-53ED-4643-A255-B324D626FD62}"/>
              </a:ext>
            </a:extLst>
          </p:cNvPr>
          <p:cNvSpPr txBox="1"/>
          <p:nvPr/>
        </p:nvSpPr>
        <p:spPr>
          <a:xfrm>
            <a:off x="457200" y="123444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: </a:t>
            </a:r>
            <a:r>
              <a:rPr lang="fr-FR" dirty="0"/>
              <a:t>Mes cartes sont très jolies, non? </a:t>
            </a:r>
            <a:r>
              <a:rPr lang="en-US" dirty="0"/>
              <a:t>But how can I go further?</a:t>
            </a:r>
          </a:p>
          <a:p>
            <a:r>
              <a:rPr lang="en-US" dirty="0"/>
              <a:t>MF: Make scatterplots! Add smooths &amp; data ellipses. See you next week at Café </a:t>
            </a:r>
            <a:r>
              <a:rPr lang="en-US" dirty="0" err="1"/>
              <a:t>Lillas</a:t>
            </a:r>
            <a:endParaRPr lang="en-US" dirty="0"/>
          </a:p>
          <a:p>
            <a:r>
              <a:rPr lang="en-US" dirty="0" err="1"/>
              <a:t>Guerry</a:t>
            </a:r>
            <a:r>
              <a:rPr lang="en-US" dirty="0"/>
              <a:t>: </a:t>
            </a:r>
            <a:r>
              <a:rPr lang="fr-FR" dirty="0"/>
              <a:t>Les boissons sont sur moi!</a:t>
            </a:r>
            <a:endParaRPr lang="en-US" dirty="0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46642636-5FFC-4C96-924E-19B55E550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0377"/>
            <a:ext cx="3931920" cy="393192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AC145E6-2B9B-4E0D-B7D9-404EB16BE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00377"/>
            <a:ext cx="393192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10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D04FA5-5FBD-4B1F-8C80-F225708B0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Guerry’s</a:t>
            </a:r>
            <a:r>
              <a:rPr lang="en-US" dirty="0"/>
              <a:t>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2954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(x=Literacy, y=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/1000), data=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geom_point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(size=2)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33400" y="31242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basic scatterplot</a:t>
            </a:r>
          </a:p>
        </p:txBody>
      </p:sp>
    </p:spTree>
    <p:extLst>
      <p:ext uri="{BB962C8B-B14F-4D97-AF65-F5344CB8AC3E}">
        <p14:creationId xmlns:p14="http://schemas.microsoft.com/office/powerpoint/2010/main" val="2199881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F2C756A-FC54-493E-957A-9AAC6A096D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Guerry’s</a:t>
            </a:r>
            <a:r>
              <a:rPr lang="en-US" dirty="0"/>
              <a:t>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(x=Literacy, y=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/1000), data=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stat_ellipse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(level=0.68, color="blue", size=1.2) + 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stat_ellipse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(level=0.95, color="gray", size=1,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linetype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=2)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33400" y="3124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data ellipses to show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68% ~ mean ± 1 </a:t>
            </a:r>
            <a:r>
              <a:rPr lang="en-US" dirty="0" err="1"/>
              <a:t>sd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~ mean ± 2 </a:t>
            </a:r>
            <a:r>
              <a:rPr lang="en-US" dirty="0" err="1"/>
              <a:t>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ggplot2?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is Hadley Wickham’s R package for producing “elegant graphics for data analysis”</a:t>
            </a:r>
          </a:p>
          <a:p>
            <a:pPr lvl="1"/>
            <a:r>
              <a:rPr lang="en-US" sz="2400" dirty="0"/>
              <a:t>An implementation of the ideas for graphics introduced in Lee Wilkinson’s </a:t>
            </a:r>
            <a:r>
              <a:rPr lang="en-US" sz="2400" i="1" dirty="0"/>
              <a:t>Grammar of Graphics</a:t>
            </a:r>
          </a:p>
          <a:p>
            <a:pPr lvl="1"/>
            <a:r>
              <a:rPr lang="en-US" sz="2400" dirty="0"/>
              <a:t>These ideas and the syntax of ggplot2 help to think of graphs in a new and more general way</a:t>
            </a:r>
          </a:p>
          <a:p>
            <a:pPr lvl="1"/>
            <a:r>
              <a:rPr lang="en-US" sz="2400" dirty="0"/>
              <a:t>Produces pleasing plots, taking care of many of the fiddly details (legends, axes, colors, …)</a:t>
            </a:r>
          </a:p>
          <a:p>
            <a:pPr lvl="1"/>
            <a:r>
              <a:rPr lang="en-US" sz="2400" dirty="0"/>
              <a:t>It is built upon the “grid” graphics system</a:t>
            </a:r>
          </a:p>
          <a:p>
            <a:pPr lvl="1"/>
            <a:r>
              <a:rPr lang="en-US" sz="2400" dirty="0"/>
              <a:t>It is open software, with a large number of </a:t>
            </a:r>
            <a:r>
              <a:rPr lang="en-US" sz="2400" dirty="0" err="1"/>
              <a:t>gg</a:t>
            </a:r>
            <a:r>
              <a:rPr lang="en-US" sz="2400" dirty="0"/>
              <a:t>_ extensions. See: </a:t>
            </a:r>
            <a:r>
              <a:rPr lang="en-US" sz="2400" dirty="0">
                <a:hlinkClick r:id="rId2"/>
              </a:rPr>
              <a:t>https://exts.ggplot2.tidyverse.org/gallery/</a:t>
            </a:r>
            <a:r>
              <a:rPr lang="en-US" sz="2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8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BCB0926-0AD5-4380-871E-FE8586658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Guerry’s</a:t>
            </a:r>
            <a:r>
              <a:rPr lang="en-US" dirty="0"/>
              <a:t> plots: Add smooths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2954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ggplot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aes</a:t>
            </a:r>
            <a:r>
              <a:rPr lang="en-US" sz="1600" dirty="0">
                <a:latin typeface="Arial Narrow" panose="020B0606020202030204" pitchFamily="34" charset="0"/>
              </a:rPr>
              <a:t>(x=Literacy, y=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/1000), data=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geom_point</a:t>
            </a:r>
            <a:r>
              <a:rPr lang="en-US" sz="1600" dirty="0">
                <a:latin typeface="Arial Narrow" panose="020B0606020202030204" pitchFamily="34" charset="0"/>
              </a:rPr>
              <a:t>(size=2) +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stat_ellipse</a:t>
            </a:r>
            <a:r>
              <a:rPr lang="en-US" sz="1600" dirty="0">
                <a:latin typeface="Arial Narrow" panose="020B0606020202030204" pitchFamily="34" charset="0"/>
              </a:rPr>
              <a:t>(level=0.68, color="blue", size=1.2) +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err="1">
                <a:latin typeface="Arial Narrow" panose="020B0606020202030204" pitchFamily="34" charset="0"/>
              </a:rPr>
              <a:t>stat_ellipse</a:t>
            </a:r>
            <a:r>
              <a:rPr lang="en-US" sz="1600" dirty="0">
                <a:latin typeface="Arial Narrow" panose="020B0606020202030204" pitchFamily="34" charset="0"/>
              </a:rPr>
              <a:t>(level=0.95, color="gray", size=1, </a:t>
            </a:r>
            <a:r>
              <a:rPr lang="en-US" sz="1600" dirty="0" err="1">
                <a:latin typeface="Arial Narrow" panose="020B0606020202030204" pitchFamily="34" charset="0"/>
              </a:rPr>
              <a:t>linetype</a:t>
            </a:r>
            <a:r>
              <a:rPr lang="en-US" sz="1600" dirty="0">
                <a:latin typeface="Arial Narrow" panose="020B0606020202030204" pitchFamily="34" charset="0"/>
              </a:rPr>
              <a:t>=2) + 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lm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", formula=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y~x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, fill="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lightblue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") +</a:t>
            </a:r>
          </a:p>
          <a:p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  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(method="loess", formula=</a:t>
            </a:r>
            <a:r>
              <a:rPr lang="en-US" sz="1600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y~x</a:t>
            </a:r>
            <a:r>
              <a:rPr lang="en-US" sz="1600" b="1" dirty="0">
                <a:highlight>
                  <a:srgbClr val="FFFF00"/>
                </a:highlight>
                <a:latin typeface="Arial Narrow" panose="020B0606020202030204" pitchFamily="34" charset="0"/>
              </a:rPr>
              <a:t>, color="red", se=FALSE)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09016" y="3429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lm</a:t>
            </a:r>
            <a:r>
              <a:rPr lang="en-US" dirty="0"/>
              <a:t>() and loess() smooths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lm</a:t>
            </a:r>
            <a:r>
              <a:rPr lang="en-US" dirty="0"/>
              <a:t> shows regression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loess diagnoses possible non-linearity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Coffee break:  save the current plot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F65EF-797D-4EF8-A96C-4228C3382C6A}"/>
              </a:ext>
            </a:extLst>
          </p:cNvPr>
          <p:cNvSpPr txBox="1"/>
          <p:nvPr/>
        </p:nvSpPr>
        <p:spPr>
          <a:xfrm>
            <a:off x="457200" y="5257800"/>
            <a:ext cx="419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gplot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 &lt;-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last.plot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5117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C0641FF3-23AB-41C5-BED0-14FD84400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Guerry’s</a:t>
            </a:r>
            <a:r>
              <a:rPr lang="en-US" dirty="0"/>
              <a:t> plots: Styling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789176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gplot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last_plot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gplot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+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theme_bw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() + 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    theme(text =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element_text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(size=18))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9639-DBA1-41D8-A2AE-60A2E2AE5A7C}"/>
              </a:ext>
            </a:extLst>
          </p:cNvPr>
          <p:cNvSpPr txBox="1"/>
          <p:nvPr/>
        </p:nvSpPr>
        <p:spPr>
          <a:xfrm>
            <a:off x="530352" y="3378368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basic theme to 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font size for all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change the style of anything you want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48A9-EFCD-4603-BE8F-9A560ADD738D}"/>
              </a:ext>
            </a:extLst>
          </p:cNvPr>
          <p:cNvSpPr txBox="1"/>
          <p:nvPr/>
        </p:nvSpPr>
        <p:spPr>
          <a:xfrm>
            <a:off x="381000" y="1096095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:  I want to publish this! But need to make axis labels larger</a:t>
            </a:r>
          </a:p>
        </p:txBody>
      </p:sp>
    </p:spTree>
    <p:extLst>
      <p:ext uri="{BB962C8B-B14F-4D97-AF65-F5344CB8AC3E}">
        <p14:creationId xmlns:p14="http://schemas.microsoft.com/office/powerpoint/2010/main" val="4125152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7F1D93C8-48F8-4D76-A742-F3ED2EB48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8" y="2990088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915F8-203C-42FF-A572-B4D58E1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Guerry’s</a:t>
            </a:r>
            <a:r>
              <a:rPr lang="en-US" dirty="0"/>
              <a:t> plots: Labeling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DF234-923F-4EB2-A242-9CBE6B5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DDFD-395E-41CF-A470-C11A79A1B36A}"/>
              </a:ext>
            </a:extLst>
          </p:cNvPr>
          <p:cNvSpPr txBox="1"/>
          <p:nvPr/>
        </p:nvSpPr>
        <p:spPr>
          <a:xfrm>
            <a:off x="457200" y="1972056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Guerry</a:t>
            </a:r>
            <a:r>
              <a:rPr lang="en-US" sz="1600" dirty="0">
                <a:latin typeface="Arial Narrow" panose="020B0606020202030204" pitchFamily="34" charset="0"/>
              </a:rPr>
              <a:t>[, c("Literacy", "</a:t>
            </a:r>
            <a:r>
              <a:rPr lang="en-US" sz="1600" dirty="0" err="1">
                <a:latin typeface="Arial Narrow" panose="020B0606020202030204" pitchFamily="34" charset="0"/>
              </a:rPr>
              <a:t>Crime_pers</a:t>
            </a:r>
            <a:r>
              <a:rPr lang="en-US" sz="1600" dirty="0">
                <a:latin typeface="Arial Narrow" panose="020B0606020202030204" pitchFamily="34" charset="0"/>
              </a:rPr>
              <a:t>", "Department")]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gdf$dsq</a:t>
            </a:r>
            <a:r>
              <a:rPr lang="en-US" sz="1600" dirty="0">
                <a:latin typeface="Arial Narrow" panose="020B0606020202030204" pitchFamily="34" charset="0"/>
              </a:rPr>
              <a:t> &lt;- </a:t>
            </a:r>
            <a:r>
              <a:rPr lang="en-US" sz="1600" dirty="0" err="1">
                <a:latin typeface="Arial Narrow" panose="020B0606020202030204" pitchFamily="34" charset="0"/>
              </a:rPr>
              <a:t>mahalanobis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[,1:2], </a:t>
            </a:r>
            <a:r>
              <a:rPr lang="en-US" sz="1600" dirty="0" err="1">
                <a:latin typeface="Arial Narrow" panose="020B0606020202030204" pitchFamily="34" charset="0"/>
              </a:rPr>
              <a:t>colMeans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[,1:2]), </a:t>
            </a:r>
            <a:r>
              <a:rPr lang="en-US" sz="1600" dirty="0" err="1">
                <a:latin typeface="Arial Narrow" panose="020B0606020202030204" pitchFamily="34" charset="0"/>
              </a:rPr>
              <a:t>cov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gdf</a:t>
            </a:r>
            <a:r>
              <a:rPr lang="en-US" sz="1600" dirty="0">
                <a:latin typeface="Arial Narrow" panose="020B0606020202030204" pitchFamily="34" charset="0"/>
              </a:rPr>
              <a:t>[,1:2]))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48A9-EFCD-4603-BE8F-9A560ADD738D}"/>
              </a:ext>
            </a:extLst>
          </p:cNvPr>
          <p:cNvSpPr txBox="1"/>
          <p:nvPr/>
        </p:nvSpPr>
        <p:spPr>
          <a:xfrm>
            <a:off x="381000" y="1096095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Guerry</a:t>
            </a:r>
            <a:r>
              <a:rPr lang="en-US" dirty="0"/>
              <a:t>:  OK, but I see some unusual points. What are they?</a:t>
            </a:r>
          </a:p>
          <a:p>
            <a:r>
              <a:rPr lang="en-US" dirty="0"/>
              <a:t>MF: Need to calculate “unusualness” – </a:t>
            </a:r>
            <a:r>
              <a:rPr lang="en-US" dirty="0" err="1"/>
              <a:t>Mahalanobis</a:t>
            </a:r>
            <a:r>
              <a:rPr lang="en-US" dirty="0"/>
              <a:t> D</a:t>
            </a:r>
            <a:r>
              <a:rPr lang="en-US" baseline="30000" dirty="0"/>
              <a:t>2</a:t>
            </a:r>
            <a:r>
              <a:rPr lang="en-US" dirty="0"/>
              <a:t> squared distance from centroid</a:t>
            </a:r>
            <a:endParaRPr lang="en-US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993EA-EC18-4CE9-AECC-00266EFC6514}"/>
              </a:ext>
            </a:extLst>
          </p:cNvPr>
          <p:cNvSpPr txBox="1"/>
          <p:nvPr/>
        </p:nvSpPr>
        <p:spPr>
          <a:xfrm>
            <a:off x="530352" y="3005328"/>
            <a:ext cx="4041648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library(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ggrepel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)</a:t>
            </a:r>
          </a:p>
          <a:p>
            <a:r>
              <a:rPr lang="en-US" sz="1600" dirty="0" err="1">
                <a:latin typeface="Arial Narrow" panose="020B0606020202030204" pitchFamily="34" charset="0"/>
              </a:rPr>
              <a:t>gplot</a:t>
            </a:r>
            <a:r>
              <a:rPr lang="en-US" sz="1600" dirty="0">
                <a:latin typeface="Arial Narrow" panose="020B0606020202030204" pitchFamily="34" charset="0"/>
              </a:rPr>
              <a:t>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</a:t>
            </a:r>
            <a:r>
              <a:rPr lang="en-US" sz="1600" dirty="0" err="1">
                <a:latin typeface="Arial Narrow" panose="020B0606020202030204" pitchFamily="34" charset="0"/>
              </a:rPr>
              <a:t>theme_bw</a:t>
            </a:r>
            <a:r>
              <a:rPr lang="en-US" sz="1600" dirty="0">
                <a:latin typeface="Arial Narrow" panose="020B0606020202030204" pitchFamily="34" charset="0"/>
              </a:rPr>
              <a:t>() +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theme(text = </a:t>
            </a:r>
            <a:r>
              <a:rPr lang="en-US" sz="1600" dirty="0" err="1">
                <a:latin typeface="Arial Narrow" panose="020B0606020202030204" pitchFamily="34" charset="0"/>
              </a:rPr>
              <a:t>element_text</a:t>
            </a:r>
            <a:r>
              <a:rPr lang="en-US" sz="1600" dirty="0">
                <a:latin typeface="Arial Narrow" panose="020B0606020202030204" pitchFamily="34" charset="0"/>
              </a:rPr>
              <a:t>(size=18)) +        	    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geom_label_repel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aes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(label=Department), </a:t>
            </a:r>
          </a:p>
          <a:p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               data = 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gdf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[</a:t>
            </a:r>
            <a:r>
              <a:rPr lang="en-US" sz="16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gdf$dsq</a:t>
            </a:r>
            <a:r>
              <a:rPr lang="en-US" sz="1600" dirty="0">
                <a:highlight>
                  <a:srgbClr val="FFFF00"/>
                </a:highlight>
                <a:latin typeface="Arial Narrow" panose="020B0606020202030204" pitchFamily="34" charset="0"/>
              </a:rPr>
              <a:t> &gt; 4.6,])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F2D0FD-4D7F-4617-8700-CA95B48D22C5}"/>
                  </a:ext>
                </a:extLst>
              </p:cNvPr>
              <p:cNvSpPr txBox="1"/>
              <p:nvPr/>
            </p:nvSpPr>
            <p:spPr>
              <a:xfrm>
                <a:off x="6210300" y="1972056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b="0" dirty="0"/>
                  <a:t>S</a:t>
                </a:r>
                <a:r>
                  <a:rPr lang="en-US" b="0" baseline="30000" dirty="0"/>
                  <a:t>-1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F2D0FD-4D7F-4617-8700-CA95B48D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1972056"/>
                <a:ext cx="2819400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07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0D32-24F7-4AAF-8999-D6131B1F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6133F-BD75-4570-A65A-01B16BE3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vs base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43000"/>
            <a:ext cx="4247321" cy="36576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4543" y="13716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things that should be simple are harder than you’d like in base graphics</a:t>
            </a:r>
          </a:p>
          <a:p>
            <a:endParaRPr lang="en-US" dirty="0"/>
          </a:p>
          <a:p>
            <a:r>
              <a:rPr lang="en-US" dirty="0"/>
              <a:t>Here, I’m plotting gas mileage (mpg) vs. horsepower and want to use color and shape for different # of cylinders.</a:t>
            </a:r>
          </a:p>
          <a:p>
            <a:endParaRPr lang="en-US" dirty="0"/>
          </a:p>
          <a:p>
            <a:r>
              <a:rPr lang="en-US" dirty="0"/>
              <a:t>But I don’t quite get it right!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4343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 &lt;- </a:t>
            </a:r>
            <a:r>
              <a:rPr lang="en-US" dirty="0" err="1">
                <a:latin typeface="Arial Narrow" panose="020B0606020202030204" pitchFamily="34" charset="0"/>
              </a:rPr>
              <a:t>as.factor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plot(mpg ~ 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hp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, data=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mtcars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, 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col=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pch</a:t>
            </a:r>
            <a:r>
              <a:rPr lang="en-US" dirty="0">
                <a:latin typeface="Arial Narrow" panose="020B0606020202030204" pitchFamily="34" charset="0"/>
              </a:rPr>
              <a:t>=c(4,6,8)[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], </a:t>
            </a:r>
            <a:r>
              <a:rPr lang="en-US" dirty="0" err="1">
                <a:latin typeface="Arial Narrow" panose="020B0606020202030204" pitchFamily="34" charset="0"/>
              </a:rPr>
              <a:t>cex</a:t>
            </a:r>
            <a:r>
              <a:rPr lang="en-US" dirty="0">
                <a:latin typeface="Arial Narrow" panose="020B0606020202030204" pitchFamily="34" charset="0"/>
              </a:rPr>
              <a:t>=1.2)</a:t>
            </a:r>
          </a:p>
          <a:p>
            <a:r>
              <a:rPr lang="en-US" dirty="0">
                <a:latin typeface="Arial Narrow" panose="020B0606020202030204" pitchFamily="34" charset="0"/>
              </a:rPr>
              <a:t>legend("</a:t>
            </a:r>
            <a:r>
              <a:rPr lang="en-US" dirty="0" err="1">
                <a:latin typeface="Arial Narrow" panose="020B0606020202030204" pitchFamily="34" charset="0"/>
              </a:rPr>
              <a:t>topright</a:t>
            </a:r>
            <a:r>
              <a:rPr lang="en-US" dirty="0">
                <a:latin typeface="Arial Narrow" panose="020B0606020202030204" pitchFamily="34" charset="0"/>
              </a:rPr>
              <a:t>", legend=levels(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),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  </a:t>
            </a:r>
            <a:r>
              <a:rPr lang="en-US" dirty="0" err="1">
                <a:latin typeface="Arial Narrow" panose="020B0606020202030204" pitchFamily="34" charset="0"/>
              </a:rPr>
              <a:t>pch</a:t>
            </a:r>
            <a:r>
              <a:rPr lang="en-US" dirty="0">
                <a:latin typeface="Arial Narrow" panose="020B0606020202030204" pitchFamily="34" charset="0"/>
              </a:rPr>
              <a:t> = c(4,6,8),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  col=levels(</a:t>
            </a:r>
            <a:r>
              <a:rPr lang="en-US" dirty="0" err="1">
                <a:latin typeface="Arial Narrow" panose="020B0606020202030204" pitchFamily="34" charset="0"/>
              </a:rPr>
              <a:t>mtcars$cyl</a:t>
            </a:r>
            <a:r>
              <a:rPr lang="en-US" dirty="0">
                <a:latin typeface="Arial Narrow" panose="020B0606020202030204" pitchFamily="34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1224" y="5013882"/>
            <a:ext cx="348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and point symbols work differently in plot() and legend()</a:t>
            </a:r>
          </a:p>
          <a:p>
            <a:endParaRPr lang="en-US" dirty="0"/>
          </a:p>
          <a:p>
            <a:r>
              <a:rPr lang="en-US" dirty="0"/>
              <a:t>goal of ggplot2: this should “just work”</a:t>
            </a:r>
          </a:p>
        </p:txBody>
      </p:sp>
    </p:spTree>
    <p:extLst>
      <p:ext uri="{BB962C8B-B14F-4D97-AF65-F5344CB8AC3E}">
        <p14:creationId xmlns:p14="http://schemas.microsoft.com/office/powerpoint/2010/main" val="360635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vs base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218784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ggplot2, just map the data variables to aesthetic attributes</a:t>
            </a:r>
          </a:p>
          <a:p>
            <a:r>
              <a:rPr lang="en-US" dirty="0"/>
              <a:t>  </a:t>
            </a:r>
            <a:r>
              <a:rPr lang="en-US" dirty="0" err="1"/>
              <a:t>aes</a:t>
            </a:r>
            <a:r>
              <a:rPr lang="en-US" dirty="0"/>
              <a:t>(x, y, shape, color, size, …)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() takes care of the 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5943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library(ggplot2)</a:t>
            </a:r>
          </a:p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aes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(x=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hp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, y=mpg, color=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, shape=</a:t>
            </a:r>
            <a:r>
              <a:rPr lang="en-US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)) </a:t>
            </a:r>
            <a:r>
              <a:rPr lang="en-US" dirty="0">
                <a:latin typeface="Arial Narrow" panose="020B0606020202030204" pitchFamily="34" charset="0"/>
              </a:rPr>
              <a:t>+</a:t>
            </a:r>
          </a:p>
          <a:p>
            <a:r>
              <a:rPr lang="en-US" dirty="0">
                <a:latin typeface="Arial Narrow" panose="020B0606020202030204" pitchFamily="34" charset="0"/>
              </a:rPr>
              <a:t> 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41501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aes</a:t>
            </a:r>
            <a:r>
              <a:rPr lang="en-US" dirty="0"/>
              <a:t>() mappings set in the call to </a:t>
            </a:r>
            <a:r>
              <a:rPr lang="en-US" dirty="0" err="1"/>
              <a:t>ggplot</a:t>
            </a:r>
            <a:r>
              <a:rPr lang="en-US" dirty="0"/>
              <a:t>() are passed to </a:t>
            </a:r>
            <a:r>
              <a:rPr lang="en-US" dirty="0" err="1"/>
              <a:t>geom_point</a:t>
            </a:r>
            <a:r>
              <a:rPr lang="en-US" dirty="0"/>
              <a:t>()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4134374"/>
            <a:ext cx="7620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6019800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Follow along: the R script for this example is at: </a:t>
            </a:r>
            <a:r>
              <a:rPr lang="en-US" sz="1400" dirty="0">
                <a:hlinkClick r:id="rId3"/>
              </a:rPr>
              <a:t>http://euclid.psych.yorku.ca/www/psy6135/R/gg-cars.R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5363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graph can be described as a combination of independent building blocks: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: a data frame: quantitative, categorical; local or data base query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aes</a:t>
            </a:r>
            <a:r>
              <a:rPr lang="en-US" sz="2000" dirty="0"/>
              <a:t>thetic mapping of variables into visual properties: size, color, x, 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geom</a:t>
            </a:r>
            <a:r>
              <a:rPr lang="en-US" sz="2000" dirty="0"/>
              <a:t>etric objects (“</a:t>
            </a:r>
            <a:r>
              <a:rPr lang="en-US" sz="2000" dirty="0" err="1"/>
              <a:t>geom</a:t>
            </a:r>
            <a:r>
              <a:rPr lang="en-US" sz="2000" dirty="0"/>
              <a:t>”): points, lines, areas, arrows, …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coord</a:t>
            </a:r>
            <a:r>
              <a:rPr lang="en-US" sz="2000" dirty="0"/>
              <a:t>inate system (“</a:t>
            </a:r>
            <a:r>
              <a:rPr lang="en-US" sz="2000" dirty="0" err="1"/>
              <a:t>coord</a:t>
            </a:r>
            <a:r>
              <a:rPr lang="en-US" sz="2000" dirty="0"/>
              <a:t>”): Cartesian, log, polar, map,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0"/>
            <a:ext cx="4676191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data + </a:t>
            </a:r>
            <a:r>
              <a:rPr lang="en-US" dirty="0" err="1"/>
              <a:t>geom</a:t>
            </a:r>
            <a:r>
              <a:rPr lang="en-US" dirty="0"/>
              <a:t> -&gt;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218784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523999"/>
            <a:ext cx="3276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(data=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y=mpg, </a:t>
            </a:r>
          </a:p>
          <a:p>
            <a:r>
              <a:rPr lang="en-US" dirty="0">
                <a:latin typeface="Arial Narrow" panose="020B0606020202030204" pitchFamily="34" charset="0"/>
              </a:rPr>
              <a:t>                   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429" y="34290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call,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data=</a:t>
            </a:r>
            <a:r>
              <a:rPr lang="en-US" dirty="0" err="1"/>
              <a:t>mtcars</a:t>
            </a:r>
            <a:r>
              <a:rPr lang="en-US" dirty="0"/>
              <a:t>: data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hp</a:t>
            </a:r>
            <a:r>
              <a:rPr lang="en-US" dirty="0"/>
              <a:t>, y=mpg):  plot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aes</a:t>
            </a:r>
            <a:r>
              <a:rPr lang="en-US" dirty="0"/>
              <a:t>(color, shape): 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geom_point</a:t>
            </a:r>
            <a:r>
              <a:rPr lang="en-US" dirty="0"/>
              <a:t>(): what to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coordinate system is taken to be the standard Cartesian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600200"/>
            <a:ext cx="45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❶</a:t>
            </a:r>
          </a:p>
          <a:p>
            <a:r>
              <a:rPr lang="en-US" sz="1600" dirty="0"/>
              <a:t>❷</a:t>
            </a:r>
          </a:p>
          <a:p>
            <a:r>
              <a:rPr lang="en-US" sz="1600" dirty="0"/>
              <a:t>❸</a:t>
            </a:r>
          </a:p>
          <a:p>
            <a:r>
              <a:rPr lang="en-US" sz="1600" dirty="0"/>
              <a:t>❹</a:t>
            </a:r>
          </a:p>
        </p:txBody>
      </p:sp>
    </p:spTree>
    <p:extLst>
      <p:ext uri="{BB962C8B-B14F-4D97-AF65-F5344CB8AC3E}">
        <p14:creationId xmlns:p14="http://schemas.microsoft.com/office/powerpoint/2010/main" val="34950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I can really see something there.</a:t>
            </a:r>
          </a:p>
          <a:p>
            <a:endParaRPr lang="en-US" dirty="0"/>
          </a:p>
          <a:p>
            <a:r>
              <a:rPr lang="en-US" dirty="0"/>
              <a:t>How can I enhance this visualization?</a:t>
            </a:r>
          </a:p>
          <a:p>
            <a:endParaRPr lang="en-US" dirty="0"/>
          </a:p>
          <a:p>
            <a:r>
              <a:rPr lang="en-US" dirty="0"/>
              <a:t>Easy:  add a </a:t>
            </a:r>
            <a:r>
              <a:rPr lang="en-US" dirty="0" err="1"/>
              <a:t>geom_smooth</a:t>
            </a:r>
            <a:r>
              <a:rPr lang="en-US" dirty="0"/>
              <a:t>() to fit linear regressions for each level of </a:t>
            </a:r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clear that horsepower and # of cylinders are highly related (Duh!)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029200"/>
            <a:ext cx="5943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ggplot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mtcars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aes</a:t>
            </a:r>
            <a:r>
              <a:rPr lang="en-US" dirty="0">
                <a:latin typeface="Arial Narrow" panose="020B0606020202030204" pitchFamily="34" charset="0"/>
              </a:rPr>
              <a:t>(x=</a:t>
            </a:r>
            <a:r>
              <a:rPr lang="en-US" dirty="0" err="1">
                <a:latin typeface="Arial Narrow" panose="020B0606020202030204" pitchFamily="34" charset="0"/>
              </a:rPr>
              <a:t>hp</a:t>
            </a:r>
            <a:r>
              <a:rPr lang="en-US" dirty="0">
                <a:latin typeface="Arial Narrow" panose="020B0606020202030204" pitchFamily="34" charset="0"/>
              </a:rPr>
              <a:t>, y=mpg, color=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, shape=</a:t>
            </a:r>
            <a:r>
              <a:rPr lang="en-US" dirty="0" err="1">
                <a:latin typeface="Arial Narrow" panose="020B0606020202030204" pitchFamily="34" charset="0"/>
              </a:rPr>
              <a:t>cyl</a:t>
            </a:r>
            <a:r>
              <a:rPr lang="en-US" dirty="0">
                <a:latin typeface="Arial Narrow" panose="020B0606020202030204" pitchFamily="34" charset="0"/>
              </a:rPr>
              <a:t>))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geom_point</a:t>
            </a:r>
            <a:r>
              <a:rPr lang="en-US" dirty="0">
                <a:latin typeface="Arial Narrow" panose="020B0606020202030204" pitchFamily="34" charset="0"/>
              </a:rPr>
              <a:t>(size=3) +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geom_smooth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(method="lm", 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aes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(fill=</a:t>
            </a:r>
            <a:r>
              <a:rPr lang="en-US" b="1" dirty="0" err="1">
                <a:highlight>
                  <a:srgbClr val="FFFF00"/>
                </a:highlight>
                <a:latin typeface="Arial Narrow" panose="020B0606020202030204" pitchFamily="34" charset="0"/>
              </a:rPr>
              <a:t>cyl</a:t>
            </a:r>
            <a:r>
              <a:rPr lang="en-US" b="1" dirty="0">
                <a:highlight>
                  <a:srgbClr val="FFFF00"/>
                </a:highlight>
                <a:latin typeface="Arial Narrow" panose="020B0606020202030204" pitchFamily="34" charset="0"/>
              </a:rPr>
              <a:t>))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72528"/>
            <a:ext cx="4193334" cy="37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1345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R-Graphics3</Template>
  <TotalTime>7085</TotalTime>
  <Words>3880</Words>
  <Application>Microsoft Office PowerPoint</Application>
  <PresentationFormat>On-screen Show (4:3)</PresentationFormat>
  <Paragraphs>440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Narrow</vt:lpstr>
      <vt:lpstr>Calibri</vt:lpstr>
      <vt:lpstr>Cambria Math</vt:lpstr>
      <vt:lpstr>Courier New</vt:lpstr>
      <vt:lpstr>Wingdings</vt:lpstr>
      <vt:lpstr>R-Graphics3</vt:lpstr>
      <vt:lpstr>Introduction to ggplot2 </vt:lpstr>
      <vt:lpstr>Resources: Books</vt:lpstr>
      <vt:lpstr>Resources: Cheat sheets</vt:lpstr>
      <vt:lpstr>What is ggplot2?</vt:lpstr>
      <vt:lpstr>ggplot2 vs base graphics</vt:lpstr>
      <vt:lpstr>ggplot2 vs base graphics</vt:lpstr>
      <vt:lpstr>Grammar of Graphics</vt:lpstr>
      <vt:lpstr>ggplot2: data + geom -&gt; graph</vt:lpstr>
      <vt:lpstr>ggplot2: geoms</vt:lpstr>
      <vt:lpstr>ggplot2: + = layers</vt:lpstr>
      <vt:lpstr>Grammar of Graphics</vt:lpstr>
      <vt:lpstr>Grammar of Graphics</vt:lpstr>
      <vt:lpstr>ggplot2: GoG -&gt; graphic language</vt:lpstr>
      <vt:lpstr>ggplot2: layers &amp; aes()</vt:lpstr>
      <vt:lpstr>ggplot2: themes</vt:lpstr>
      <vt:lpstr>ggplot2: facets</vt:lpstr>
      <vt:lpstr>labeling points: geom_text()</vt:lpstr>
      <vt:lpstr>labeling points: geom_text_repel()</vt:lpstr>
      <vt:lpstr>labeling points: selection</vt:lpstr>
      <vt:lpstr>ggplot2: coords</vt:lpstr>
      <vt:lpstr>Anatomy of a ggplot</vt:lpstr>
      <vt:lpstr>ggplot objects</vt:lpstr>
      <vt:lpstr>Playfair: Balance of trade charts</vt:lpstr>
      <vt:lpstr>ggplot thinking</vt:lpstr>
      <vt:lpstr>PowerPoint Presentation</vt:lpstr>
      <vt:lpstr>Plot what you want to show</vt:lpstr>
      <vt:lpstr>Composing several plots</vt:lpstr>
      <vt:lpstr>Saving plots: ggsave()</vt:lpstr>
      <vt:lpstr>Building a custom graph</vt:lpstr>
      <vt:lpstr>Building a custom graph</vt:lpstr>
      <vt:lpstr>Building a custom graph</vt:lpstr>
      <vt:lpstr>Building a custom graph</vt:lpstr>
      <vt:lpstr>Building a custom graph</vt:lpstr>
      <vt:lpstr>Building a custom graph</vt:lpstr>
      <vt:lpstr>Building a custom graph</vt:lpstr>
      <vt:lpstr>Guerry: Moral statistics of France</vt:lpstr>
      <vt:lpstr>Consulting for Guerry</vt:lpstr>
      <vt:lpstr>Building Guerry’s plots</vt:lpstr>
      <vt:lpstr>Building Guerry’s plots</vt:lpstr>
      <vt:lpstr>Guerry’s plots: Add smooths</vt:lpstr>
      <vt:lpstr>Guerry’s plots: Styling</vt:lpstr>
      <vt:lpstr>Guerry’s plots: Labeling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ggplot-intro</dc:title>
  <dc:creator>Michael Friendly</dc:creator>
  <cp:lastModifiedBy>Michael L Friendly</cp:lastModifiedBy>
  <cp:revision>154</cp:revision>
  <dcterms:created xsi:type="dcterms:W3CDTF">2017-03-10T16:03:59Z</dcterms:created>
  <dcterms:modified xsi:type="dcterms:W3CDTF">2022-02-19T18:37:31Z</dcterms:modified>
</cp:coreProperties>
</file>