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
  </p:notesMasterIdLst>
  <p:handoutMasterIdLst>
    <p:handoutMasterId r:id="rId9"/>
  </p:handout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55" d="100"/>
          <a:sy n="55" d="100"/>
        </p:scale>
        <p:origin x="614" y="53"/>
      </p:cViewPr>
      <p:guideLst>
        <p:guide orient="horz" pos="2160"/>
        <p:guide pos="3840"/>
      </p:guideLst>
    </p:cSldViewPr>
  </p:slideViewPr>
  <p:notesTextViewPr>
    <p:cViewPr>
      <p:scale>
        <a:sx n="1" d="1"/>
        <a:sy n="1" d="1"/>
      </p:scale>
      <p:origin x="0" y="0"/>
    </p:cViewPr>
  </p:notesTextViewPr>
  <p:notesViewPr>
    <p:cSldViewPr snapToGrid="0">
      <p:cViewPr varScale="1">
        <p:scale>
          <a:sx n="42" d="100"/>
          <a:sy n="42" d="100"/>
        </p:scale>
        <p:origin x="2328"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C977EF-860D-4588-8FF9-8DC527870960}" type="datetimeFigureOut">
              <a:rPr lang="en-IN" smtClean="0"/>
              <a:t>30-08-2020</a:t>
            </a:fld>
            <a:endParaRPr lang="en-IN"/>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636BF-CD38-466B-800E-BB9AADEAEE3B}" type="slidenum">
              <a:rPr lang="en-IN" smtClean="0"/>
              <a:t>‹#›</a:t>
            </a:fld>
            <a:endParaRPr lang="en-IN"/>
          </a:p>
        </p:txBody>
      </p:sp>
    </p:spTree>
    <p:extLst>
      <p:ext uri="{BB962C8B-B14F-4D97-AF65-F5344CB8AC3E}">
        <p14:creationId xmlns:p14="http://schemas.microsoft.com/office/powerpoint/2010/main" val="20317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75275-B113-4E7E-B498-9CD137D9455A}" type="datetimeFigureOut">
              <a:rPr lang="en-IN" smtClean="0"/>
              <a:t>30-08-2020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FDBBA-36C8-4986-850E-743AE7F55050}" type="slidenum">
              <a:rPr lang="en-IN" smtClean="0"/>
              <a:t>‹#›</a:t>
            </a:fld>
            <a:endParaRPr lang="en-IN"/>
          </a:p>
        </p:txBody>
      </p:sp>
    </p:spTree>
    <p:extLst>
      <p:ext uri="{BB962C8B-B14F-4D97-AF65-F5344CB8AC3E}">
        <p14:creationId xmlns:p14="http://schemas.microsoft.com/office/powerpoint/2010/main" val="263731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00A68-4FB2-45D8-806B-A4C702096C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6EDFDDA-301D-4466-8295-2046F68CB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B7F6662-C53C-48A5-B438-43E050F9B111}"/>
              </a:ext>
            </a:extLst>
          </p:cNvPr>
          <p:cNvSpPr>
            <a:spLocks noGrp="1"/>
          </p:cNvSpPr>
          <p:nvPr>
            <p:ph type="dt" sz="half" idx="10"/>
          </p:nvPr>
        </p:nvSpPr>
        <p:spPr/>
        <p:txBody>
          <a:bodyPr/>
          <a:lstStyle/>
          <a:p>
            <a:fld id="{2D5A1346-81D1-4DC5-B945-B05801FB3105}" type="datetime1">
              <a:rPr lang="en-IN" smtClean="0"/>
              <a:t>30-08-2020</a:t>
            </a:fld>
            <a:endParaRPr lang="en-IN"/>
          </a:p>
        </p:txBody>
      </p:sp>
      <p:sp>
        <p:nvSpPr>
          <p:cNvPr id="5" name="Footer Placeholder 4">
            <a:extLst>
              <a:ext uri="{FF2B5EF4-FFF2-40B4-BE49-F238E27FC236}">
                <a16:creationId xmlns:a16="http://schemas.microsoft.com/office/drawing/2014/main" xmlns="" id="{FB3FF6F2-C4B4-4234-937C-99FBFD644304}"/>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xmlns="" id="{138CE858-F2F5-4925-A60D-F642D05EF26D}"/>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275283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E962E-2F46-4251-848D-2EBD0C38AF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D864BFB-5C80-4404-AF3F-48900461B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C08A74B-570B-4B65-8F57-13AB9F25F276}"/>
              </a:ext>
            </a:extLst>
          </p:cNvPr>
          <p:cNvSpPr>
            <a:spLocks noGrp="1"/>
          </p:cNvSpPr>
          <p:nvPr>
            <p:ph type="dt" sz="half" idx="10"/>
          </p:nvPr>
        </p:nvSpPr>
        <p:spPr/>
        <p:txBody>
          <a:bodyPr/>
          <a:lstStyle/>
          <a:p>
            <a:fld id="{33904D1C-742D-4D88-BBEF-A2AFEC25FBA7}" type="datetime1">
              <a:rPr lang="en-IN" smtClean="0"/>
              <a:t>30-08-2020</a:t>
            </a:fld>
            <a:endParaRPr lang="en-IN"/>
          </a:p>
        </p:txBody>
      </p:sp>
      <p:sp>
        <p:nvSpPr>
          <p:cNvPr id="5" name="Footer Placeholder 4">
            <a:extLst>
              <a:ext uri="{FF2B5EF4-FFF2-40B4-BE49-F238E27FC236}">
                <a16:creationId xmlns:a16="http://schemas.microsoft.com/office/drawing/2014/main" xmlns="" id="{8ECF67F4-7375-4578-BC1D-AEB8CEC2C9F8}"/>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xmlns="" id="{E6DABE7E-AF22-4BCB-A40D-A3ACCCF4D150}"/>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417864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CD0AAB7-E3F0-4267-AA60-B3453D9B33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F9B70FF-02A4-4D4A-80BC-667291ABF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F407CD3-C622-47E1-9802-50132EE334A9}"/>
              </a:ext>
            </a:extLst>
          </p:cNvPr>
          <p:cNvSpPr>
            <a:spLocks noGrp="1"/>
          </p:cNvSpPr>
          <p:nvPr>
            <p:ph type="dt" sz="half" idx="10"/>
          </p:nvPr>
        </p:nvSpPr>
        <p:spPr/>
        <p:txBody>
          <a:bodyPr/>
          <a:lstStyle/>
          <a:p>
            <a:fld id="{276F20E9-7BBD-4D77-9284-64D95BD7F691}" type="datetime1">
              <a:rPr lang="en-IN" smtClean="0"/>
              <a:t>30-08-2020</a:t>
            </a:fld>
            <a:endParaRPr lang="en-IN"/>
          </a:p>
        </p:txBody>
      </p:sp>
      <p:sp>
        <p:nvSpPr>
          <p:cNvPr id="5" name="Footer Placeholder 4">
            <a:extLst>
              <a:ext uri="{FF2B5EF4-FFF2-40B4-BE49-F238E27FC236}">
                <a16:creationId xmlns:a16="http://schemas.microsoft.com/office/drawing/2014/main" xmlns="" id="{A2630322-5CFF-40E6-AB87-CF86A1F6239F}"/>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xmlns="" id="{8D4C41A6-D7E2-4ED5-9B8C-014C1A591411}"/>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2744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2CE9F2-8A29-4334-AFBD-B980BA906B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14767B6-9FB1-4DCF-912E-D123FED96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E8D3EB-94E9-45E2-9334-52342424D3FE}"/>
              </a:ext>
            </a:extLst>
          </p:cNvPr>
          <p:cNvSpPr>
            <a:spLocks noGrp="1"/>
          </p:cNvSpPr>
          <p:nvPr>
            <p:ph type="dt" sz="half" idx="10"/>
          </p:nvPr>
        </p:nvSpPr>
        <p:spPr/>
        <p:txBody>
          <a:bodyPr/>
          <a:lstStyle/>
          <a:p>
            <a:fld id="{FEB9D48D-8BA9-4F8E-8B8C-1D4AB69E80BF}" type="datetime1">
              <a:rPr lang="en-IN" smtClean="0"/>
              <a:t>30-08-2020</a:t>
            </a:fld>
            <a:endParaRPr lang="en-IN"/>
          </a:p>
        </p:txBody>
      </p:sp>
      <p:sp>
        <p:nvSpPr>
          <p:cNvPr id="5" name="Footer Placeholder 4">
            <a:extLst>
              <a:ext uri="{FF2B5EF4-FFF2-40B4-BE49-F238E27FC236}">
                <a16:creationId xmlns:a16="http://schemas.microsoft.com/office/drawing/2014/main" xmlns="" id="{6AAFB337-78F1-4F17-AD0D-21A562F88069}"/>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xmlns="" id="{050BE8F1-2DCA-4F92-9266-0297480118A3}"/>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388491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DB7DA-0EFB-43BC-AB51-86370FCEC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7C3E46-4461-44EC-B357-6453B7E2A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BAC9111-58B6-472C-888F-DE70063D54EB}"/>
              </a:ext>
            </a:extLst>
          </p:cNvPr>
          <p:cNvSpPr>
            <a:spLocks noGrp="1"/>
          </p:cNvSpPr>
          <p:nvPr>
            <p:ph type="dt" sz="half" idx="10"/>
          </p:nvPr>
        </p:nvSpPr>
        <p:spPr/>
        <p:txBody>
          <a:bodyPr/>
          <a:lstStyle/>
          <a:p>
            <a:fld id="{1A7FAB7C-CDA2-4D2F-A5D9-F07BD56E71D0}" type="datetime1">
              <a:rPr lang="en-IN" smtClean="0"/>
              <a:t>30-08-2020</a:t>
            </a:fld>
            <a:endParaRPr lang="en-IN"/>
          </a:p>
        </p:txBody>
      </p:sp>
      <p:sp>
        <p:nvSpPr>
          <p:cNvPr id="5" name="Footer Placeholder 4">
            <a:extLst>
              <a:ext uri="{FF2B5EF4-FFF2-40B4-BE49-F238E27FC236}">
                <a16:creationId xmlns:a16="http://schemas.microsoft.com/office/drawing/2014/main" xmlns="" id="{BA775FBA-5C6E-4A5E-9D80-7DCCCC0F2088}"/>
              </a:ext>
            </a:extLst>
          </p:cNvPr>
          <p:cNvSpPr>
            <a:spLocks noGrp="1"/>
          </p:cNvSpPr>
          <p:nvPr>
            <p:ph type="ftr" sz="quarter" idx="11"/>
          </p:nvPr>
        </p:nvSpPr>
        <p:spPr/>
        <p:txBody>
          <a:body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xmlns="" id="{A088C775-2487-42D8-B7AD-196C2F2B29C8}"/>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19936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54840D-BB20-4A9A-B7EE-32970AEB89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A059D18-827D-4156-AC92-DF990B871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9FDE5F0-4F75-421C-A976-DDAFDAF14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AA59197-1662-460D-8680-E732DAE1F43D}"/>
              </a:ext>
            </a:extLst>
          </p:cNvPr>
          <p:cNvSpPr>
            <a:spLocks noGrp="1"/>
          </p:cNvSpPr>
          <p:nvPr>
            <p:ph type="dt" sz="half" idx="10"/>
          </p:nvPr>
        </p:nvSpPr>
        <p:spPr/>
        <p:txBody>
          <a:bodyPr/>
          <a:lstStyle/>
          <a:p>
            <a:fld id="{97127220-14B6-4A42-91F5-854794A6B7C4}" type="datetime1">
              <a:rPr lang="en-IN" smtClean="0"/>
              <a:t>30-08-2020</a:t>
            </a:fld>
            <a:endParaRPr lang="en-IN"/>
          </a:p>
        </p:txBody>
      </p:sp>
      <p:sp>
        <p:nvSpPr>
          <p:cNvPr id="6" name="Footer Placeholder 5">
            <a:extLst>
              <a:ext uri="{FF2B5EF4-FFF2-40B4-BE49-F238E27FC236}">
                <a16:creationId xmlns:a16="http://schemas.microsoft.com/office/drawing/2014/main" xmlns="" id="{AFAF8418-6B06-428E-B918-EC193A9D33C4}"/>
              </a:ext>
            </a:extLst>
          </p:cNvPr>
          <p:cNvSpPr>
            <a:spLocks noGrp="1"/>
          </p:cNvSpPr>
          <p:nvPr>
            <p:ph type="ftr" sz="quarter" idx="11"/>
          </p:nvPr>
        </p:nvSpPr>
        <p:spPr/>
        <p:txBody>
          <a:bodyPr/>
          <a:lstStyle/>
          <a:p>
            <a:r>
              <a:rPr lang="en-US"/>
              <a:t>Accident Severity Prediction Function Proposal - Harsha Alva</a:t>
            </a:r>
            <a:endParaRPr lang="en-IN"/>
          </a:p>
        </p:txBody>
      </p:sp>
      <p:sp>
        <p:nvSpPr>
          <p:cNvPr id="7" name="Slide Number Placeholder 6">
            <a:extLst>
              <a:ext uri="{FF2B5EF4-FFF2-40B4-BE49-F238E27FC236}">
                <a16:creationId xmlns:a16="http://schemas.microsoft.com/office/drawing/2014/main" xmlns="" id="{E69AA7D2-830B-4B20-87E5-FAF9272B228B}"/>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37123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2DAB01-BA9D-4E87-853A-794C7C2B6B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03BA46E-B086-413C-AF14-20C2D87AC9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74116C6-ADA7-4C7A-8939-36B640DF8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140D9E4-43C3-4804-9366-C442AE6F1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CFF1828-EE58-460C-84B7-5C493A563B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DEB7205-7218-4BB2-885A-B460748F7F2F}"/>
              </a:ext>
            </a:extLst>
          </p:cNvPr>
          <p:cNvSpPr>
            <a:spLocks noGrp="1"/>
          </p:cNvSpPr>
          <p:nvPr>
            <p:ph type="dt" sz="half" idx="10"/>
          </p:nvPr>
        </p:nvSpPr>
        <p:spPr/>
        <p:txBody>
          <a:bodyPr/>
          <a:lstStyle/>
          <a:p>
            <a:fld id="{97ABE9D1-346B-4A45-B056-6B4E207E6869}" type="datetime1">
              <a:rPr lang="en-IN" smtClean="0"/>
              <a:t>30-08-2020</a:t>
            </a:fld>
            <a:endParaRPr lang="en-IN"/>
          </a:p>
        </p:txBody>
      </p:sp>
      <p:sp>
        <p:nvSpPr>
          <p:cNvPr id="8" name="Footer Placeholder 7">
            <a:extLst>
              <a:ext uri="{FF2B5EF4-FFF2-40B4-BE49-F238E27FC236}">
                <a16:creationId xmlns:a16="http://schemas.microsoft.com/office/drawing/2014/main" xmlns="" id="{E668C253-5735-45BB-A13A-175893158173}"/>
              </a:ext>
            </a:extLst>
          </p:cNvPr>
          <p:cNvSpPr>
            <a:spLocks noGrp="1"/>
          </p:cNvSpPr>
          <p:nvPr>
            <p:ph type="ftr" sz="quarter" idx="11"/>
          </p:nvPr>
        </p:nvSpPr>
        <p:spPr/>
        <p:txBody>
          <a:bodyPr/>
          <a:lstStyle/>
          <a:p>
            <a:r>
              <a:rPr lang="en-US"/>
              <a:t>Accident Severity Prediction Function Proposal - Harsha Alva</a:t>
            </a:r>
            <a:endParaRPr lang="en-IN"/>
          </a:p>
        </p:txBody>
      </p:sp>
      <p:sp>
        <p:nvSpPr>
          <p:cNvPr id="9" name="Slide Number Placeholder 8">
            <a:extLst>
              <a:ext uri="{FF2B5EF4-FFF2-40B4-BE49-F238E27FC236}">
                <a16:creationId xmlns:a16="http://schemas.microsoft.com/office/drawing/2014/main" xmlns="" id="{B85759C7-4173-4485-ADB9-7AC1B2389904}"/>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403893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EA8B0-2F04-4183-B73F-50E1A1BF84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BC35F96-D861-4EEB-BAD8-22955C9E6ED8}"/>
              </a:ext>
            </a:extLst>
          </p:cNvPr>
          <p:cNvSpPr>
            <a:spLocks noGrp="1"/>
          </p:cNvSpPr>
          <p:nvPr>
            <p:ph type="dt" sz="half" idx="10"/>
          </p:nvPr>
        </p:nvSpPr>
        <p:spPr/>
        <p:txBody>
          <a:bodyPr/>
          <a:lstStyle/>
          <a:p>
            <a:fld id="{5F6DA918-DB6B-4734-8CE0-3CF733EB3A26}" type="datetime1">
              <a:rPr lang="en-IN" smtClean="0"/>
              <a:t>30-08-2020</a:t>
            </a:fld>
            <a:endParaRPr lang="en-IN"/>
          </a:p>
        </p:txBody>
      </p:sp>
      <p:sp>
        <p:nvSpPr>
          <p:cNvPr id="4" name="Footer Placeholder 3">
            <a:extLst>
              <a:ext uri="{FF2B5EF4-FFF2-40B4-BE49-F238E27FC236}">
                <a16:creationId xmlns:a16="http://schemas.microsoft.com/office/drawing/2014/main" xmlns="" id="{C8F83DCB-65C0-48FE-86C2-42C8EAF5A393}"/>
              </a:ext>
            </a:extLst>
          </p:cNvPr>
          <p:cNvSpPr>
            <a:spLocks noGrp="1"/>
          </p:cNvSpPr>
          <p:nvPr>
            <p:ph type="ftr" sz="quarter" idx="11"/>
          </p:nvPr>
        </p:nvSpPr>
        <p:spPr/>
        <p:txBody>
          <a:bodyPr/>
          <a:lstStyle/>
          <a:p>
            <a:r>
              <a:rPr lang="en-US"/>
              <a:t>Accident Severity Prediction Function Proposal - Harsha Alva</a:t>
            </a:r>
            <a:endParaRPr lang="en-IN"/>
          </a:p>
        </p:txBody>
      </p:sp>
      <p:sp>
        <p:nvSpPr>
          <p:cNvPr id="5" name="Slide Number Placeholder 4">
            <a:extLst>
              <a:ext uri="{FF2B5EF4-FFF2-40B4-BE49-F238E27FC236}">
                <a16:creationId xmlns:a16="http://schemas.microsoft.com/office/drawing/2014/main" xmlns="" id="{20F67FE5-3D6A-4156-A6C8-946E6ACD5A23}"/>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71709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B2EB38-F580-4B96-A9D9-053336ED0D6E}"/>
              </a:ext>
            </a:extLst>
          </p:cNvPr>
          <p:cNvSpPr>
            <a:spLocks noGrp="1"/>
          </p:cNvSpPr>
          <p:nvPr>
            <p:ph type="dt" sz="half" idx="10"/>
          </p:nvPr>
        </p:nvSpPr>
        <p:spPr/>
        <p:txBody>
          <a:bodyPr/>
          <a:lstStyle/>
          <a:p>
            <a:fld id="{EBB1F6AF-E157-4A54-A52E-590C8F6F4BDA}" type="datetime1">
              <a:rPr lang="en-IN" smtClean="0"/>
              <a:t>30-08-2020</a:t>
            </a:fld>
            <a:endParaRPr lang="en-IN"/>
          </a:p>
        </p:txBody>
      </p:sp>
      <p:sp>
        <p:nvSpPr>
          <p:cNvPr id="3" name="Footer Placeholder 2">
            <a:extLst>
              <a:ext uri="{FF2B5EF4-FFF2-40B4-BE49-F238E27FC236}">
                <a16:creationId xmlns:a16="http://schemas.microsoft.com/office/drawing/2014/main" xmlns="" id="{74B03295-3761-4F7D-8EE2-B54814537B9A}"/>
              </a:ext>
            </a:extLst>
          </p:cNvPr>
          <p:cNvSpPr>
            <a:spLocks noGrp="1"/>
          </p:cNvSpPr>
          <p:nvPr>
            <p:ph type="ftr" sz="quarter" idx="11"/>
          </p:nvPr>
        </p:nvSpPr>
        <p:spPr/>
        <p:txBody>
          <a:bodyPr/>
          <a:lstStyle/>
          <a:p>
            <a:r>
              <a:rPr lang="en-US"/>
              <a:t>Accident Severity Prediction Function Proposal - Harsha Alva</a:t>
            </a:r>
            <a:endParaRPr lang="en-IN"/>
          </a:p>
        </p:txBody>
      </p:sp>
      <p:sp>
        <p:nvSpPr>
          <p:cNvPr id="4" name="Slide Number Placeholder 3">
            <a:extLst>
              <a:ext uri="{FF2B5EF4-FFF2-40B4-BE49-F238E27FC236}">
                <a16:creationId xmlns:a16="http://schemas.microsoft.com/office/drawing/2014/main" xmlns="" id="{DD72A6ED-478A-4040-9068-F8FD5C44F796}"/>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383403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313EAD-2D6C-4EEE-B3F4-71AF33DBB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3748AB3-E44B-4342-99A8-F11A4D3CC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1623293-C01E-4454-832C-FAEC136BB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9B53E71-237E-4653-B10B-2032F8D8E5C4}"/>
              </a:ext>
            </a:extLst>
          </p:cNvPr>
          <p:cNvSpPr>
            <a:spLocks noGrp="1"/>
          </p:cNvSpPr>
          <p:nvPr>
            <p:ph type="dt" sz="half" idx="10"/>
          </p:nvPr>
        </p:nvSpPr>
        <p:spPr/>
        <p:txBody>
          <a:bodyPr/>
          <a:lstStyle/>
          <a:p>
            <a:fld id="{E21AC1B0-D68B-4FDB-BDA0-F0F5A358C482}" type="datetime1">
              <a:rPr lang="en-IN" smtClean="0"/>
              <a:t>30-08-2020</a:t>
            </a:fld>
            <a:endParaRPr lang="en-IN"/>
          </a:p>
        </p:txBody>
      </p:sp>
      <p:sp>
        <p:nvSpPr>
          <p:cNvPr id="6" name="Footer Placeholder 5">
            <a:extLst>
              <a:ext uri="{FF2B5EF4-FFF2-40B4-BE49-F238E27FC236}">
                <a16:creationId xmlns:a16="http://schemas.microsoft.com/office/drawing/2014/main" xmlns="" id="{35AF0099-0335-4D43-9A64-17E24CBC967B}"/>
              </a:ext>
            </a:extLst>
          </p:cNvPr>
          <p:cNvSpPr>
            <a:spLocks noGrp="1"/>
          </p:cNvSpPr>
          <p:nvPr>
            <p:ph type="ftr" sz="quarter" idx="11"/>
          </p:nvPr>
        </p:nvSpPr>
        <p:spPr/>
        <p:txBody>
          <a:bodyPr/>
          <a:lstStyle/>
          <a:p>
            <a:r>
              <a:rPr lang="en-US"/>
              <a:t>Accident Severity Prediction Function Proposal - Harsha Alva</a:t>
            </a:r>
            <a:endParaRPr lang="en-IN"/>
          </a:p>
        </p:txBody>
      </p:sp>
      <p:sp>
        <p:nvSpPr>
          <p:cNvPr id="7" name="Slide Number Placeholder 6">
            <a:extLst>
              <a:ext uri="{FF2B5EF4-FFF2-40B4-BE49-F238E27FC236}">
                <a16:creationId xmlns:a16="http://schemas.microsoft.com/office/drawing/2014/main" xmlns="" id="{FC8448B0-3704-42AE-BD4A-68727E82714B}"/>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43703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C2B98B-82BF-4FED-85BB-FABCBACDB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C3A548F-8A64-4007-86A2-69CC503A3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681EA27-55F3-4E44-9E05-44469EF7B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0A23FA9-D369-4347-BE4A-915E28E96935}"/>
              </a:ext>
            </a:extLst>
          </p:cNvPr>
          <p:cNvSpPr>
            <a:spLocks noGrp="1"/>
          </p:cNvSpPr>
          <p:nvPr>
            <p:ph type="dt" sz="half" idx="10"/>
          </p:nvPr>
        </p:nvSpPr>
        <p:spPr/>
        <p:txBody>
          <a:bodyPr/>
          <a:lstStyle/>
          <a:p>
            <a:fld id="{402B8BA1-C13D-4795-8ED7-6556EAD446F2}" type="datetime1">
              <a:rPr lang="en-IN" smtClean="0"/>
              <a:t>30-08-2020</a:t>
            </a:fld>
            <a:endParaRPr lang="en-IN"/>
          </a:p>
        </p:txBody>
      </p:sp>
      <p:sp>
        <p:nvSpPr>
          <p:cNvPr id="6" name="Footer Placeholder 5">
            <a:extLst>
              <a:ext uri="{FF2B5EF4-FFF2-40B4-BE49-F238E27FC236}">
                <a16:creationId xmlns:a16="http://schemas.microsoft.com/office/drawing/2014/main" xmlns="" id="{FC1DB52E-AD28-460D-9D49-567D4835B2E6}"/>
              </a:ext>
            </a:extLst>
          </p:cNvPr>
          <p:cNvSpPr>
            <a:spLocks noGrp="1"/>
          </p:cNvSpPr>
          <p:nvPr>
            <p:ph type="ftr" sz="quarter" idx="11"/>
          </p:nvPr>
        </p:nvSpPr>
        <p:spPr/>
        <p:txBody>
          <a:bodyPr/>
          <a:lstStyle/>
          <a:p>
            <a:r>
              <a:rPr lang="en-US"/>
              <a:t>Accident Severity Prediction Function Proposal - Harsha Alva</a:t>
            </a:r>
            <a:endParaRPr lang="en-IN"/>
          </a:p>
        </p:txBody>
      </p:sp>
      <p:sp>
        <p:nvSpPr>
          <p:cNvPr id="7" name="Slide Number Placeholder 6">
            <a:extLst>
              <a:ext uri="{FF2B5EF4-FFF2-40B4-BE49-F238E27FC236}">
                <a16:creationId xmlns:a16="http://schemas.microsoft.com/office/drawing/2014/main" xmlns="" id="{AC8D400A-2416-44F0-AE32-EA0C7978769C}"/>
              </a:ext>
            </a:extLst>
          </p:cNvPr>
          <p:cNvSpPr>
            <a:spLocks noGrp="1"/>
          </p:cNvSpPr>
          <p:nvPr>
            <p:ph type="sldNum" sz="quarter" idx="12"/>
          </p:nvPr>
        </p:nvSpPr>
        <p:spPr/>
        <p:txBody>
          <a:bodyPr/>
          <a:lstStyle/>
          <a:p>
            <a:fld id="{BEA4BF85-93F6-458E-A065-7129B314EACC}" type="slidenum">
              <a:rPr lang="en-IN" smtClean="0"/>
              <a:t>‹#›</a:t>
            </a:fld>
            <a:endParaRPr lang="en-IN"/>
          </a:p>
        </p:txBody>
      </p:sp>
    </p:spTree>
    <p:extLst>
      <p:ext uri="{BB962C8B-B14F-4D97-AF65-F5344CB8AC3E}">
        <p14:creationId xmlns:p14="http://schemas.microsoft.com/office/powerpoint/2010/main" val="106860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66701E-AADF-4CD1-9C88-39C907B46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BCD542E-87E5-4400-8A8B-1A24C07C6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16D2BB-8CCE-47BA-B879-02A3B1C9B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E0BD9-4633-4E31-ADAF-95E1943352C2}" type="datetime1">
              <a:rPr lang="en-IN" smtClean="0"/>
              <a:t>30-08-2020</a:t>
            </a:fld>
            <a:endParaRPr lang="en-IN"/>
          </a:p>
        </p:txBody>
      </p:sp>
      <p:sp>
        <p:nvSpPr>
          <p:cNvPr id="5" name="Footer Placeholder 4">
            <a:extLst>
              <a:ext uri="{FF2B5EF4-FFF2-40B4-BE49-F238E27FC236}">
                <a16:creationId xmlns:a16="http://schemas.microsoft.com/office/drawing/2014/main" xmlns="" id="{EFD152B9-B1FC-4CE4-A086-A715F13AE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Accident Severity Prediction Function Proposal - Harsha Alva</a:t>
            </a:r>
            <a:endParaRPr lang="en-IN"/>
          </a:p>
        </p:txBody>
      </p:sp>
      <p:sp>
        <p:nvSpPr>
          <p:cNvPr id="6" name="Slide Number Placeholder 5">
            <a:extLst>
              <a:ext uri="{FF2B5EF4-FFF2-40B4-BE49-F238E27FC236}">
                <a16:creationId xmlns:a16="http://schemas.microsoft.com/office/drawing/2014/main" xmlns="" id="{997CF832-C9E4-44B2-8895-2EF0CCA8B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4BF85-93F6-458E-A065-7129B314EACC}" type="slidenum">
              <a:rPr lang="en-IN" smtClean="0"/>
              <a:t>‹#›</a:t>
            </a:fld>
            <a:endParaRPr lang="en-IN"/>
          </a:p>
        </p:txBody>
      </p:sp>
    </p:spTree>
    <p:extLst>
      <p:ext uri="{BB962C8B-B14F-4D97-AF65-F5344CB8AC3E}">
        <p14:creationId xmlns:p14="http://schemas.microsoft.com/office/powerpoint/2010/main" val="15192006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BF3B6-4464-4D6B-9A6B-3895A44F27B8}"/>
              </a:ext>
            </a:extLst>
          </p:cNvPr>
          <p:cNvSpPr>
            <a:spLocks noGrp="1"/>
          </p:cNvSpPr>
          <p:nvPr>
            <p:ph type="ctrTitle"/>
          </p:nvPr>
        </p:nvSpPr>
        <p:spPr/>
        <p:txBody>
          <a:bodyPr>
            <a:normAutofit/>
          </a:bodyPr>
          <a:lstStyle/>
          <a:p>
            <a:r>
              <a:rPr lang="en-IN" dirty="0"/>
              <a:t>Accident Severity Prediction Function Proposal</a:t>
            </a:r>
          </a:p>
        </p:txBody>
      </p:sp>
      <p:sp>
        <p:nvSpPr>
          <p:cNvPr id="3" name="Subtitle 2">
            <a:extLst>
              <a:ext uri="{FF2B5EF4-FFF2-40B4-BE49-F238E27FC236}">
                <a16:creationId xmlns:a16="http://schemas.microsoft.com/office/drawing/2014/main" xmlns="" id="{293EA999-6175-4945-A25D-26E8B55572D9}"/>
              </a:ext>
            </a:extLst>
          </p:cNvPr>
          <p:cNvSpPr>
            <a:spLocks noGrp="1"/>
          </p:cNvSpPr>
          <p:nvPr>
            <p:ph type="subTitle" idx="1"/>
          </p:nvPr>
        </p:nvSpPr>
        <p:spPr/>
        <p:txBody>
          <a:bodyPr>
            <a:normAutofit/>
          </a:bodyPr>
          <a:lstStyle/>
          <a:p>
            <a:r>
              <a:rPr lang="en-IN" sz="3200" dirty="0" smtClean="0"/>
              <a:t>KGT</a:t>
            </a:r>
            <a:endParaRPr lang="en-IN" sz="3200" dirty="0"/>
          </a:p>
        </p:txBody>
      </p:sp>
    </p:spTree>
    <p:extLst>
      <p:ext uri="{BB962C8B-B14F-4D97-AF65-F5344CB8AC3E}">
        <p14:creationId xmlns:p14="http://schemas.microsoft.com/office/powerpoint/2010/main" val="256870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DA471-062B-4077-BAE7-084087F53463}"/>
              </a:ext>
            </a:extLst>
          </p:cNvPr>
          <p:cNvSpPr>
            <a:spLocks noGrp="1"/>
          </p:cNvSpPr>
          <p:nvPr>
            <p:ph type="title"/>
          </p:nvPr>
        </p:nvSpPr>
        <p:spPr>
          <a:xfrm>
            <a:off x="643467" y="321734"/>
            <a:ext cx="10905066" cy="779479"/>
          </a:xfrm>
        </p:spPr>
        <p:txBody>
          <a:bodyPr>
            <a:normAutofit/>
          </a:bodyPr>
          <a:lstStyle/>
          <a:p>
            <a:r>
              <a:rPr lang="en-IN" sz="3600" dirty="0"/>
              <a:t>1. Introduction</a:t>
            </a:r>
          </a:p>
        </p:txBody>
      </p:sp>
      <p:sp>
        <p:nvSpPr>
          <p:cNvPr id="3" name="Content Placeholder 2">
            <a:extLst>
              <a:ext uri="{FF2B5EF4-FFF2-40B4-BE49-F238E27FC236}">
                <a16:creationId xmlns:a16="http://schemas.microsoft.com/office/drawing/2014/main" xmlns="" id="{69CB6906-D691-487E-9095-956DD35D5519}"/>
              </a:ext>
            </a:extLst>
          </p:cNvPr>
          <p:cNvSpPr>
            <a:spLocks noGrp="1"/>
          </p:cNvSpPr>
          <p:nvPr>
            <p:ph idx="1"/>
          </p:nvPr>
        </p:nvSpPr>
        <p:spPr>
          <a:xfrm>
            <a:off x="643467" y="1415845"/>
            <a:ext cx="10905066" cy="4761118"/>
          </a:xfrm>
        </p:spPr>
        <p:txBody>
          <a:bodyPr>
            <a:normAutofit/>
          </a:bodyPr>
          <a:lstStyle/>
          <a:p>
            <a:pPr marL="269875" indent="-269875">
              <a:buFont typeface="Arial" panose="020B0604020202020204" pitchFamily="34" charset="0"/>
              <a:buChar char="•"/>
            </a:pPr>
            <a:r>
              <a:rPr lang="en-US" sz="2000" dirty="0"/>
              <a:t>The field of Active Safety with respect to motor vehicles is concerned with the prevention of accidents before they happen.</a:t>
            </a:r>
          </a:p>
          <a:p>
            <a:pPr marL="269875" indent="-269875">
              <a:buFont typeface="Arial" panose="020B0604020202020204" pitchFamily="34" charset="0"/>
              <a:buChar char="•"/>
            </a:pPr>
            <a:r>
              <a:rPr lang="en-US" sz="2000" dirty="0"/>
              <a:t>Warning drivers about the possibility of accidents and their severity due to weather, road, and visibility conditions is a new approach to prevent or reduce accidents before they take place.</a:t>
            </a:r>
          </a:p>
          <a:p>
            <a:pPr marL="269875" indent="-269875">
              <a:buFont typeface="Arial" panose="020B0604020202020204" pitchFamily="34" charset="0"/>
              <a:buChar char="•"/>
            </a:pPr>
            <a:r>
              <a:rPr lang="en-US" sz="2000" dirty="0"/>
              <a:t>The proposed function will warn drivers to be mindful of the environmental factors affecting the safety and comfort of the occupants of the vehicle, and to take preventive measures to overcome them.</a:t>
            </a:r>
          </a:p>
          <a:p>
            <a:pPr marL="269875" indent="-269875">
              <a:buFont typeface="Arial" panose="020B0604020202020204" pitchFamily="34" charset="0"/>
              <a:buChar char="•"/>
            </a:pPr>
            <a:r>
              <a:rPr lang="en-US" sz="2000" dirty="0"/>
              <a:t>To design the proposed function, existing openly available accident data will be analyzed and a severity prediction model will be designed using the Machine Learning approach. </a:t>
            </a:r>
          </a:p>
          <a:p>
            <a:pPr marL="269875" indent="-269875">
              <a:buFont typeface="Arial" panose="020B0604020202020204" pitchFamily="34" charset="0"/>
              <a:buChar char="•"/>
            </a:pPr>
            <a:r>
              <a:rPr lang="en-US" sz="2000" dirty="0"/>
              <a:t>This model can then be implemented in the Active Safety ECUs by vehicle manufacturers.</a:t>
            </a:r>
          </a:p>
          <a:p>
            <a:pPr marL="269875" indent="-269875">
              <a:buFont typeface="Arial" panose="020B0604020202020204" pitchFamily="34" charset="0"/>
              <a:buChar char="•"/>
            </a:pPr>
            <a:r>
              <a:rPr lang="en-US" sz="2000" dirty="0"/>
              <a:t>In the future, the function may be extended to intervene on behalf of the driver considering the threat level to the safety of the occupants of the vehicle. </a:t>
            </a:r>
          </a:p>
          <a:p>
            <a:pPr marL="269875" indent="-269875">
              <a:buFont typeface="Arial" panose="020B0604020202020204" pitchFamily="34" charset="0"/>
              <a:buChar char="•"/>
            </a:pPr>
            <a:r>
              <a:rPr lang="en-US" sz="2000" dirty="0"/>
              <a:t>The intervention may be in the form of braking, reduced speed limits, optimization of sensor sensitivity, etc.</a:t>
            </a:r>
            <a:endParaRPr lang="en-IN" sz="2000" dirty="0"/>
          </a:p>
        </p:txBody>
      </p:sp>
      <p:sp>
        <p:nvSpPr>
          <p:cNvPr id="5" name="Slide Number Placeholder 4">
            <a:extLst>
              <a:ext uri="{FF2B5EF4-FFF2-40B4-BE49-F238E27FC236}">
                <a16:creationId xmlns:a16="http://schemas.microsoft.com/office/drawing/2014/main" xmlns="" id="{4316ACD0-1BFA-4003-9ABF-D87B4EAB5132}"/>
              </a:ext>
            </a:extLst>
          </p:cNvPr>
          <p:cNvSpPr>
            <a:spLocks noGrp="1"/>
          </p:cNvSpPr>
          <p:nvPr>
            <p:ph type="sldNum" sz="quarter" idx="12"/>
          </p:nvPr>
        </p:nvSpPr>
        <p:spPr/>
        <p:txBody>
          <a:bodyPr/>
          <a:lstStyle/>
          <a:p>
            <a:fld id="{BEA4BF85-93F6-458E-A065-7129B314EACC}" type="slidenum">
              <a:rPr lang="en-IN" smtClean="0"/>
              <a:t>2</a:t>
            </a:fld>
            <a:endParaRPr lang="en-IN"/>
          </a:p>
        </p:txBody>
      </p:sp>
    </p:spTree>
    <p:extLst>
      <p:ext uri="{BB962C8B-B14F-4D97-AF65-F5344CB8AC3E}">
        <p14:creationId xmlns:p14="http://schemas.microsoft.com/office/powerpoint/2010/main" val="45447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DA471-062B-4077-BAE7-084087F53463}"/>
              </a:ext>
            </a:extLst>
          </p:cNvPr>
          <p:cNvSpPr>
            <a:spLocks noGrp="1"/>
          </p:cNvSpPr>
          <p:nvPr>
            <p:ph type="title"/>
          </p:nvPr>
        </p:nvSpPr>
        <p:spPr>
          <a:xfrm>
            <a:off x="643467" y="321734"/>
            <a:ext cx="10905066" cy="779479"/>
          </a:xfrm>
        </p:spPr>
        <p:txBody>
          <a:bodyPr>
            <a:normAutofit/>
          </a:bodyPr>
          <a:lstStyle/>
          <a:p>
            <a:r>
              <a:rPr lang="en-IN" sz="3600" dirty="0"/>
              <a:t>2. Data</a:t>
            </a:r>
          </a:p>
        </p:txBody>
      </p:sp>
      <p:sp>
        <p:nvSpPr>
          <p:cNvPr id="7" name="TextBox 6">
            <a:extLst>
              <a:ext uri="{FF2B5EF4-FFF2-40B4-BE49-F238E27FC236}">
                <a16:creationId xmlns:a16="http://schemas.microsoft.com/office/drawing/2014/main" xmlns="" id="{611DF506-B54B-4225-BA43-DB6B4C2A9F76}"/>
              </a:ext>
            </a:extLst>
          </p:cNvPr>
          <p:cNvSpPr txBox="1"/>
          <p:nvPr/>
        </p:nvSpPr>
        <p:spPr>
          <a:xfrm>
            <a:off x="643466" y="1202390"/>
            <a:ext cx="10905065" cy="369332"/>
          </a:xfrm>
          <a:prstGeom prst="rect">
            <a:avLst/>
          </a:prstGeom>
          <a:noFill/>
        </p:spPr>
        <p:txBody>
          <a:bodyPr wrap="square">
            <a:spAutoFit/>
          </a:bodyPr>
          <a:lstStyle/>
          <a:p>
            <a:pPr marL="0" indent="0">
              <a:buNone/>
            </a:pPr>
            <a:r>
              <a:rPr lang="en-US" sz="1800" b="1" dirty="0"/>
              <a:t>Source: </a:t>
            </a:r>
            <a:r>
              <a:rPr lang="en-US" sz="1800" dirty="0"/>
              <a:t>Scraped from SDOT Traffic Management Division, Traffic Records Group.</a:t>
            </a:r>
          </a:p>
        </p:txBody>
      </p:sp>
      <p:pic>
        <p:nvPicPr>
          <p:cNvPr id="14" name="Picture 13">
            <a:extLst>
              <a:ext uri="{FF2B5EF4-FFF2-40B4-BE49-F238E27FC236}">
                <a16:creationId xmlns:a16="http://schemas.microsoft.com/office/drawing/2014/main" xmlns="" id="{047BEC61-FCCA-4DFC-8523-92B403AED11D}"/>
              </a:ext>
            </a:extLst>
          </p:cNvPr>
          <p:cNvPicPr>
            <a:picLocks noChangeAspect="1"/>
          </p:cNvPicPr>
          <p:nvPr/>
        </p:nvPicPr>
        <p:blipFill>
          <a:blip r:embed="rId2"/>
          <a:stretch>
            <a:fillRect/>
          </a:stretch>
        </p:blipFill>
        <p:spPr>
          <a:xfrm>
            <a:off x="643466" y="2783454"/>
            <a:ext cx="6172729" cy="2237175"/>
          </a:xfrm>
          <a:prstGeom prst="rect">
            <a:avLst/>
          </a:prstGeom>
        </p:spPr>
      </p:pic>
      <p:pic>
        <p:nvPicPr>
          <p:cNvPr id="20" name="Picture 19">
            <a:extLst>
              <a:ext uri="{FF2B5EF4-FFF2-40B4-BE49-F238E27FC236}">
                <a16:creationId xmlns:a16="http://schemas.microsoft.com/office/drawing/2014/main" xmlns="" id="{84958523-635F-4B2B-8AE6-3002AB937727}"/>
              </a:ext>
            </a:extLst>
          </p:cNvPr>
          <p:cNvPicPr>
            <a:picLocks noChangeAspect="1"/>
          </p:cNvPicPr>
          <p:nvPr/>
        </p:nvPicPr>
        <p:blipFill rotWithShape="1">
          <a:blip r:embed="rId3"/>
          <a:srcRect t="9048"/>
          <a:stretch/>
        </p:blipFill>
        <p:spPr>
          <a:xfrm>
            <a:off x="8086067" y="2783454"/>
            <a:ext cx="2366017" cy="2237175"/>
          </a:xfrm>
          <a:prstGeom prst="rect">
            <a:avLst/>
          </a:prstGeom>
        </p:spPr>
      </p:pic>
      <p:sp>
        <p:nvSpPr>
          <p:cNvPr id="22" name="TextBox 21">
            <a:extLst>
              <a:ext uri="{FF2B5EF4-FFF2-40B4-BE49-F238E27FC236}">
                <a16:creationId xmlns:a16="http://schemas.microsoft.com/office/drawing/2014/main" xmlns="" id="{38B074FC-1990-4B96-80F3-05A070D56C28}"/>
              </a:ext>
            </a:extLst>
          </p:cNvPr>
          <p:cNvSpPr txBox="1"/>
          <p:nvPr/>
        </p:nvSpPr>
        <p:spPr>
          <a:xfrm>
            <a:off x="643465" y="2128279"/>
            <a:ext cx="2351661" cy="369332"/>
          </a:xfrm>
          <a:prstGeom prst="rect">
            <a:avLst/>
          </a:prstGeom>
          <a:noFill/>
        </p:spPr>
        <p:txBody>
          <a:bodyPr wrap="square">
            <a:spAutoFit/>
          </a:bodyPr>
          <a:lstStyle/>
          <a:p>
            <a:pPr marL="0" indent="0">
              <a:buNone/>
            </a:pPr>
            <a:r>
              <a:rPr lang="en-US" sz="1800" b="1" dirty="0"/>
              <a:t>Required </a:t>
            </a:r>
            <a:r>
              <a:rPr lang="en-US" b="1" dirty="0"/>
              <a:t>s</a:t>
            </a:r>
            <a:r>
              <a:rPr lang="en-US" sz="1800" b="1" dirty="0"/>
              <a:t>ubset </a:t>
            </a:r>
          </a:p>
        </p:txBody>
      </p:sp>
      <p:sp>
        <p:nvSpPr>
          <p:cNvPr id="24" name="TextBox 23">
            <a:extLst>
              <a:ext uri="{FF2B5EF4-FFF2-40B4-BE49-F238E27FC236}">
                <a16:creationId xmlns:a16="http://schemas.microsoft.com/office/drawing/2014/main" xmlns="" id="{1340D589-8484-441C-904D-E7C0FCBDC330}"/>
              </a:ext>
            </a:extLst>
          </p:cNvPr>
          <p:cNvSpPr txBox="1"/>
          <p:nvPr/>
        </p:nvSpPr>
        <p:spPr>
          <a:xfrm>
            <a:off x="8086067" y="2128279"/>
            <a:ext cx="1661196" cy="369332"/>
          </a:xfrm>
          <a:prstGeom prst="rect">
            <a:avLst/>
          </a:prstGeom>
          <a:noFill/>
        </p:spPr>
        <p:txBody>
          <a:bodyPr wrap="square">
            <a:spAutoFit/>
          </a:bodyPr>
          <a:lstStyle/>
          <a:p>
            <a:pPr marL="0" indent="0">
              <a:buNone/>
            </a:pPr>
            <a:r>
              <a:rPr lang="en-US" sz="1800" b="1" dirty="0"/>
              <a:t>Severity classes</a:t>
            </a:r>
          </a:p>
        </p:txBody>
      </p:sp>
      <p:sp>
        <p:nvSpPr>
          <p:cNvPr id="4" name="Slide Number Placeholder 3">
            <a:extLst>
              <a:ext uri="{FF2B5EF4-FFF2-40B4-BE49-F238E27FC236}">
                <a16:creationId xmlns:a16="http://schemas.microsoft.com/office/drawing/2014/main" xmlns="" id="{D9541659-835F-47F1-ABF1-0A8E07008C6A}"/>
              </a:ext>
            </a:extLst>
          </p:cNvPr>
          <p:cNvSpPr>
            <a:spLocks noGrp="1"/>
          </p:cNvSpPr>
          <p:nvPr>
            <p:ph type="sldNum" sz="quarter" idx="12"/>
          </p:nvPr>
        </p:nvSpPr>
        <p:spPr/>
        <p:txBody>
          <a:bodyPr/>
          <a:lstStyle/>
          <a:p>
            <a:fld id="{BEA4BF85-93F6-458E-A065-7129B314EACC}" type="slidenum">
              <a:rPr lang="en-IN" smtClean="0"/>
              <a:t>3</a:t>
            </a:fld>
            <a:endParaRPr lang="en-IN"/>
          </a:p>
        </p:txBody>
      </p:sp>
    </p:spTree>
    <p:extLst>
      <p:ext uri="{BB962C8B-B14F-4D97-AF65-F5344CB8AC3E}">
        <p14:creationId xmlns:p14="http://schemas.microsoft.com/office/powerpoint/2010/main" val="22509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DA471-062B-4077-BAE7-084087F53463}"/>
              </a:ext>
            </a:extLst>
          </p:cNvPr>
          <p:cNvSpPr>
            <a:spLocks noGrp="1"/>
          </p:cNvSpPr>
          <p:nvPr>
            <p:ph type="title"/>
          </p:nvPr>
        </p:nvSpPr>
        <p:spPr>
          <a:xfrm>
            <a:off x="643467" y="321734"/>
            <a:ext cx="10905066" cy="779479"/>
          </a:xfrm>
        </p:spPr>
        <p:txBody>
          <a:bodyPr>
            <a:normAutofit/>
          </a:bodyPr>
          <a:lstStyle/>
          <a:p>
            <a:r>
              <a:rPr lang="en-IN" sz="2800" dirty="0"/>
              <a:t>2.1. Data Preparation</a:t>
            </a:r>
          </a:p>
        </p:txBody>
      </p:sp>
      <p:sp>
        <p:nvSpPr>
          <p:cNvPr id="22" name="TextBox 21">
            <a:extLst>
              <a:ext uri="{FF2B5EF4-FFF2-40B4-BE49-F238E27FC236}">
                <a16:creationId xmlns:a16="http://schemas.microsoft.com/office/drawing/2014/main" xmlns="" id="{38B074FC-1990-4B96-80F3-05A070D56C28}"/>
              </a:ext>
            </a:extLst>
          </p:cNvPr>
          <p:cNvSpPr txBox="1"/>
          <p:nvPr/>
        </p:nvSpPr>
        <p:spPr>
          <a:xfrm>
            <a:off x="643467" y="1111443"/>
            <a:ext cx="2575594" cy="369332"/>
          </a:xfrm>
          <a:prstGeom prst="rect">
            <a:avLst/>
          </a:prstGeom>
          <a:noFill/>
        </p:spPr>
        <p:txBody>
          <a:bodyPr wrap="square">
            <a:spAutoFit/>
          </a:bodyPr>
          <a:lstStyle/>
          <a:p>
            <a:pPr marL="0" indent="0">
              <a:buNone/>
            </a:pPr>
            <a:r>
              <a:rPr lang="en-US" b="1" dirty="0"/>
              <a:t>Encoded a</a:t>
            </a:r>
            <a:r>
              <a:rPr lang="en-US" sz="1800" b="1" dirty="0"/>
              <a:t>ttribute labels</a:t>
            </a:r>
          </a:p>
        </p:txBody>
      </p:sp>
      <p:sp>
        <p:nvSpPr>
          <p:cNvPr id="24" name="TextBox 23">
            <a:extLst>
              <a:ext uri="{FF2B5EF4-FFF2-40B4-BE49-F238E27FC236}">
                <a16:creationId xmlns:a16="http://schemas.microsoft.com/office/drawing/2014/main" xmlns="" id="{1340D589-8484-441C-904D-E7C0FCBDC330}"/>
              </a:ext>
            </a:extLst>
          </p:cNvPr>
          <p:cNvSpPr txBox="1"/>
          <p:nvPr/>
        </p:nvSpPr>
        <p:spPr>
          <a:xfrm>
            <a:off x="643467" y="3763100"/>
            <a:ext cx="2239692" cy="369332"/>
          </a:xfrm>
          <a:prstGeom prst="rect">
            <a:avLst/>
          </a:prstGeom>
          <a:noFill/>
        </p:spPr>
        <p:txBody>
          <a:bodyPr wrap="square">
            <a:spAutoFit/>
          </a:bodyPr>
          <a:lstStyle/>
          <a:p>
            <a:pPr marL="0" indent="0">
              <a:buNone/>
            </a:pPr>
            <a:r>
              <a:rPr lang="en-US" b="1" dirty="0"/>
              <a:t>Sample balancing</a:t>
            </a:r>
            <a:endParaRPr lang="en-US" sz="1800" b="1" dirty="0"/>
          </a:p>
        </p:txBody>
      </p:sp>
      <p:pic>
        <p:nvPicPr>
          <p:cNvPr id="25" name="Picture 24">
            <a:extLst>
              <a:ext uri="{FF2B5EF4-FFF2-40B4-BE49-F238E27FC236}">
                <a16:creationId xmlns:a16="http://schemas.microsoft.com/office/drawing/2014/main" xmlns="" id="{3F182A9E-84C3-41E2-8F2F-606C5C9084AE}"/>
              </a:ext>
            </a:extLst>
          </p:cNvPr>
          <p:cNvPicPr>
            <a:picLocks noChangeAspect="1"/>
          </p:cNvPicPr>
          <p:nvPr/>
        </p:nvPicPr>
        <p:blipFill>
          <a:blip r:embed="rId2"/>
          <a:stretch>
            <a:fillRect/>
          </a:stretch>
        </p:blipFill>
        <p:spPr>
          <a:xfrm>
            <a:off x="643467" y="1491005"/>
            <a:ext cx="7277731" cy="1882303"/>
          </a:xfrm>
          <a:prstGeom prst="rect">
            <a:avLst/>
          </a:prstGeom>
        </p:spPr>
      </p:pic>
      <p:pic>
        <p:nvPicPr>
          <p:cNvPr id="26" name="Picture 25">
            <a:extLst>
              <a:ext uri="{FF2B5EF4-FFF2-40B4-BE49-F238E27FC236}">
                <a16:creationId xmlns:a16="http://schemas.microsoft.com/office/drawing/2014/main" xmlns="" id="{97D919EF-EDA4-4A2E-83B5-6FE78E3C699C}"/>
              </a:ext>
            </a:extLst>
          </p:cNvPr>
          <p:cNvPicPr>
            <a:picLocks noChangeAspect="1"/>
          </p:cNvPicPr>
          <p:nvPr/>
        </p:nvPicPr>
        <p:blipFill>
          <a:blip r:embed="rId3"/>
          <a:stretch>
            <a:fillRect/>
          </a:stretch>
        </p:blipFill>
        <p:spPr>
          <a:xfrm>
            <a:off x="643467" y="4132432"/>
            <a:ext cx="3825572" cy="2491956"/>
          </a:xfrm>
          <a:prstGeom prst="rect">
            <a:avLst/>
          </a:prstGeom>
        </p:spPr>
      </p:pic>
      <p:pic>
        <p:nvPicPr>
          <p:cNvPr id="27" name="Picture 26">
            <a:extLst>
              <a:ext uri="{FF2B5EF4-FFF2-40B4-BE49-F238E27FC236}">
                <a16:creationId xmlns:a16="http://schemas.microsoft.com/office/drawing/2014/main" xmlns="" id="{D1782D10-0957-41F9-BB8B-75615002C8C8}"/>
              </a:ext>
            </a:extLst>
          </p:cNvPr>
          <p:cNvPicPr>
            <a:picLocks noChangeAspect="1"/>
          </p:cNvPicPr>
          <p:nvPr/>
        </p:nvPicPr>
        <p:blipFill>
          <a:blip r:embed="rId4"/>
          <a:stretch>
            <a:fillRect/>
          </a:stretch>
        </p:blipFill>
        <p:spPr>
          <a:xfrm>
            <a:off x="6096000" y="4117206"/>
            <a:ext cx="3779848" cy="2499577"/>
          </a:xfrm>
          <a:prstGeom prst="rect">
            <a:avLst/>
          </a:prstGeom>
        </p:spPr>
      </p:pic>
      <p:sp>
        <p:nvSpPr>
          <p:cNvPr id="28" name="Arrow: Right 27">
            <a:extLst>
              <a:ext uri="{FF2B5EF4-FFF2-40B4-BE49-F238E27FC236}">
                <a16:creationId xmlns:a16="http://schemas.microsoft.com/office/drawing/2014/main" xmlns="" id="{1CE30FFC-49A7-4808-8746-9EB3FD12AB5C}"/>
              </a:ext>
            </a:extLst>
          </p:cNvPr>
          <p:cNvSpPr/>
          <p:nvPr/>
        </p:nvSpPr>
        <p:spPr>
          <a:xfrm>
            <a:off x="4797327" y="4926563"/>
            <a:ext cx="970384" cy="709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Slide Number Placeholder 29">
            <a:extLst>
              <a:ext uri="{FF2B5EF4-FFF2-40B4-BE49-F238E27FC236}">
                <a16:creationId xmlns:a16="http://schemas.microsoft.com/office/drawing/2014/main" xmlns="" id="{59BF5114-4AFC-451B-9DEF-BD82EAA2DF68}"/>
              </a:ext>
            </a:extLst>
          </p:cNvPr>
          <p:cNvSpPr>
            <a:spLocks noGrp="1"/>
          </p:cNvSpPr>
          <p:nvPr>
            <p:ph type="sldNum" sz="quarter" idx="12"/>
          </p:nvPr>
        </p:nvSpPr>
        <p:spPr/>
        <p:txBody>
          <a:bodyPr/>
          <a:lstStyle/>
          <a:p>
            <a:fld id="{BEA4BF85-93F6-458E-A065-7129B314EACC}" type="slidenum">
              <a:rPr lang="en-IN" smtClean="0"/>
              <a:t>4</a:t>
            </a:fld>
            <a:endParaRPr lang="en-IN"/>
          </a:p>
        </p:txBody>
      </p:sp>
    </p:spTree>
    <p:extLst>
      <p:ext uri="{BB962C8B-B14F-4D97-AF65-F5344CB8AC3E}">
        <p14:creationId xmlns:p14="http://schemas.microsoft.com/office/powerpoint/2010/main" val="250443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DA471-062B-4077-BAE7-084087F53463}"/>
              </a:ext>
            </a:extLst>
          </p:cNvPr>
          <p:cNvSpPr>
            <a:spLocks noGrp="1"/>
          </p:cNvSpPr>
          <p:nvPr>
            <p:ph type="title"/>
          </p:nvPr>
        </p:nvSpPr>
        <p:spPr>
          <a:xfrm>
            <a:off x="643467" y="321734"/>
            <a:ext cx="10905066" cy="779479"/>
          </a:xfrm>
        </p:spPr>
        <p:txBody>
          <a:bodyPr>
            <a:normAutofit/>
          </a:bodyPr>
          <a:lstStyle/>
          <a:p>
            <a:r>
              <a:rPr lang="en-IN" sz="3600" dirty="0"/>
              <a:t>3. Results</a:t>
            </a:r>
          </a:p>
        </p:txBody>
      </p:sp>
      <p:pic>
        <p:nvPicPr>
          <p:cNvPr id="3" name="Picture 2">
            <a:extLst>
              <a:ext uri="{FF2B5EF4-FFF2-40B4-BE49-F238E27FC236}">
                <a16:creationId xmlns:a16="http://schemas.microsoft.com/office/drawing/2014/main" xmlns="" id="{65F127B3-2B84-4C07-A1F2-A87F828E3740}"/>
              </a:ext>
            </a:extLst>
          </p:cNvPr>
          <p:cNvPicPr>
            <a:picLocks noChangeAspect="1"/>
          </p:cNvPicPr>
          <p:nvPr/>
        </p:nvPicPr>
        <p:blipFill>
          <a:blip r:embed="rId2"/>
          <a:stretch>
            <a:fillRect/>
          </a:stretch>
        </p:blipFill>
        <p:spPr>
          <a:xfrm>
            <a:off x="643467" y="1183278"/>
            <a:ext cx="4167516" cy="1733772"/>
          </a:xfrm>
          <a:prstGeom prst="rect">
            <a:avLst/>
          </a:prstGeom>
        </p:spPr>
      </p:pic>
      <p:pic>
        <p:nvPicPr>
          <p:cNvPr id="2050" name="Picture 2">
            <a:extLst>
              <a:ext uri="{FF2B5EF4-FFF2-40B4-BE49-F238E27FC236}">
                <a16:creationId xmlns:a16="http://schemas.microsoft.com/office/drawing/2014/main" xmlns="" id="{6E7AE256-DCBB-4479-88BB-6ED3F35C3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82" y="3940951"/>
            <a:ext cx="2747636" cy="24719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xmlns="" id="{C0483CB4-53F5-469A-B67C-4540F6230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3736" y="3940951"/>
            <a:ext cx="2747636" cy="24719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8938724E-A5D8-472F-88A4-4359F2B30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3790" y="3940951"/>
            <a:ext cx="2809881" cy="247198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xmlns="" id="{3DF4F3E0-E9F8-4DDF-B3DC-35F64748B4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76089" y="3940951"/>
            <a:ext cx="2809881" cy="247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4CE68F8D-1FE6-40BF-A178-5D31DF166D4D}"/>
              </a:ext>
            </a:extLst>
          </p:cNvPr>
          <p:cNvSpPr txBox="1"/>
          <p:nvPr/>
        </p:nvSpPr>
        <p:spPr>
          <a:xfrm>
            <a:off x="698142" y="3410540"/>
            <a:ext cx="2575594" cy="369332"/>
          </a:xfrm>
          <a:prstGeom prst="rect">
            <a:avLst/>
          </a:prstGeom>
          <a:noFill/>
        </p:spPr>
        <p:txBody>
          <a:bodyPr wrap="square">
            <a:spAutoFit/>
          </a:bodyPr>
          <a:lstStyle/>
          <a:p>
            <a:pPr marL="0" indent="0">
              <a:buNone/>
            </a:pPr>
            <a:r>
              <a:rPr lang="en-US" b="1" dirty="0"/>
              <a:t>Confusion matrices</a:t>
            </a:r>
            <a:endParaRPr lang="en-US" sz="1800" b="1" dirty="0"/>
          </a:p>
        </p:txBody>
      </p:sp>
      <p:sp>
        <p:nvSpPr>
          <p:cNvPr id="6" name="Slide Number Placeholder 5">
            <a:extLst>
              <a:ext uri="{FF2B5EF4-FFF2-40B4-BE49-F238E27FC236}">
                <a16:creationId xmlns:a16="http://schemas.microsoft.com/office/drawing/2014/main" xmlns="" id="{0F0134FD-516A-4250-A562-8CE84DF2C4DE}"/>
              </a:ext>
            </a:extLst>
          </p:cNvPr>
          <p:cNvSpPr>
            <a:spLocks noGrp="1"/>
          </p:cNvSpPr>
          <p:nvPr>
            <p:ph type="sldNum" sz="quarter" idx="12"/>
          </p:nvPr>
        </p:nvSpPr>
        <p:spPr/>
        <p:txBody>
          <a:bodyPr/>
          <a:lstStyle/>
          <a:p>
            <a:fld id="{BEA4BF85-93F6-458E-A065-7129B314EACC}" type="slidenum">
              <a:rPr lang="en-IN" smtClean="0"/>
              <a:t>5</a:t>
            </a:fld>
            <a:endParaRPr lang="en-IN"/>
          </a:p>
        </p:txBody>
      </p:sp>
    </p:spTree>
    <p:extLst>
      <p:ext uri="{BB962C8B-B14F-4D97-AF65-F5344CB8AC3E}">
        <p14:creationId xmlns:p14="http://schemas.microsoft.com/office/powerpoint/2010/main" val="312611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0B9EA146-C5F0-4347-A1F5-2523E3E1BAA3}"/>
              </a:ext>
            </a:extLst>
          </p:cNvPr>
          <p:cNvSpPr>
            <a:spLocks noGrp="1"/>
          </p:cNvSpPr>
          <p:nvPr>
            <p:ph type="title"/>
          </p:nvPr>
        </p:nvSpPr>
        <p:spPr>
          <a:xfrm>
            <a:off x="643467" y="321734"/>
            <a:ext cx="10905066" cy="779479"/>
          </a:xfrm>
        </p:spPr>
        <p:txBody>
          <a:bodyPr>
            <a:normAutofit/>
          </a:bodyPr>
          <a:lstStyle/>
          <a:p>
            <a:r>
              <a:rPr lang="en-IN" sz="3600" dirty="0"/>
              <a:t>4. Content</a:t>
            </a:r>
          </a:p>
        </p:txBody>
      </p:sp>
      <p:sp>
        <p:nvSpPr>
          <p:cNvPr id="13" name="Content Placeholder 2">
            <a:extLst>
              <a:ext uri="{FF2B5EF4-FFF2-40B4-BE49-F238E27FC236}">
                <a16:creationId xmlns:a16="http://schemas.microsoft.com/office/drawing/2014/main" xmlns="" id="{4E3C01DB-4849-457E-BDFE-E922A2C20897}"/>
              </a:ext>
            </a:extLst>
          </p:cNvPr>
          <p:cNvSpPr>
            <a:spLocks noGrp="1"/>
          </p:cNvSpPr>
          <p:nvPr>
            <p:ph idx="1"/>
          </p:nvPr>
        </p:nvSpPr>
        <p:spPr>
          <a:xfrm>
            <a:off x="643467" y="1415845"/>
            <a:ext cx="10905066" cy="4761118"/>
          </a:xfrm>
        </p:spPr>
        <p:txBody>
          <a:bodyPr>
            <a:normAutofit/>
          </a:bodyPr>
          <a:lstStyle/>
          <a:p>
            <a:pPr marL="269875" indent="-269875">
              <a:buFont typeface="Arial" panose="020B0604020202020204" pitchFamily="34" charset="0"/>
              <a:buChar char="•"/>
            </a:pPr>
            <a:r>
              <a:rPr lang="en-US" sz="2000" dirty="0"/>
              <a:t>This work proposed a novel model to predict the severity of accident based on the environmental factors. </a:t>
            </a:r>
          </a:p>
          <a:p>
            <a:pPr marL="269875" indent="-269875">
              <a:buFont typeface="Arial" panose="020B0604020202020204" pitchFamily="34" charset="0"/>
              <a:buChar char="•"/>
            </a:pPr>
            <a:r>
              <a:rPr lang="en-US" sz="2000" dirty="0"/>
              <a:t>Various classifiers were evaluated and Logistic Regression and SVM were found to be the most accurate in predicting the accident severity. </a:t>
            </a:r>
          </a:p>
          <a:p>
            <a:pPr marL="269875" indent="-269875">
              <a:buFont typeface="Arial" panose="020B0604020202020204" pitchFamily="34" charset="0"/>
              <a:buChar char="•"/>
            </a:pPr>
            <a:r>
              <a:rPr lang="en-US" sz="2000" dirty="0"/>
              <a:t>But due to the binary nature of the available classes, Logistic Regression was thought to be the optimum algorithm.</a:t>
            </a:r>
          </a:p>
          <a:p>
            <a:pPr marL="269875" indent="-269875">
              <a:buFont typeface="Arial" panose="020B0604020202020204" pitchFamily="34" charset="0"/>
              <a:buChar char="•"/>
            </a:pPr>
            <a:r>
              <a:rPr lang="en-US" sz="2000" dirty="0"/>
              <a:t>More data consisting of a few million instances of accidents may be needed to develop this model to a safe working level that could be implemented in a test vehicle. </a:t>
            </a:r>
          </a:p>
          <a:p>
            <a:pPr marL="269875" indent="-269875">
              <a:buFont typeface="Arial" panose="020B0604020202020204" pitchFamily="34" charset="0"/>
              <a:buChar char="•"/>
            </a:pPr>
            <a:r>
              <a:rPr lang="en-US" sz="2000" dirty="0"/>
              <a:t>This proposal will be presented to the business leaders for their decision to allocate resources for further research on this proposal.</a:t>
            </a:r>
            <a:endParaRPr lang="en-IN" sz="2000" dirty="0"/>
          </a:p>
        </p:txBody>
      </p:sp>
      <p:sp>
        <p:nvSpPr>
          <p:cNvPr id="9" name="Slide Number Placeholder 8">
            <a:extLst>
              <a:ext uri="{FF2B5EF4-FFF2-40B4-BE49-F238E27FC236}">
                <a16:creationId xmlns:a16="http://schemas.microsoft.com/office/drawing/2014/main" xmlns="" id="{EAE77A65-D529-48B4-B0BD-28D4962802E9}"/>
              </a:ext>
            </a:extLst>
          </p:cNvPr>
          <p:cNvSpPr>
            <a:spLocks noGrp="1"/>
          </p:cNvSpPr>
          <p:nvPr>
            <p:ph type="sldNum" sz="quarter" idx="12"/>
          </p:nvPr>
        </p:nvSpPr>
        <p:spPr/>
        <p:txBody>
          <a:bodyPr/>
          <a:lstStyle/>
          <a:p>
            <a:fld id="{BEA4BF85-93F6-458E-A065-7129B314EACC}" type="slidenum">
              <a:rPr lang="en-IN" smtClean="0"/>
              <a:t>6</a:t>
            </a:fld>
            <a:endParaRPr lang="en-IN"/>
          </a:p>
        </p:txBody>
      </p:sp>
    </p:spTree>
    <p:extLst>
      <p:ext uri="{BB962C8B-B14F-4D97-AF65-F5344CB8AC3E}">
        <p14:creationId xmlns:p14="http://schemas.microsoft.com/office/powerpoint/2010/main" val="3185044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347</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Accident Severity Prediction Function Proposal</vt:lpstr>
      <vt:lpstr>1. Introduction</vt:lpstr>
      <vt:lpstr>2. Data</vt:lpstr>
      <vt:lpstr>2.1. Data Preparation</vt:lpstr>
      <vt:lpstr>3. Results</vt:lpstr>
      <vt:lpstr>4. Content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Prediction Function Proposal</dc:title>
  <dc:creator>Harsha Alva</dc:creator>
  <cp:lastModifiedBy>Karishma</cp:lastModifiedBy>
  <cp:revision>8</cp:revision>
  <dcterms:created xsi:type="dcterms:W3CDTF">2020-08-29T19:13:09Z</dcterms:created>
  <dcterms:modified xsi:type="dcterms:W3CDTF">2020-08-30T03:50:25Z</dcterms:modified>
</cp:coreProperties>
</file>