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25"/>
  </p:notesMasterIdLst>
  <p:sldIdLst>
    <p:sldId id="256" r:id="rId2"/>
    <p:sldId id="279" r:id="rId3"/>
    <p:sldId id="257" r:id="rId4"/>
    <p:sldId id="258" r:id="rId5"/>
    <p:sldId id="259" r:id="rId6"/>
    <p:sldId id="260" r:id="rId7"/>
    <p:sldId id="269" r:id="rId8"/>
    <p:sldId id="263" r:id="rId9"/>
    <p:sldId id="266" r:id="rId10"/>
    <p:sldId id="261" r:id="rId11"/>
    <p:sldId id="262" r:id="rId12"/>
    <p:sldId id="268" r:id="rId13"/>
    <p:sldId id="276" r:id="rId14"/>
    <p:sldId id="282" r:id="rId15"/>
    <p:sldId id="280" r:id="rId16"/>
    <p:sldId id="283" r:id="rId17"/>
    <p:sldId id="273" r:id="rId18"/>
    <p:sldId id="270" r:id="rId19"/>
    <p:sldId id="275" r:id="rId20"/>
    <p:sldId id="271" r:id="rId21"/>
    <p:sldId id="274" r:id="rId22"/>
    <p:sldId id="272"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E5D81-FC28-4FFD-8599-D634E4055686}"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5B186-62BA-4252-8D99-8A6591C1AC55}" type="slidenum">
              <a:rPr lang="en-US" smtClean="0"/>
              <a:t>‹#›</a:t>
            </a:fld>
            <a:endParaRPr lang="en-US"/>
          </a:p>
        </p:txBody>
      </p:sp>
    </p:spTree>
    <p:extLst>
      <p:ext uri="{BB962C8B-B14F-4D97-AF65-F5344CB8AC3E}">
        <p14:creationId xmlns:p14="http://schemas.microsoft.com/office/powerpoint/2010/main" val="119265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95B186-62BA-4252-8D99-8A6591C1AC55}" type="slidenum">
              <a:rPr lang="en-US" smtClean="0"/>
              <a:t>7</a:t>
            </a:fld>
            <a:endParaRPr lang="en-US"/>
          </a:p>
        </p:txBody>
      </p:sp>
    </p:spTree>
    <p:extLst>
      <p:ext uri="{BB962C8B-B14F-4D97-AF65-F5344CB8AC3E}">
        <p14:creationId xmlns:p14="http://schemas.microsoft.com/office/powerpoint/2010/main" val="47123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9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35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54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223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388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88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55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241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8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475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11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08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9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56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503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26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813685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A891-F2DF-4D04-9F63-57DEBED9F132}"/>
              </a:ext>
            </a:extLst>
          </p:cNvPr>
          <p:cNvSpPr>
            <a:spLocks noGrp="1"/>
          </p:cNvSpPr>
          <p:nvPr>
            <p:ph type="ctrTitle"/>
          </p:nvPr>
        </p:nvSpPr>
        <p:spPr>
          <a:xfrm>
            <a:off x="2319389" y="3324067"/>
            <a:ext cx="8915399" cy="2262781"/>
          </a:xfrm>
        </p:spPr>
        <p:txBody>
          <a:bodyPr/>
          <a:lstStyle/>
          <a:p>
            <a:r>
              <a:rPr lang="en-US" dirty="0">
                <a:latin typeface="Algerian" panose="04020705040A02060702" pitchFamily="82" charset="0"/>
              </a:rPr>
              <a:t>AN ONLINE ASSIGNMENT AND FEEDBACK SYSTEM</a:t>
            </a:r>
          </a:p>
        </p:txBody>
      </p:sp>
      <p:sp>
        <p:nvSpPr>
          <p:cNvPr id="4" name="Subtitle 3">
            <a:extLst>
              <a:ext uri="{FF2B5EF4-FFF2-40B4-BE49-F238E27FC236}">
                <a16:creationId xmlns:a16="http://schemas.microsoft.com/office/drawing/2014/main" id="{9BA308F8-B9BE-4F31-9085-9EA1B8E8159F}"/>
              </a:ext>
            </a:extLst>
          </p:cNvPr>
          <p:cNvSpPr>
            <a:spLocks noGrp="1"/>
          </p:cNvSpPr>
          <p:nvPr>
            <p:ph type="subTitle" idx="1"/>
          </p:nvPr>
        </p:nvSpPr>
        <p:spPr>
          <a:xfrm>
            <a:off x="2544242" y="5586848"/>
            <a:ext cx="8915399" cy="1126283"/>
          </a:xfrm>
        </p:spPr>
        <p:txBody>
          <a:bodyPr>
            <a:normAutofit/>
          </a:bodyPr>
          <a:lstStyle/>
          <a:p>
            <a:r>
              <a:rPr lang="en-US" sz="2800" b="1" dirty="0"/>
              <a:t>System Analysis And Design Document.</a:t>
            </a:r>
            <a:endParaRPr lang="en-US" sz="2800" dirty="0"/>
          </a:p>
        </p:txBody>
      </p:sp>
    </p:spTree>
    <p:extLst>
      <p:ext uri="{BB962C8B-B14F-4D97-AF65-F5344CB8AC3E}">
        <p14:creationId xmlns:p14="http://schemas.microsoft.com/office/powerpoint/2010/main" val="411417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BF0A9-C649-4BFF-B7AC-6558C5831B80}"/>
              </a:ext>
            </a:extLst>
          </p:cNvPr>
          <p:cNvSpPr>
            <a:spLocks noGrp="1"/>
          </p:cNvSpPr>
          <p:nvPr>
            <p:ph idx="1"/>
          </p:nvPr>
        </p:nvSpPr>
        <p:spPr>
          <a:xfrm>
            <a:off x="1622738" y="80493"/>
            <a:ext cx="10150741" cy="6671256"/>
          </a:xfrm>
        </p:spPr>
        <p:txBody>
          <a:bodyPr>
            <a:normAutofit/>
          </a:bodyPr>
          <a:lstStyle/>
          <a:p>
            <a:pPr marL="0" indent="0">
              <a:buNone/>
            </a:pPr>
            <a:endParaRPr lang="en-US" dirty="0"/>
          </a:p>
          <a:p>
            <a:pPr marL="0" indent="0">
              <a:buNone/>
            </a:pPr>
            <a:r>
              <a:rPr lang="en-US" b="1" u="sng" dirty="0"/>
              <a:t>Lecturer module:</a:t>
            </a:r>
          </a:p>
          <a:p>
            <a:pPr marL="0" indent="0">
              <a:buNone/>
            </a:pPr>
            <a:r>
              <a:rPr lang="en-US" b="1" dirty="0"/>
              <a:t> </a:t>
            </a:r>
            <a:r>
              <a:rPr lang="en-US" dirty="0"/>
              <a:t>The database is prepared &amp; loaded into the software. Selection for examination can be done language wise by the examiner. The results will be displayed immediately after completion of the examination.</a:t>
            </a:r>
          </a:p>
          <a:p>
            <a:pPr marL="0" indent="0">
              <a:buNone/>
            </a:pPr>
            <a:r>
              <a:rPr lang="en-US" b="1" dirty="0"/>
              <a:t>The features available to the lecturer are:</a:t>
            </a:r>
            <a:endParaRPr lang="en-US" dirty="0"/>
          </a:p>
          <a:p>
            <a:pPr lvl="0"/>
            <a:r>
              <a:rPr lang="en-US" dirty="0"/>
              <a:t>Can view the different categories of assignments conducted by students.</a:t>
            </a:r>
          </a:p>
          <a:p>
            <a:pPr lvl="0"/>
            <a:r>
              <a:rPr lang="en-US" dirty="0"/>
              <a:t>Can change their password.</a:t>
            </a:r>
          </a:p>
          <a:p>
            <a:pPr lvl="0"/>
            <a:r>
              <a:rPr lang="en-US" dirty="0"/>
              <a:t>Can view marks for the students.</a:t>
            </a:r>
          </a:p>
          <a:p>
            <a:pPr lvl="0"/>
            <a:r>
              <a:rPr lang="en-US" dirty="0"/>
              <a:t>Can view and modify Results of the students.</a:t>
            </a:r>
          </a:p>
          <a:p>
            <a:pPr marL="0" indent="0">
              <a:buNone/>
            </a:pPr>
            <a:endParaRPr lang="en-US" dirty="0"/>
          </a:p>
        </p:txBody>
      </p:sp>
    </p:spTree>
    <p:extLst>
      <p:ext uri="{BB962C8B-B14F-4D97-AF65-F5344CB8AC3E}">
        <p14:creationId xmlns:p14="http://schemas.microsoft.com/office/powerpoint/2010/main" val="395931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928665-5BEB-451B-B88B-C9BDE88E15F5}"/>
              </a:ext>
            </a:extLst>
          </p:cNvPr>
          <p:cNvSpPr>
            <a:spLocks noGrp="1"/>
          </p:cNvSpPr>
          <p:nvPr>
            <p:ph idx="1"/>
          </p:nvPr>
        </p:nvSpPr>
        <p:spPr>
          <a:xfrm>
            <a:off x="1690372" y="154546"/>
            <a:ext cx="10351374" cy="6156102"/>
          </a:xfrm>
        </p:spPr>
        <p:txBody>
          <a:bodyPr/>
          <a:lstStyle/>
          <a:p>
            <a:pPr marL="0" indent="0">
              <a:buNone/>
            </a:pPr>
            <a:r>
              <a:rPr lang="en-US" b="1" u="sng" dirty="0"/>
              <a:t>Administrator module: </a:t>
            </a:r>
          </a:p>
          <a:p>
            <a:pPr marL="0" indent="0">
              <a:buNone/>
            </a:pPr>
            <a:r>
              <a:rPr lang="en-US" dirty="0"/>
              <a:t>The administrator collects all the results after successful completion of the examination/assignments and can be used for analysis and also to monitor the performances of the students.</a:t>
            </a:r>
          </a:p>
          <a:p>
            <a:r>
              <a:rPr lang="en-US" b="1" dirty="0"/>
              <a:t>The features that are available to the Administrator are:</a:t>
            </a:r>
            <a:endParaRPr lang="en-US" dirty="0"/>
          </a:p>
          <a:p>
            <a:pPr lvl="0"/>
            <a:r>
              <a:rPr lang="en-US" dirty="0"/>
              <a:t>The administrator has the full rights over the system.</a:t>
            </a:r>
          </a:p>
          <a:p>
            <a:pPr lvl="0"/>
            <a:r>
              <a:rPr lang="en-US" dirty="0"/>
              <a:t>Can create or delete an account.</a:t>
            </a:r>
          </a:p>
          <a:p>
            <a:pPr lvl="0"/>
            <a:r>
              <a:rPr lang="en-US" dirty="0"/>
              <a:t>Can view all the accounts.</a:t>
            </a:r>
          </a:p>
          <a:p>
            <a:pPr lvl="0"/>
            <a:r>
              <a:rPr lang="en-US" dirty="0"/>
              <a:t>Can change the password for any account.</a:t>
            </a:r>
          </a:p>
          <a:p>
            <a:pPr lvl="0"/>
            <a:r>
              <a:rPr lang="en-US" dirty="0"/>
              <a:t>Can hide any kind of features from both users.</a:t>
            </a:r>
          </a:p>
          <a:p>
            <a:pPr lvl="0"/>
            <a:r>
              <a:rPr lang="en-US" dirty="0"/>
              <a:t>Insert, delete or edit the information of available on system.</a:t>
            </a:r>
          </a:p>
          <a:p>
            <a:pPr lvl="0"/>
            <a:r>
              <a:rPr lang="en-US" dirty="0"/>
              <a:t>Can access all the accounts of the faculty members and students.</a:t>
            </a:r>
          </a:p>
          <a:p>
            <a:pPr marL="0" indent="0">
              <a:buNone/>
            </a:pPr>
            <a:endParaRPr lang="en-US" dirty="0"/>
          </a:p>
        </p:txBody>
      </p:sp>
    </p:spTree>
    <p:extLst>
      <p:ext uri="{BB962C8B-B14F-4D97-AF65-F5344CB8AC3E}">
        <p14:creationId xmlns:p14="http://schemas.microsoft.com/office/powerpoint/2010/main" val="9926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EECF-DD52-4CAA-86B8-28FCA2A449AC}"/>
              </a:ext>
            </a:extLst>
          </p:cNvPr>
          <p:cNvSpPr>
            <a:spLocks noGrp="1"/>
          </p:cNvSpPr>
          <p:nvPr>
            <p:ph type="title"/>
          </p:nvPr>
        </p:nvSpPr>
        <p:spPr>
          <a:xfrm>
            <a:off x="1625976" y="640884"/>
            <a:ext cx="10018713" cy="815661"/>
          </a:xfrm>
        </p:spPr>
        <p:txBody>
          <a:bodyPr/>
          <a:lstStyle/>
          <a:p>
            <a:r>
              <a:rPr lang="en-US" u="sng" dirty="0"/>
              <a:t>System Specification</a:t>
            </a:r>
          </a:p>
        </p:txBody>
      </p:sp>
      <p:sp>
        <p:nvSpPr>
          <p:cNvPr id="3" name="Content Placeholder 2">
            <a:extLst>
              <a:ext uri="{FF2B5EF4-FFF2-40B4-BE49-F238E27FC236}">
                <a16:creationId xmlns:a16="http://schemas.microsoft.com/office/drawing/2014/main" id="{E4973822-A5B3-4AF4-A053-B3F0AE5232CC}"/>
              </a:ext>
            </a:extLst>
          </p:cNvPr>
          <p:cNvSpPr>
            <a:spLocks noGrp="1"/>
          </p:cNvSpPr>
          <p:nvPr>
            <p:ph idx="1"/>
          </p:nvPr>
        </p:nvSpPr>
        <p:spPr>
          <a:xfrm>
            <a:off x="1427449" y="1601558"/>
            <a:ext cx="10415769" cy="5256442"/>
          </a:xfrm>
        </p:spPr>
        <p:txBody>
          <a:bodyPr/>
          <a:lstStyle/>
          <a:p>
            <a:pPr marL="0" indent="0">
              <a:buNone/>
            </a:pPr>
            <a:r>
              <a:rPr lang="en-US" sz="2800" u="sng" dirty="0"/>
              <a:t>Operating Environment</a:t>
            </a:r>
          </a:p>
          <a:p>
            <a:pPr marL="0" indent="0">
              <a:buNone/>
            </a:pPr>
            <a:r>
              <a:rPr lang="en-US" sz="1600" dirty="0"/>
              <a:t>Hardware and software requirements for  our system are:</a:t>
            </a:r>
          </a:p>
          <a:p>
            <a:pPr marL="0" indent="0">
              <a:buNone/>
            </a:pPr>
            <a:r>
              <a:rPr lang="en-US" sz="1600" dirty="0"/>
              <a:t>Minimum requirements:</a:t>
            </a:r>
          </a:p>
          <a:p>
            <a:pPr marL="0" indent="0">
              <a:buNone/>
            </a:pPr>
            <a:r>
              <a:rPr lang="en-US" sz="1600" dirty="0"/>
              <a:t> </a:t>
            </a:r>
            <a:r>
              <a:rPr lang="en-US" sz="1600" b="1" dirty="0"/>
              <a:t>Client Side:</a:t>
            </a:r>
          </a:p>
          <a:p>
            <a:r>
              <a:rPr lang="en-US" sz="1400" dirty="0"/>
              <a:t>Web Browser.</a:t>
            </a:r>
          </a:p>
          <a:p>
            <a:r>
              <a:rPr lang="en-US" sz="1400" dirty="0"/>
              <a:t>RAM 256MB</a:t>
            </a:r>
          </a:p>
          <a:p>
            <a:r>
              <a:rPr lang="en-US" sz="1400" dirty="0"/>
              <a:t>Free Disk Space 100MB</a:t>
            </a:r>
          </a:p>
          <a:p>
            <a:endParaRPr lang="en-US" sz="1400" dirty="0"/>
          </a:p>
          <a:p>
            <a:pPr marL="0" indent="0">
              <a:buNone/>
            </a:pPr>
            <a:r>
              <a:rPr lang="en-US" sz="1800" b="1" dirty="0"/>
              <a:t>Server Side:</a:t>
            </a:r>
          </a:p>
          <a:p>
            <a:r>
              <a:rPr lang="en-US" sz="1400" dirty="0"/>
              <a:t>Computer</a:t>
            </a:r>
          </a:p>
          <a:p>
            <a:r>
              <a:rPr lang="en-US" sz="1400" dirty="0"/>
              <a:t>XAMPP Software</a:t>
            </a:r>
          </a:p>
        </p:txBody>
      </p:sp>
    </p:spTree>
    <p:extLst>
      <p:ext uri="{BB962C8B-B14F-4D97-AF65-F5344CB8AC3E}">
        <p14:creationId xmlns:p14="http://schemas.microsoft.com/office/powerpoint/2010/main" val="51688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6C52-BCC7-487A-96C3-59AA820AD3B3}"/>
              </a:ext>
            </a:extLst>
          </p:cNvPr>
          <p:cNvSpPr>
            <a:spLocks noGrp="1"/>
          </p:cNvSpPr>
          <p:nvPr>
            <p:ph type="title"/>
          </p:nvPr>
        </p:nvSpPr>
        <p:spPr>
          <a:xfrm>
            <a:off x="4061963" y="569285"/>
            <a:ext cx="4302550" cy="754985"/>
          </a:xfrm>
        </p:spPr>
        <p:txBody>
          <a:bodyPr/>
          <a:lstStyle/>
          <a:p>
            <a:r>
              <a:rPr lang="en-US" b="1" u="sng" dirty="0"/>
              <a:t>SYSTEM DESIGN</a:t>
            </a:r>
          </a:p>
        </p:txBody>
      </p:sp>
      <p:sp>
        <p:nvSpPr>
          <p:cNvPr id="4" name="Title 1">
            <a:extLst>
              <a:ext uri="{FF2B5EF4-FFF2-40B4-BE49-F238E27FC236}">
                <a16:creationId xmlns:a16="http://schemas.microsoft.com/office/drawing/2014/main" id="{B2BF6D36-C310-43FF-B482-9FE589DF6E46}"/>
              </a:ext>
            </a:extLst>
          </p:cNvPr>
          <p:cNvSpPr>
            <a:spLocks noGrp="1"/>
          </p:cNvSpPr>
          <p:nvPr>
            <p:ph idx="1"/>
          </p:nvPr>
        </p:nvSpPr>
        <p:spPr>
          <a:xfrm>
            <a:off x="621737" y="1324270"/>
            <a:ext cx="11295443" cy="5211441"/>
          </a:xfrm>
        </p:spPr>
        <p:txBody>
          <a:bodyPr>
            <a:normAutofit/>
          </a:bodyPr>
          <a:lstStyle/>
          <a:p>
            <a:pPr marL="0" indent="0">
              <a:buNone/>
            </a:pPr>
            <a:r>
              <a:rPr lang="en-US" sz="2000" b="1" u="sng" dirty="0"/>
              <a:t>Introduction</a:t>
            </a:r>
            <a:endParaRPr lang="en-US" sz="2000" b="1" dirty="0"/>
          </a:p>
          <a:p>
            <a:r>
              <a:rPr lang="en-US" dirty="0"/>
              <a:t>System design is the process of planning a new business system or replacing an existing system by defining its architecture, components, interfaces, and data to satisfy the specific requirements. System Design focuses on </a:t>
            </a:r>
            <a:r>
              <a:rPr lang="en-US" b="1" dirty="0"/>
              <a:t>how to accomplish the objectives of the system.</a:t>
            </a:r>
            <a:endParaRPr lang="en-US" dirty="0"/>
          </a:p>
          <a:p>
            <a:endParaRPr lang="en-US" b="1" u="sng" dirty="0"/>
          </a:p>
          <a:p>
            <a:pPr marL="0" indent="0">
              <a:buNone/>
            </a:pPr>
            <a:r>
              <a:rPr lang="en-US" b="1" u="sng" dirty="0"/>
              <a:t>Architectural Design</a:t>
            </a:r>
          </a:p>
          <a:p>
            <a:r>
              <a:rPr lang="en-US" dirty="0"/>
              <a:t>Software architecture design is a document that contains various components of  a system, with visible properties of those components and relationship among them.</a:t>
            </a:r>
          </a:p>
          <a:p>
            <a:r>
              <a:rPr lang="en-US" dirty="0"/>
              <a:t>It is a representation that allows software engineers  to :</a:t>
            </a:r>
          </a:p>
          <a:p>
            <a:pPr lvl="1"/>
            <a:r>
              <a:rPr lang="en-US" dirty="0"/>
              <a:t>Analyze the effectiveness of the design in meeting its stated requirements.</a:t>
            </a:r>
          </a:p>
          <a:p>
            <a:pPr lvl="1"/>
            <a:r>
              <a:rPr lang="en-US" dirty="0"/>
              <a:t>Consider architectural alternatives.</a:t>
            </a:r>
          </a:p>
          <a:p>
            <a:pPr lvl="1"/>
            <a:r>
              <a:rPr lang="en-US" dirty="0"/>
              <a:t>Reduce the risk associated with the construction of the software</a:t>
            </a:r>
          </a:p>
        </p:txBody>
      </p:sp>
    </p:spTree>
    <p:extLst>
      <p:ext uri="{BB962C8B-B14F-4D97-AF65-F5344CB8AC3E}">
        <p14:creationId xmlns:p14="http://schemas.microsoft.com/office/powerpoint/2010/main" val="80457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DBA9-456B-4654-BD24-FE16265BD8BC}"/>
              </a:ext>
            </a:extLst>
          </p:cNvPr>
          <p:cNvSpPr>
            <a:spLocks noGrp="1"/>
          </p:cNvSpPr>
          <p:nvPr>
            <p:ph type="title"/>
          </p:nvPr>
        </p:nvSpPr>
        <p:spPr>
          <a:xfrm>
            <a:off x="1596980" y="695459"/>
            <a:ext cx="3387146" cy="2949261"/>
          </a:xfrm>
        </p:spPr>
        <p:txBody>
          <a:bodyPr>
            <a:normAutofit/>
          </a:bodyPr>
          <a:lstStyle/>
          <a:p>
            <a:r>
              <a:rPr lang="en-US" sz="2000" b="1" u="sng" dirty="0"/>
              <a:t>Architectural Design:</a:t>
            </a:r>
            <a:br>
              <a:rPr lang="en-US" sz="2000" b="1" u="sng" dirty="0"/>
            </a:br>
            <a:br>
              <a:rPr lang="en-US" sz="2000" b="1" u="sng" dirty="0"/>
            </a:br>
            <a:r>
              <a:rPr lang="en-US" sz="2000" i="1" u="sng" dirty="0"/>
              <a:t>Three-tier architecture:</a:t>
            </a:r>
            <a:br>
              <a:rPr lang="en-US" sz="2000" b="1" dirty="0"/>
            </a:br>
            <a:endParaRPr lang="en-US" sz="2000" b="1" u="sng" dirty="0"/>
          </a:p>
        </p:txBody>
      </p:sp>
      <p:pic>
        <p:nvPicPr>
          <p:cNvPr id="5" name="Content Placeholder 4">
            <a:extLst>
              <a:ext uri="{FF2B5EF4-FFF2-40B4-BE49-F238E27FC236}">
                <a16:creationId xmlns:a16="http://schemas.microsoft.com/office/drawing/2014/main" id="{7AE084F0-2059-46BF-A555-DE8843848545}"/>
              </a:ext>
            </a:extLst>
          </p:cNvPr>
          <p:cNvPicPr>
            <a:picLocks noGrp="1" noChangeAspect="1"/>
          </p:cNvPicPr>
          <p:nvPr>
            <p:ph idx="1"/>
          </p:nvPr>
        </p:nvPicPr>
        <p:blipFill>
          <a:blip r:embed="rId2"/>
          <a:stretch>
            <a:fillRect/>
          </a:stretch>
        </p:blipFill>
        <p:spPr>
          <a:xfrm>
            <a:off x="5209502" y="1099678"/>
            <a:ext cx="6915956" cy="5618121"/>
          </a:xfrm>
        </p:spPr>
      </p:pic>
    </p:spTree>
    <p:extLst>
      <p:ext uri="{BB962C8B-B14F-4D97-AF65-F5344CB8AC3E}">
        <p14:creationId xmlns:p14="http://schemas.microsoft.com/office/powerpoint/2010/main" val="165735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367B-EEB1-491A-BCDE-29DC25DE56BF}"/>
              </a:ext>
            </a:extLst>
          </p:cNvPr>
          <p:cNvSpPr>
            <a:spLocks noGrp="1"/>
          </p:cNvSpPr>
          <p:nvPr>
            <p:ph type="title"/>
          </p:nvPr>
        </p:nvSpPr>
        <p:spPr/>
        <p:txBody>
          <a:bodyPr/>
          <a:lstStyle/>
          <a:p>
            <a:r>
              <a:rPr lang="en-US" dirty="0"/>
              <a:t>Physical Design</a:t>
            </a:r>
          </a:p>
        </p:txBody>
      </p:sp>
      <p:sp>
        <p:nvSpPr>
          <p:cNvPr id="3" name="Content Placeholder 2">
            <a:extLst>
              <a:ext uri="{FF2B5EF4-FFF2-40B4-BE49-F238E27FC236}">
                <a16:creationId xmlns:a16="http://schemas.microsoft.com/office/drawing/2014/main" id="{6F357BF6-6C12-4C15-AA1F-8A14E2DC665E}"/>
              </a:ext>
            </a:extLst>
          </p:cNvPr>
          <p:cNvSpPr>
            <a:spLocks noGrp="1"/>
          </p:cNvSpPr>
          <p:nvPr>
            <p:ph idx="1"/>
          </p:nvPr>
        </p:nvSpPr>
        <p:spPr/>
        <p:txBody>
          <a:bodyPr/>
          <a:lstStyle/>
          <a:p>
            <a:r>
              <a:rPr lang="en-US" dirty="0"/>
              <a:t>This will describe how data is put into the system.</a:t>
            </a:r>
          </a:p>
          <a:p>
            <a:r>
              <a:rPr lang="en-US" dirty="0"/>
              <a:t>It includes:</a:t>
            </a:r>
          </a:p>
          <a:p>
            <a:pPr lvl="1"/>
            <a:r>
              <a:rPr lang="en-US" dirty="0"/>
              <a:t> interface design.</a:t>
            </a:r>
          </a:p>
          <a:p>
            <a:pPr lvl="1"/>
            <a:r>
              <a:rPr lang="en-US" dirty="0"/>
              <a:t> process design.</a:t>
            </a:r>
          </a:p>
          <a:p>
            <a:pPr lvl="1"/>
            <a:r>
              <a:rPr lang="en-US" dirty="0"/>
              <a:t>data design.</a:t>
            </a:r>
          </a:p>
        </p:txBody>
      </p:sp>
    </p:spTree>
    <p:extLst>
      <p:ext uri="{BB962C8B-B14F-4D97-AF65-F5344CB8AC3E}">
        <p14:creationId xmlns:p14="http://schemas.microsoft.com/office/powerpoint/2010/main" val="256732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2BFC-01FB-4E83-A044-04B7BCEB2BA3}"/>
              </a:ext>
            </a:extLst>
          </p:cNvPr>
          <p:cNvSpPr>
            <a:spLocks noGrp="1"/>
          </p:cNvSpPr>
          <p:nvPr>
            <p:ph type="title"/>
          </p:nvPr>
        </p:nvSpPr>
        <p:spPr>
          <a:xfrm>
            <a:off x="266164" y="0"/>
            <a:ext cx="3099537" cy="625141"/>
          </a:xfrm>
        </p:spPr>
        <p:txBody>
          <a:bodyPr>
            <a:normAutofit/>
          </a:bodyPr>
          <a:lstStyle/>
          <a:p>
            <a:r>
              <a:rPr lang="en-US" sz="3200" u="sng" dirty="0"/>
              <a:t>Class diagram</a:t>
            </a:r>
          </a:p>
        </p:txBody>
      </p:sp>
      <p:pic>
        <p:nvPicPr>
          <p:cNvPr id="9" name="Content Placeholder 8">
            <a:extLst>
              <a:ext uri="{FF2B5EF4-FFF2-40B4-BE49-F238E27FC236}">
                <a16:creationId xmlns:a16="http://schemas.microsoft.com/office/drawing/2014/main" id="{2ADAE46C-18E6-48DA-BE70-05BBF2CB4BB6}"/>
              </a:ext>
            </a:extLst>
          </p:cNvPr>
          <p:cNvPicPr>
            <a:picLocks noGrp="1" noChangeAspect="1"/>
          </p:cNvPicPr>
          <p:nvPr>
            <p:ph idx="1"/>
          </p:nvPr>
        </p:nvPicPr>
        <p:blipFill>
          <a:blip r:embed="rId2"/>
          <a:stretch>
            <a:fillRect/>
          </a:stretch>
        </p:blipFill>
        <p:spPr>
          <a:xfrm>
            <a:off x="3219719" y="0"/>
            <a:ext cx="8706118" cy="6374308"/>
          </a:xfrm>
        </p:spPr>
      </p:pic>
    </p:spTree>
    <p:extLst>
      <p:ext uri="{BB962C8B-B14F-4D97-AF65-F5344CB8AC3E}">
        <p14:creationId xmlns:p14="http://schemas.microsoft.com/office/powerpoint/2010/main" val="284387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0C976-A29C-47AB-A596-658AB4748F26}"/>
              </a:ext>
            </a:extLst>
          </p:cNvPr>
          <p:cNvSpPr>
            <a:spLocks noGrp="1"/>
          </p:cNvSpPr>
          <p:nvPr>
            <p:ph idx="1"/>
          </p:nvPr>
        </p:nvSpPr>
        <p:spPr>
          <a:xfrm>
            <a:off x="895324" y="1410583"/>
            <a:ext cx="11006866" cy="5447417"/>
          </a:xfrm>
        </p:spPr>
        <p:txBody>
          <a:bodyPr/>
          <a:lstStyle/>
          <a:p>
            <a:r>
              <a:rPr lang="en-US" dirty="0"/>
              <a:t>Log In Form : Below is a login form where must login in order to interact with the system.</a:t>
            </a:r>
          </a:p>
          <a:p>
            <a:pPr marL="0" indent="0">
              <a:buNone/>
            </a:pPr>
            <a:r>
              <a:rPr lang="en-US" dirty="0"/>
              <a:t>                             User I required to enter his/her username and password in order to get access to</a:t>
            </a:r>
          </a:p>
          <a:p>
            <a:pPr marL="0" indent="0">
              <a:buNone/>
            </a:pPr>
            <a:r>
              <a:rPr lang="en-US" dirty="0"/>
              <a:t>                             the system.</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093315F1-6F1C-4D3D-9B83-F71D379CDA3A}"/>
              </a:ext>
            </a:extLst>
          </p:cNvPr>
          <p:cNvSpPr>
            <a:spLocks noGrp="1"/>
          </p:cNvSpPr>
          <p:nvPr>
            <p:ph type="title"/>
          </p:nvPr>
        </p:nvSpPr>
        <p:spPr>
          <a:xfrm>
            <a:off x="1639889" y="704537"/>
            <a:ext cx="4730932" cy="721037"/>
          </a:xfrm>
        </p:spPr>
        <p:txBody>
          <a:bodyPr>
            <a:normAutofit/>
          </a:bodyPr>
          <a:lstStyle/>
          <a:p>
            <a:r>
              <a:rPr lang="en-US" b="1" u="sng" dirty="0"/>
              <a:t>User Interface</a:t>
            </a:r>
          </a:p>
        </p:txBody>
      </p:sp>
      <p:pic>
        <p:nvPicPr>
          <p:cNvPr id="6" name="Picture 5">
            <a:extLst>
              <a:ext uri="{FF2B5EF4-FFF2-40B4-BE49-F238E27FC236}">
                <a16:creationId xmlns:a16="http://schemas.microsoft.com/office/drawing/2014/main" id="{6C74C012-CC02-4AF9-A45C-45D58E66A450}"/>
              </a:ext>
            </a:extLst>
          </p:cNvPr>
          <p:cNvPicPr>
            <a:picLocks noChangeAspect="1"/>
          </p:cNvPicPr>
          <p:nvPr/>
        </p:nvPicPr>
        <p:blipFill>
          <a:blip r:embed="rId2"/>
          <a:stretch>
            <a:fillRect/>
          </a:stretch>
        </p:blipFill>
        <p:spPr>
          <a:xfrm>
            <a:off x="2089111" y="2607207"/>
            <a:ext cx="8013777" cy="4040930"/>
          </a:xfrm>
          <a:prstGeom prst="rect">
            <a:avLst/>
          </a:prstGeom>
        </p:spPr>
      </p:pic>
    </p:spTree>
    <p:extLst>
      <p:ext uri="{BB962C8B-B14F-4D97-AF65-F5344CB8AC3E}">
        <p14:creationId xmlns:p14="http://schemas.microsoft.com/office/powerpoint/2010/main" val="222584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04129-C168-4ACC-82FF-98BEBA6A523C}"/>
              </a:ext>
            </a:extLst>
          </p:cNvPr>
          <p:cNvSpPr>
            <a:spLocks noGrp="1"/>
          </p:cNvSpPr>
          <p:nvPr>
            <p:ph idx="1"/>
          </p:nvPr>
        </p:nvSpPr>
        <p:spPr>
          <a:xfrm>
            <a:off x="1664614" y="659567"/>
            <a:ext cx="10357497" cy="6198432"/>
          </a:xfrm>
        </p:spPr>
        <p:txBody>
          <a:bodyPr/>
          <a:lstStyle/>
          <a:p>
            <a:pPr marL="0" indent="0">
              <a:buNone/>
            </a:pPr>
            <a:r>
              <a:rPr lang="en-US" b="1" u="sng" dirty="0"/>
              <a:t>Student Home Page :</a:t>
            </a:r>
          </a:p>
        </p:txBody>
      </p:sp>
      <p:pic>
        <p:nvPicPr>
          <p:cNvPr id="5" name="Picture 4">
            <a:extLst>
              <a:ext uri="{FF2B5EF4-FFF2-40B4-BE49-F238E27FC236}">
                <a16:creationId xmlns:a16="http://schemas.microsoft.com/office/drawing/2014/main" id="{4FE3F6E6-FD4C-49EC-9E75-E6A62C3130F3}"/>
              </a:ext>
            </a:extLst>
          </p:cNvPr>
          <p:cNvPicPr>
            <a:picLocks noChangeAspect="1"/>
          </p:cNvPicPr>
          <p:nvPr/>
        </p:nvPicPr>
        <p:blipFill>
          <a:blip r:embed="rId2"/>
          <a:stretch>
            <a:fillRect/>
          </a:stretch>
        </p:blipFill>
        <p:spPr>
          <a:xfrm>
            <a:off x="1664614" y="1844528"/>
            <a:ext cx="9551493" cy="4586990"/>
          </a:xfrm>
          <a:prstGeom prst="rect">
            <a:avLst/>
          </a:prstGeom>
        </p:spPr>
      </p:pic>
    </p:spTree>
    <p:extLst>
      <p:ext uri="{BB962C8B-B14F-4D97-AF65-F5344CB8AC3E}">
        <p14:creationId xmlns:p14="http://schemas.microsoft.com/office/powerpoint/2010/main" val="154234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B680-74FF-43DD-963A-CB37D3219093}"/>
              </a:ext>
            </a:extLst>
          </p:cNvPr>
          <p:cNvSpPr>
            <a:spLocks noGrp="1"/>
          </p:cNvSpPr>
          <p:nvPr>
            <p:ph type="title"/>
          </p:nvPr>
        </p:nvSpPr>
        <p:spPr>
          <a:xfrm>
            <a:off x="1640156" y="159413"/>
            <a:ext cx="8911687" cy="1549465"/>
          </a:xfrm>
        </p:spPr>
        <p:txBody>
          <a:bodyPr>
            <a:normAutofit fontScale="90000"/>
          </a:bodyPr>
          <a:lstStyle/>
          <a:p>
            <a:r>
              <a:rPr lang="en-US" b="1" u="sng" dirty="0"/>
              <a:t>View Assignment:</a:t>
            </a:r>
            <a:br>
              <a:rPr lang="en-US" b="1" u="sng" dirty="0"/>
            </a:br>
            <a:br>
              <a:rPr lang="en-US" b="1" u="sng" dirty="0"/>
            </a:br>
            <a:r>
              <a:rPr lang="en-US" sz="1800" dirty="0">
                <a:latin typeface="+mn-lt"/>
              </a:rPr>
              <a:t>The Assignment module will display all assignments posted by the respective lecturers with added information:</a:t>
            </a:r>
            <a:endParaRPr lang="en-US" dirty="0">
              <a:latin typeface="+mn-lt"/>
            </a:endParaRPr>
          </a:p>
        </p:txBody>
      </p:sp>
      <p:pic>
        <p:nvPicPr>
          <p:cNvPr id="5" name="Content Placeholder 4">
            <a:extLst>
              <a:ext uri="{FF2B5EF4-FFF2-40B4-BE49-F238E27FC236}">
                <a16:creationId xmlns:a16="http://schemas.microsoft.com/office/drawing/2014/main" id="{99595175-4373-4E5A-845A-65D354F27C91}"/>
              </a:ext>
            </a:extLst>
          </p:cNvPr>
          <p:cNvPicPr>
            <a:picLocks noGrp="1" noChangeAspect="1"/>
          </p:cNvPicPr>
          <p:nvPr>
            <p:ph idx="1"/>
          </p:nvPr>
        </p:nvPicPr>
        <p:blipFill>
          <a:blip r:embed="rId2"/>
          <a:stretch>
            <a:fillRect/>
          </a:stretch>
        </p:blipFill>
        <p:spPr>
          <a:xfrm>
            <a:off x="1640156" y="2293495"/>
            <a:ext cx="10338623" cy="4165248"/>
          </a:xfrm>
        </p:spPr>
      </p:pic>
    </p:spTree>
    <p:extLst>
      <p:ext uri="{BB962C8B-B14F-4D97-AF65-F5344CB8AC3E}">
        <p14:creationId xmlns:p14="http://schemas.microsoft.com/office/powerpoint/2010/main" val="339798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ACAA-7F17-476C-B230-28C18A17B302}"/>
              </a:ext>
            </a:extLst>
          </p:cNvPr>
          <p:cNvSpPr>
            <a:spLocks noGrp="1"/>
          </p:cNvSpPr>
          <p:nvPr>
            <p:ph type="title"/>
          </p:nvPr>
        </p:nvSpPr>
        <p:spPr/>
        <p:txBody>
          <a:bodyPr/>
          <a:lstStyle/>
          <a:p>
            <a:r>
              <a:rPr lang="en-US" dirty="0"/>
              <a:t>Members</a:t>
            </a:r>
          </a:p>
        </p:txBody>
      </p:sp>
      <p:sp>
        <p:nvSpPr>
          <p:cNvPr id="3" name="Content Placeholder 2">
            <a:extLst>
              <a:ext uri="{FF2B5EF4-FFF2-40B4-BE49-F238E27FC236}">
                <a16:creationId xmlns:a16="http://schemas.microsoft.com/office/drawing/2014/main" id="{EA4415FB-D102-4645-86A8-17B04B4A7D10}"/>
              </a:ext>
            </a:extLst>
          </p:cNvPr>
          <p:cNvSpPr>
            <a:spLocks noGrp="1"/>
          </p:cNvSpPr>
          <p:nvPr>
            <p:ph idx="1"/>
          </p:nvPr>
        </p:nvSpPr>
        <p:spPr/>
        <p:txBody>
          <a:bodyPr/>
          <a:lstStyle/>
          <a:p>
            <a:r>
              <a:rPr lang="en-US" dirty="0"/>
              <a:t>OTIENO HENRY OOKO CS282-1603/2014</a:t>
            </a:r>
          </a:p>
          <a:p>
            <a:r>
              <a:rPr lang="en-US" dirty="0"/>
              <a:t>KARANJA DAVID KAMANDA SCT212-6247/2015</a:t>
            </a:r>
          </a:p>
          <a:p>
            <a:r>
              <a:rPr lang="en-US" dirty="0"/>
              <a:t>KELVIN NGARE CS282-5164/2014</a:t>
            </a:r>
          </a:p>
        </p:txBody>
      </p:sp>
    </p:spTree>
    <p:extLst>
      <p:ext uri="{BB962C8B-B14F-4D97-AF65-F5344CB8AC3E}">
        <p14:creationId xmlns:p14="http://schemas.microsoft.com/office/powerpoint/2010/main" val="161271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6091-9D8C-4136-AC70-A36C0247C630}"/>
              </a:ext>
            </a:extLst>
          </p:cNvPr>
          <p:cNvSpPr>
            <a:spLocks noGrp="1"/>
          </p:cNvSpPr>
          <p:nvPr>
            <p:ph type="title"/>
          </p:nvPr>
        </p:nvSpPr>
        <p:spPr>
          <a:xfrm>
            <a:off x="1633929" y="614597"/>
            <a:ext cx="9870684" cy="1154242"/>
          </a:xfrm>
        </p:spPr>
        <p:txBody>
          <a:bodyPr>
            <a:noAutofit/>
          </a:bodyPr>
          <a:lstStyle/>
          <a:p>
            <a:r>
              <a:rPr lang="en-US" sz="2400" b="1" dirty="0"/>
              <a:t>Student Submission Module:</a:t>
            </a:r>
            <a:br>
              <a:rPr lang="en-US" sz="2400" dirty="0"/>
            </a:br>
            <a:br>
              <a:rPr lang="en-US" sz="2400" dirty="0"/>
            </a:br>
            <a:r>
              <a:rPr lang="en-US" sz="1600" dirty="0">
                <a:latin typeface="+mn-lt"/>
              </a:rPr>
              <a:t>This module will allow the student to submit his/her assignment.</a:t>
            </a:r>
            <a:endParaRPr lang="en-US" sz="2400" dirty="0">
              <a:latin typeface="+mn-lt"/>
            </a:endParaRPr>
          </a:p>
        </p:txBody>
      </p:sp>
      <p:pic>
        <p:nvPicPr>
          <p:cNvPr id="5" name="Content Placeholder 4">
            <a:extLst>
              <a:ext uri="{FF2B5EF4-FFF2-40B4-BE49-F238E27FC236}">
                <a16:creationId xmlns:a16="http://schemas.microsoft.com/office/drawing/2014/main" id="{4EDF8949-7BE2-4247-9A49-7201B78F7B1B}"/>
              </a:ext>
            </a:extLst>
          </p:cNvPr>
          <p:cNvPicPr>
            <a:picLocks noGrp="1" noChangeAspect="1"/>
          </p:cNvPicPr>
          <p:nvPr>
            <p:ph idx="1"/>
          </p:nvPr>
        </p:nvPicPr>
        <p:blipFill>
          <a:blip r:embed="rId2"/>
          <a:stretch>
            <a:fillRect/>
          </a:stretch>
        </p:blipFill>
        <p:spPr>
          <a:xfrm>
            <a:off x="1287935" y="2248525"/>
            <a:ext cx="9932180" cy="4137285"/>
          </a:xfrm>
        </p:spPr>
      </p:pic>
    </p:spTree>
    <p:extLst>
      <p:ext uri="{BB962C8B-B14F-4D97-AF65-F5344CB8AC3E}">
        <p14:creationId xmlns:p14="http://schemas.microsoft.com/office/powerpoint/2010/main" val="79825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E0CBBF-4A3F-482F-8F05-43606ED9C3EA}"/>
              </a:ext>
            </a:extLst>
          </p:cNvPr>
          <p:cNvSpPr>
            <a:spLocks noGrp="1"/>
          </p:cNvSpPr>
          <p:nvPr>
            <p:ph type="title"/>
          </p:nvPr>
        </p:nvSpPr>
        <p:spPr>
          <a:xfrm>
            <a:off x="1535225" y="491776"/>
            <a:ext cx="8911687" cy="1663139"/>
          </a:xfrm>
        </p:spPr>
        <p:txBody>
          <a:bodyPr>
            <a:normAutofit fontScale="90000"/>
          </a:bodyPr>
          <a:lstStyle/>
          <a:p>
            <a:r>
              <a:rPr lang="en-US" u="sng" dirty="0"/>
              <a:t>View Result:</a:t>
            </a:r>
            <a:br>
              <a:rPr lang="en-US" u="sng" dirty="0"/>
            </a:br>
            <a:br>
              <a:rPr lang="en-US" u="sng" dirty="0"/>
            </a:br>
            <a:r>
              <a:rPr lang="en-US" sz="1800" dirty="0">
                <a:latin typeface="+mn-lt"/>
              </a:rPr>
              <a:t>After the respective lecturers have mark their students assignments, the respective marks will be displayed here.</a:t>
            </a:r>
            <a:endParaRPr lang="en-US" dirty="0">
              <a:latin typeface="+mn-lt"/>
            </a:endParaRPr>
          </a:p>
        </p:txBody>
      </p:sp>
      <p:pic>
        <p:nvPicPr>
          <p:cNvPr id="4" name="Content Placeholder 3">
            <a:extLst>
              <a:ext uri="{FF2B5EF4-FFF2-40B4-BE49-F238E27FC236}">
                <a16:creationId xmlns:a16="http://schemas.microsoft.com/office/drawing/2014/main" id="{F9FB24FC-34FE-45FE-AF2B-80BE21F97322}"/>
              </a:ext>
            </a:extLst>
          </p:cNvPr>
          <p:cNvPicPr>
            <a:picLocks noGrp="1" noChangeAspect="1"/>
          </p:cNvPicPr>
          <p:nvPr>
            <p:ph idx="1"/>
          </p:nvPr>
        </p:nvPicPr>
        <p:blipFill>
          <a:blip r:embed="rId2"/>
          <a:stretch>
            <a:fillRect/>
          </a:stretch>
        </p:blipFill>
        <p:spPr>
          <a:xfrm>
            <a:off x="1670138" y="2154916"/>
            <a:ext cx="9602466" cy="4703084"/>
          </a:xfrm>
          <a:prstGeom prst="rect">
            <a:avLst/>
          </a:prstGeom>
        </p:spPr>
      </p:pic>
    </p:spTree>
    <p:extLst>
      <p:ext uri="{BB962C8B-B14F-4D97-AF65-F5344CB8AC3E}">
        <p14:creationId xmlns:p14="http://schemas.microsoft.com/office/powerpoint/2010/main" val="69641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8AC929-E01E-4358-9169-A83FBB52013A}"/>
              </a:ext>
            </a:extLst>
          </p:cNvPr>
          <p:cNvSpPr>
            <a:spLocks noGrp="1"/>
          </p:cNvSpPr>
          <p:nvPr>
            <p:ph type="title"/>
          </p:nvPr>
        </p:nvSpPr>
        <p:spPr>
          <a:xfrm>
            <a:off x="1708879" y="794478"/>
            <a:ext cx="9795733" cy="1110521"/>
          </a:xfrm>
        </p:spPr>
        <p:txBody>
          <a:bodyPr>
            <a:normAutofit fontScale="90000"/>
          </a:bodyPr>
          <a:lstStyle/>
          <a:p>
            <a:r>
              <a:rPr lang="en-US" sz="2000" b="1" u="sng" dirty="0">
                <a:latin typeface="+mn-lt"/>
              </a:rPr>
              <a:t>NOTES:</a:t>
            </a:r>
            <a:br>
              <a:rPr lang="en-US" sz="1600" dirty="0">
                <a:latin typeface="+mn-lt"/>
              </a:rPr>
            </a:br>
            <a:r>
              <a:rPr lang="en-US" sz="1600" dirty="0">
                <a:latin typeface="+mn-lt"/>
              </a:rPr>
              <a:t>  </a:t>
            </a:r>
            <a:br>
              <a:rPr lang="en-US" sz="1600" dirty="0">
                <a:latin typeface="+mn-lt"/>
              </a:rPr>
            </a:br>
            <a:r>
              <a:rPr lang="en-US" sz="1600" dirty="0">
                <a:latin typeface="+mn-lt"/>
              </a:rPr>
              <a:t>This module will enable Lecturers to send Unit notes to their students and allow them to download the notes. </a:t>
            </a:r>
          </a:p>
        </p:txBody>
      </p:sp>
      <p:pic>
        <p:nvPicPr>
          <p:cNvPr id="5" name="Content Placeholder 4">
            <a:extLst>
              <a:ext uri="{FF2B5EF4-FFF2-40B4-BE49-F238E27FC236}">
                <a16:creationId xmlns:a16="http://schemas.microsoft.com/office/drawing/2014/main" id="{A26C095E-E3F8-4244-9928-742ADE53D23E}"/>
              </a:ext>
            </a:extLst>
          </p:cNvPr>
          <p:cNvPicPr>
            <a:picLocks noGrp="1" noChangeAspect="1"/>
          </p:cNvPicPr>
          <p:nvPr>
            <p:ph idx="1"/>
          </p:nvPr>
        </p:nvPicPr>
        <p:blipFill>
          <a:blip r:embed="rId2"/>
          <a:stretch>
            <a:fillRect/>
          </a:stretch>
        </p:blipFill>
        <p:spPr>
          <a:xfrm>
            <a:off x="1223058" y="2203555"/>
            <a:ext cx="10590729" cy="3028012"/>
          </a:xfrm>
        </p:spPr>
      </p:pic>
    </p:spTree>
    <p:extLst>
      <p:ext uri="{BB962C8B-B14F-4D97-AF65-F5344CB8AC3E}">
        <p14:creationId xmlns:p14="http://schemas.microsoft.com/office/powerpoint/2010/main" val="91264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CC89-4FEA-4CBF-9A9E-912BBBB7A8D8}"/>
              </a:ext>
            </a:extLst>
          </p:cNvPr>
          <p:cNvSpPr>
            <a:spLocks noGrp="1"/>
          </p:cNvSpPr>
          <p:nvPr>
            <p:ph type="title"/>
          </p:nvPr>
        </p:nvSpPr>
        <p:spPr>
          <a:xfrm>
            <a:off x="1640156" y="624110"/>
            <a:ext cx="8911687" cy="739995"/>
          </a:xfrm>
        </p:spPr>
        <p:txBody>
          <a:bodyPr/>
          <a:lstStyle/>
          <a:p>
            <a:r>
              <a:rPr lang="en-US" u="sng" dirty="0"/>
              <a:t>ER diagram</a:t>
            </a:r>
          </a:p>
        </p:txBody>
      </p:sp>
      <p:pic>
        <p:nvPicPr>
          <p:cNvPr id="5" name="Content Placeholder 4">
            <a:extLst>
              <a:ext uri="{FF2B5EF4-FFF2-40B4-BE49-F238E27FC236}">
                <a16:creationId xmlns:a16="http://schemas.microsoft.com/office/drawing/2014/main" id="{327658D9-7030-4492-B83B-97714ECA15A5}"/>
              </a:ext>
            </a:extLst>
          </p:cNvPr>
          <p:cNvPicPr>
            <a:picLocks noGrp="1" noChangeAspect="1"/>
          </p:cNvPicPr>
          <p:nvPr>
            <p:ph idx="1"/>
          </p:nvPr>
        </p:nvPicPr>
        <p:blipFill>
          <a:blip r:embed="rId2"/>
          <a:stretch>
            <a:fillRect/>
          </a:stretch>
        </p:blipFill>
        <p:spPr>
          <a:xfrm>
            <a:off x="1777989" y="1243573"/>
            <a:ext cx="9117538" cy="5338606"/>
          </a:xfrm>
        </p:spPr>
      </p:pic>
    </p:spTree>
    <p:extLst>
      <p:ext uri="{BB962C8B-B14F-4D97-AF65-F5344CB8AC3E}">
        <p14:creationId xmlns:p14="http://schemas.microsoft.com/office/powerpoint/2010/main" val="397097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096A-134D-41E7-A0AE-C2143316CCA2}"/>
              </a:ext>
            </a:extLst>
          </p:cNvPr>
          <p:cNvSpPr>
            <a:spLocks noGrp="1"/>
          </p:cNvSpPr>
          <p:nvPr>
            <p:ph type="title"/>
          </p:nvPr>
        </p:nvSpPr>
        <p:spPr>
          <a:xfrm>
            <a:off x="1613100" y="190500"/>
            <a:ext cx="10018713" cy="891325"/>
          </a:xfrm>
        </p:spPr>
        <p:txBody>
          <a:bodyPr>
            <a:normAutofit/>
          </a:bodyPr>
          <a:lstStyle/>
          <a:p>
            <a:r>
              <a:rPr lang="en-US" b="1" u="sng" dirty="0"/>
              <a:t>Introduction</a:t>
            </a:r>
            <a:endParaRPr lang="en-US" dirty="0"/>
          </a:p>
        </p:txBody>
      </p:sp>
      <p:sp>
        <p:nvSpPr>
          <p:cNvPr id="3" name="Content Placeholder 2">
            <a:extLst>
              <a:ext uri="{FF2B5EF4-FFF2-40B4-BE49-F238E27FC236}">
                <a16:creationId xmlns:a16="http://schemas.microsoft.com/office/drawing/2014/main" id="{84DDB471-13C9-406A-952E-8BCFC9EA3BE6}"/>
              </a:ext>
            </a:extLst>
          </p:cNvPr>
          <p:cNvSpPr>
            <a:spLocks noGrp="1"/>
          </p:cNvSpPr>
          <p:nvPr>
            <p:ph idx="1"/>
          </p:nvPr>
        </p:nvSpPr>
        <p:spPr>
          <a:xfrm>
            <a:off x="1224542" y="1648496"/>
            <a:ext cx="10018713" cy="4336423"/>
          </a:xfrm>
        </p:spPr>
        <p:txBody>
          <a:bodyPr/>
          <a:lstStyle/>
          <a:p>
            <a:pPr marL="0" indent="0">
              <a:buNone/>
            </a:pPr>
            <a:r>
              <a:rPr lang="en-US" dirty="0"/>
              <a:t>The purpose of this document is to present the detailed description (functional and non-functional user or system requirements) of the online assignment submission and feedback system. </a:t>
            </a:r>
          </a:p>
          <a:p>
            <a:pPr marL="0" indent="0">
              <a:buNone/>
            </a:pPr>
            <a:r>
              <a:rPr lang="en-US" dirty="0"/>
              <a:t>It will explain the purpose and features of the system, the interfaces of the software, what the system will do and the constraints under which it must operate. </a:t>
            </a:r>
          </a:p>
          <a:p>
            <a:pPr marL="0" indent="0">
              <a:buNone/>
            </a:pPr>
            <a:endParaRPr lang="en-US" dirty="0"/>
          </a:p>
        </p:txBody>
      </p:sp>
    </p:spTree>
    <p:extLst>
      <p:ext uri="{BB962C8B-B14F-4D97-AF65-F5344CB8AC3E}">
        <p14:creationId xmlns:p14="http://schemas.microsoft.com/office/powerpoint/2010/main" val="274473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669E-6319-4AFE-8D04-96015374AB3A}"/>
              </a:ext>
            </a:extLst>
          </p:cNvPr>
          <p:cNvSpPr>
            <a:spLocks noGrp="1"/>
          </p:cNvSpPr>
          <p:nvPr>
            <p:ph type="title"/>
          </p:nvPr>
        </p:nvSpPr>
        <p:spPr>
          <a:xfrm>
            <a:off x="3114229" y="488862"/>
            <a:ext cx="5475136" cy="863420"/>
          </a:xfrm>
        </p:spPr>
        <p:txBody>
          <a:bodyPr/>
          <a:lstStyle/>
          <a:p>
            <a:r>
              <a:rPr lang="en-US" b="1" u="sng" dirty="0"/>
              <a:t>SYSTEM ANALYSIS</a:t>
            </a:r>
          </a:p>
        </p:txBody>
      </p:sp>
      <p:sp>
        <p:nvSpPr>
          <p:cNvPr id="3" name="Content Placeholder 2">
            <a:extLst>
              <a:ext uri="{FF2B5EF4-FFF2-40B4-BE49-F238E27FC236}">
                <a16:creationId xmlns:a16="http://schemas.microsoft.com/office/drawing/2014/main" id="{519C1640-EDF5-43D8-8D35-CC4AD05BD4B7}"/>
              </a:ext>
            </a:extLst>
          </p:cNvPr>
          <p:cNvSpPr>
            <a:spLocks noGrp="1"/>
          </p:cNvSpPr>
          <p:nvPr>
            <p:ph idx="1"/>
          </p:nvPr>
        </p:nvSpPr>
        <p:spPr>
          <a:xfrm>
            <a:off x="1484311" y="1352282"/>
            <a:ext cx="10591778" cy="5303351"/>
          </a:xfrm>
        </p:spPr>
        <p:txBody>
          <a:bodyPr>
            <a:normAutofit/>
          </a:bodyPr>
          <a:lstStyle/>
          <a:p>
            <a:pPr marL="0" indent="0">
              <a:buNone/>
            </a:pPr>
            <a:endParaRPr lang="en-US" dirty="0"/>
          </a:p>
          <a:p>
            <a:r>
              <a:rPr lang="en-US" dirty="0"/>
              <a:t>System analysis is a process of collecting and interpreting facts, identifying the problems, and decomposition of a system into its components.</a:t>
            </a:r>
          </a:p>
          <a:p>
            <a:r>
              <a:rPr lang="en-US" dirty="0"/>
              <a:t>System analysis is conducted for the purpose of studying a system or its parts in order to identify its objectives. </a:t>
            </a:r>
          </a:p>
          <a:p>
            <a:r>
              <a:rPr lang="en-US" dirty="0"/>
              <a:t>It is a problem-solving technique that improves the system and ensures that all the components of the system work efficiently to accomplish their purpose. In other terms it specifies what the system should do.</a:t>
            </a:r>
          </a:p>
          <a:p>
            <a:pPr marL="0" indent="0">
              <a:buNone/>
            </a:pPr>
            <a:endParaRPr lang="en-US" dirty="0"/>
          </a:p>
        </p:txBody>
      </p:sp>
    </p:spTree>
    <p:extLst>
      <p:ext uri="{BB962C8B-B14F-4D97-AF65-F5344CB8AC3E}">
        <p14:creationId xmlns:p14="http://schemas.microsoft.com/office/powerpoint/2010/main" val="186694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BD351-EF53-4209-8F5E-E028D2631C93}"/>
              </a:ext>
            </a:extLst>
          </p:cNvPr>
          <p:cNvSpPr>
            <a:spLocks noGrp="1"/>
          </p:cNvSpPr>
          <p:nvPr>
            <p:ph idx="1"/>
          </p:nvPr>
        </p:nvSpPr>
        <p:spPr>
          <a:xfrm>
            <a:off x="1558344" y="231820"/>
            <a:ext cx="10470524" cy="6284889"/>
          </a:xfrm>
        </p:spPr>
        <p:txBody>
          <a:bodyPr/>
          <a:lstStyle/>
          <a:p>
            <a:pPr marL="0" indent="0">
              <a:buNone/>
            </a:pPr>
            <a:r>
              <a:rPr lang="en-US" sz="3000" b="1" u="sng" dirty="0"/>
              <a:t>Users</a:t>
            </a:r>
          </a:p>
          <a:p>
            <a:pPr>
              <a:buFont typeface="Wingdings" panose="05000000000000000000" pitchFamily="2" charset="2"/>
              <a:buChar char="Ø"/>
            </a:pPr>
            <a:r>
              <a:rPr lang="en-US" sz="1400" dirty="0"/>
              <a:t>Students.</a:t>
            </a:r>
          </a:p>
          <a:p>
            <a:pPr>
              <a:buFont typeface="Wingdings" panose="05000000000000000000" pitchFamily="2" charset="2"/>
              <a:buChar char="Ø"/>
            </a:pPr>
            <a:r>
              <a:rPr lang="en-US" sz="1400" dirty="0"/>
              <a:t>Lecturers.</a:t>
            </a:r>
          </a:p>
          <a:p>
            <a:pPr>
              <a:buFont typeface="Wingdings" panose="05000000000000000000" pitchFamily="2" charset="2"/>
              <a:buChar char="Ø"/>
            </a:pPr>
            <a:r>
              <a:rPr lang="en-US" sz="1400" dirty="0"/>
              <a:t> Administration.</a:t>
            </a:r>
            <a:endParaRPr lang="en-US" sz="1800" dirty="0"/>
          </a:p>
          <a:p>
            <a:pPr marL="914400" lvl="2" indent="0">
              <a:buNone/>
            </a:pPr>
            <a:r>
              <a:rPr lang="en-US" sz="2400" b="1" u="sng" dirty="0"/>
              <a:t>User Requirement Definitions</a:t>
            </a:r>
            <a:endParaRPr lang="en-US" sz="2400" dirty="0"/>
          </a:p>
          <a:p>
            <a:pPr marL="0" indent="0">
              <a:buNone/>
            </a:pPr>
            <a:r>
              <a:rPr lang="en-US" dirty="0"/>
              <a:t>A user requirement is the capability needed in a system by the user to solve a problem or to achieve an objective</a:t>
            </a:r>
          </a:p>
          <a:p>
            <a:pPr marL="0" indent="0">
              <a:buNone/>
            </a:pPr>
            <a:endParaRPr lang="en-US" dirty="0"/>
          </a:p>
          <a:p>
            <a:r>
              <a:rPr lang="en-US" dirty="0"/>
              <a:t>The system should have records of students and faculty that can be accessed only by the authorized person.</a:t>
            </a:r>
          </a:p>
          <a:p>
            <a:pPr lvl="0"/>
            <a:r>
              <a:rPr lang="en-US" dirty="0"/>
              <a:t>The system should be more secure in managing user records and more reliable to work in any conditions.</a:t>
            </a:r>
          </a:p>
          <a:p>
            <a:pPr lvl="0"/>
            <a:r>
              <a:rPr lang="en-US" dirty="0"/>
              <a:t>Time can be saved by scheduling the assignments.</a:t>
            </a:r>
          </a:p>
        </p:txBody>
      </p:sp>
    </p:spTree>
    <p:extLst>
      <p:ext uri="{BB962C8B-B14F-4D97-AF65-F5344CB8AC3E}">
        <p14:creationId xmlns:p14="http://schemas.microsoft.com/office/powerpoint/2010/main" val="157617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B166F-119C-4545-B68C-5AFBAF381098}"/>
              </a:ext>
            </a:extLst>
          </p:cNvPr>
          <p:cNvSpPr>
            <a:spLocks noGrp="1"/>
          </p:cNvSpPr>
          <p:nvPr>
            <p:ph idx="1"/>
          </p:nvPr>
        </p:nvSpPr>
        <p:spPr>
          <a:xfrm>
            <a:off x="1634564" y="540913"/>
            <a:ext cx="10557436" cy="6117464"/>
          </a:xfrm>
        </p:spPr>
        <p:txBody>
          <a:bodyPr>
            <a:normAutofit/>
          </a:bodyPr>
          <a:lstStyle/>
          <a:p>
            <a:pPr marL="0" indent="0">
              <a:buNone/>
            </a:pPr>
            <a:r>
              <a:rPr lang="en-US" b="1" u="sng" dirty="0"/>
              <a:t>Functional requirements</a:t>
            </a:r>
          </a:p>
          <a:p>
            <a:pPr marL="0" indent="0">
              <a:buNone/>
            </a:pPr>
            <a:r>
              <a:rPr lang="en-US" dirty="0"/>
              <a:t>Functional requirements are those requirements which deal with what the system should do or provide for users:</a:t>
            </a:r>
          </a:p>
          <a:p>
            <a:r>
              <a:rPr lang="en-US" dirty="0"/>
              <a:t>The system should allow students, lecturers and the administrators to view the results.</a:t>
            </a:r>
          </a:p>
          <a:p>
            <a:r>
              <a:rPr lang="en-US" dirty="0"/>
              <a:t>The system/Lecturer should be able to reject outdated assignments if the students submit after the deadline.</a:t>
            </a:r>
          </a:p>
          <a:p>
            <a:r>
              <a:rPr lang="en-US" dirty="0"/>
              <a:t>The system should allow downloading and uploading of assignments.</a:t>
            </a:r>
          </a:p>
          <a:p>
            <a:r>
              <a:rPr lang="en-US" dirty="0"/>
              <a:t>The system should be able to provide archive of past assignment information.</a:t>
            </a:r>
          </a:p>
          <a:p>
            <a:r>
              <a:rPr lang="en-US" dirty="0"/>
              <a:t>The system should allow users to log in and log out.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217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843424-6B06-4C26-9CED-C867B3538F3A}"/>
              </a:ext>
            </a:extLst>
          </p:cNvPr>
          <p:cNvPicPr>
            <a:picLocks noGrp="1" noChangeAspect="1"/>
          </p:cNvPicPr>
          <p:nvPr>
            <p:ph idx="1"/>
          </p:nvPr>
        </p:nvPicPr>
        <p:blipFill>
          <a:blip r:embed="rId3"/>
          <a:stretch>
            <a:fillRect/>
          </a:stretch>
        </p:blipFill>
        <p:spPr>
          <a:xfrm>
            <a:off x="2421228" y="225380"/>
            <a:ext cx="8350863" cy="6407239"/>
          </a:xfrm>
          <a:solidFill>
            <a:schemeClr val="bg2"/>
          </a:solidFill>
        </p:spPr>
      </p:pic>
    </p:spTree>
    <p:extLst>
      <p:ext uri="{BB962C8B-B14F-4D97-AF65-F5344CB8AC3E}">
        <p14:creationId xmlns:p14="http://schemas.microsoft.com/office/powerpoint/2010/main" val="310589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9D3D-643F-4B16-884D-92DDF486A59F}"/>
              </a:ext>
            </a:extLst>
          </p:cNvPr>
          <p:cNvSpPr>
            <a:spLocks noGrp="1"/>
          </p:cNvSpPr>
          <p:nvPr>
            <p:ph type="title"/>
          </p:nvPr>
        </p:nvSpPr>
        <p:spPr>
          <a:xfrm>
            <a:off x="1630551" y="637821"/>
            <a:ext cx="6918144" cy="656823"/>
          </a:xfrm>
        </p:spPr>
        <p:txBody>
          <a:bodyPr>
            <a:normAutofit/>
          </a:bodyPr>
          <a:lstStyle/>
          <a:p>
            <a:r>
              <a:rPr lang="en-US" sz="2700" b="1" u="sng" dirty="0"/>
              <a:t>Non Functional requirements</a:t>
            </a:r>
            <a:endParaRPr lang="en-US" dirty="0"/>
          </a:p>
        </p:txBody>
      </p:sp>
      <p:sp>
        <p:nvSpPr>
          <p:cNvPr id="3" name="Content Placeholder 2">
            <a:extLst>
              <a:ext uri="{FF2B5EF4-FFF2-40B4-BE49-F238E27FC236}">
                <a16:creationId xmlns:a16="http://schemas.microsoft.com/office/drawing/2014/main" id="{B65B8AC8-354B-4C0A-8A6B-25F361D39138}"/>
              </a:ext>
            </a:extLst>
          </p:cNvPr>
          <p:cNvSpPr>
            <a:spLocks noGrp="1"/>
          </p:cNvSpPr>
          <p:nvPr>
            <p:ph idx="1"/>
          </p:nvPr>
        </p:nvSpPr>
        <p:spPr>
          <a:xfrm>
            <a:off x="1285779" y="1294644"/>
            <a:ext cx="10316610" cy="4076586"/>
          </a:xfrm>
        </p:spPr>
        <p:txBody>
          <a:bodyPr/>
          <a:lstStyle/>
          <a:p>
            <a:r>
              <a:rPr lang="en-US" dirty="0"/>
              <a:t>Performance – the system is expected to have short time response.</a:t>
            </a:r>
          </a:p>
          <a:p>
            <a:r>
              <a:rPr lang="en-US" dirty="0"/>
              <a:t>Accessibility – the users will be able to access the system from anywhere anytime.</a:t>
            </a:r>
          </a:p>
          <a:p>
            <a:r>
              <a:rPr lang="en-US" dirty="0"/>
              <a:t>Reliability – the system will operate at all times to ensure that information is delivered on time.</a:t>
            </a:r>
          </a:p>
          <a:p>
            <a:r>
              <a:rPr lang="en-US" dirty="0"/>
              <a:t>Usability – the system will have good user interface that make the system usable to system users.</a:t>
            </a:r>
          </a:p>
          <a:p>
            <a:r>
              <a:rPr lang="en-US" dirty="0"/>
              <a:t>Security – passwords will be stored in the database in an encrypted form.</a:t>
            </a:r>
          </a:p>
          <a:p>
            <a:pPr marL="0" indent="0">
              <a:buNone/>
            </a:pPr>
            <a:endParaRPr lang="en-US" dirty="0"/>
          </a:p>
        </p:txBody>
      </p:sp>
    </p:spTree>
    <p:extLst>
      <p:ext uri="{BB962C8B-B14F-4D97-AF65-F5344CB8AC3E}">
        <p14:creationId xmlns:p14="http://schemas.microsoft.com/office/powerpoint/2010/main" val="203687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86D2-55D1-4C14-97CB-B40BD4923B99}"/>
              </a:ext>
            </a:extLst>
          </p:cNvPr>
          <p:cNvSpPr>
            <a:spLocks noGrp="1"/>
          </p:cNvSpPr>
          <p:nvPr>
            <p:ph type="title"/>
          </p:nvPr>
        </p:nvSpPr>
        <p:spPr>
          <a:xfrm>
            <a:off x="1484310" y="141667"/>
            <a:ext cx="9449853" cy="480810"/>
          </a:xfrm>
        </p:spPr>
        <p:txBody>
          <a:bodyPr>
            <a:normAutofit fontScale="90000"/>
          </a:bodyPr>
          <a:lstStyle/>
          <a:p>
            <a:r>
              <a:rPr lang="en-US" u="sng" dirty="0"/>
              <a:t>System Modules</a:t>
            </a:r>
          </a:p>
        </p:txBody>
      </p:sp>
      <p:sp>
        <p:nvSpPr>
          <p:cNvPr id="3" name="Content Placeholder 2">
            <a:extLst>
              <a:ext uri="{FF2B5EF4-FFF2-40B4-BE49-F238E27FC236}">
                <a16:creationId xmlns:a16="http://schemas.microsoft.com/office/drawing/2014/main" id="{7019896D-6965-4C51-94AC-9BDA130C2F30}"/>
              </a:ext>
            </a:extLst>
          </p:cNvPr>
          <p:cNvSpPr>
            <a:spLocks noGrp="1"/>
          </p:cNvSpPr>
          <p:nvPr>
            <p:ph idx="1"/>
          </p:nvPr>
        </p:nvSpPr>
        <p:spPr>
          <a:xfrm>
            <a:off x="1484310" y="1107583"/>
            <a:ext cx="10018713" cy="5518598"/>
          </a:xfrm>
        </p:spPr>
        <p:txBody>
          <a:bodyPr>
            <a:normAutofit lnSpcReduction="10000"/>
          </a:bodyPr>
          <a:lstStyle/>
          <a:p>
            <a:pPr marL="0" indent="0">
              <a:buNone/>
            </a:pPr>
            <a:r>
              <a:rPr lang="en-US" dirty="0"/>
              <a:t>There are three modules for our system:</a:t>
            </a:r>
          </a:p>
          <a:p>
            <a:r>
              <a:rPr lang="en-US" dirty="0"/>
              <a:t>Student module</a:t>
            </a:r>
          </a:p>
          <a:p>
            <a:r>
              <a:rPr lang="en-US" dirty="0"/>
              <a:t>Lecturer module</a:t>
            </a:r>
          </a:p>
          <a:p>
            <a:r>
              <a:rPr lang="en-US" dirty="0"/>
              <a:t>Administrator module</a:t>
            </a:r>
          </a:p>
          <a:p>
            <a:pPr marL="0" indent="0">
              <a:buNone/>
            </a:pPr>
            <a:endParaRPr lang="en-US" dirty="0"/>
          </a:p>
          <a:p>
            <a:pPr marL="0" indent="0">
              <a:buNone/>
            </a:pPr>
            <a:r>
              <a:rPr lang="en-US" b="1" u="sng" dirty="0"/>
              <a:t>Student module</a:t>
            </a:r>
            <a:r>
              <a:rPr lang="en-US" u="sng" dirty="0"/>
              <a:t>:</a:t>
            </a:r>
          </a:p>
          <a:p>
            <a:pPr marL="0" indent="0">
              <a:buNone/>
            </a:pPr>
            <a:r>
              <a:rPr lang="en-US" dirty="0"/>
              <a:t>The student will logon to the system and take his/her assignment. He/she can also check his previous examinations marks and his/her details. The students can also see notifications regarding pending assignments and reminders for due dates.</a:t>
            </a:r>
          </a:p>
          <a:p>
            <a:pPr marL="0" indent="0">
              <a:buNone/>
            </a:pPr>
            <a:r>
              <a:rPr lang="en-US" b="1" dirty="0"/>
              <a:t>The features available to the Students are:</a:t>
            </a:r>
            <a:endParaRPr lang="en-US" dirty="0"/>
          </a:p>
          <a:p>
            <a:pPr lvl="0"/>
            <a:r>
              <a:rPr lang="en-US" dirty="0"/>
              <a:t>Can view the different categories of assignments which re available.</a:t>
            </a:r>
          </a:p>
          <a:p>
            <a:pPr lvl="0"/>
            <a:r>
              <a:rPr lang="en-US" dirty="0"/>
              <a:t>Can change their password.</a:t>
            </a:r>
          </a:p>
          <a:p>
            <a:pPr lvl="0"/>
            <a:r>
              <a:rPr lang="en-US" dirty="0"/>
              <a:t>Can view their marks.</a:t>
            </a:r>
          </a:p>
          <a:p>
            <a:pPr lvl="0"/>
            <a:r>
              <a:rPr lang="en-US" dirty="0"/>
              <a:t>Can view the various reading material if any.</a:t>
            </a:r>
          </a:p>
          <a:p>
            <a:r>
              <a:rPr lang="en-US" dirty="0"/>
              <a:t>Can view and modify their profile but to some limited range.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15878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727</TotalTime>
  <Words>959</Words>
  <Application>Microsoft Office PowerPoint</Application>
  <PresentationFormat>Widescreen</PresentationFormat>
  <Paragraphs>111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Century Gothic</vt:lpstr>
      <vt:lpstr>Wingdings</vt:lpstr>
      <vt:lpstr>Wingdings 3</vt:lpstr>
      <vt:lpstr>Wisp</vt:lpstr>
      <vt:lpstr>AN ONLINE ASSIGNMENT AND FEEDBACK SYSTEM</vt:lpstr>
      <vt:lpstr>Members</vt:lpstr>
      <vt:lpstr>Introduction</vt:lpstr>
      <vt:lpstr>SYSTEM ANALYSIS</vt:lpstr>
      <vt:lpstr>PowerPoint Presentation</vt:lpstr>
      <vt:lpstr>PowerPoint Presentation</vt:lpstr>
      <vt:lpstr>PowerPoint Presentation</vt:lpstr>
      <vt:lpstr>Non Functional requirements</vt:lpstr>
      <vt:lpstr>System Modules</vt:lpstr>
      <vt:lpstr>PowerPoint Presentation</vt:lpstr>
      <vt:lpstr>PowerPoint Presentation</vt:lpstr>
      <vt:lpstr>System Specification</vt:lpstr>
      <vt:lpstr>SYSTEM DESIGN</vt:lpstr>
      <vt:lpstr>Architectural Design:  Three-tier architecture: </vt:lpstr>
      <vt:lpstr>Physical Design</vt:lpstr>
      <vt:lpstr>Class diagram</vt:lpstr>
      <vt:lpstr>User Interface</vt:lpstr>
      <vt:lpstr>PowerPoint Presentation</vt:lpstr>
      <vt:lpstr>View Assignment:  The Assignment module will display all assignments posted by the respective lecturers with added information:</vt:lpstr>
      <vt:lpstr>Student Submission Module:  This module will allow the student to submit his/her assignment.</vt:lpstr>
      <vt:lpstr>View Result:  After the respective lecturers have mark their students assignments, the respective marks will be displayed here.</vt:lpstr>
      <vt:lpstr>NOTES:    This module will enable Lecturers to send Unit notes to their students and allow them to download the notes. </vt:lpstr>
      <vt:lpstr>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kelvin ngare</dc:creator>
  <cp:lastModifiedBy>kelvin ngare</cp:lastModifiedBy>
  <cp:revision>48</cp:revision>
  <dcterms:created xsi:type="dcterms:W3CDTF">2018-06-19T07:11:52Z</dcterms:created>
  <dcterms:modified xsi:type="dcterms:W3CDTF">2018-06-26T07:15:48Z</dcterms:modified>
</cp:coreProperties>
</file>