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1" r:id="rId2"/>
    <p:sldId id="292" r:id="rId3"/>
    <p:sldId id="258" r:id="rId4"/>
    <p:sldId id="257" r:id="rId5"/>
    <p:sldId id="259" r:id="rId6"/>
    <p:sldId id="296" r:id="rId7"/>
    <p:sldId id="273" r:id="rId8"/>
    <p:sldId id="261" r:id="rId9"/>
    <p:sldId id="269" r:id="rId10"/>
    <p:sldId id="270" r:id="rId11"/>
    <p:sldId id="271" r:id="rId12"/>
    <p:sldId id="260" r:id="rId13"/>
    <p:sldId id="262" r:id="rId14"/>
    <p:sldId id="263" r:id="rId15"/>
    <p:sldId id="266" r:id="rId16"/>
    <p:sldId id="267" r:id="rId17"/>
    <p:sldId id="268" r:id="rId18"/>
    <p:sldId id="272" r:id="rId19"/>
    <p:sldId id="274" r:id="rId20"/>
    <p:sldId id="264" r:id="rId21"/>
    <p:sldId id="297" r:id="rId22"/>
    <p:sldId id="298" r:id="rId23"/>
    <p:sldId id="275" r:id="rId24"/>
    <p:sldId id="276" r:id="rId25"/>
    <p:sldId id="277" r:id="rId26"/>
    <p:sldId id="295" r:id="rId27"/>
    <p:sldId id="294" r:id="rId28"/>
    <p:sldId id="299" r:id="rId29"/>
    <p:sldId id="279" r:id="rId30"/>
    <p:sldId id="280" r:id="rId31"/>
    <p:sldId id="281" r:id="rId32"/>
    <p:sldId id="283" r:id="rId33"/>
    <p:sldId id="284" r:id="rId34"/>
    <p:sldId id="282" r:id="rId35"/>
    <p:sldId id="286" r:id="rId36"/>
    <p:sldId id="285" r:id="rId37"/>
    <p:sldId id="287" r:id="rId38"/>
    <p:sldId id="288" r:id="rId39"/>
    <p:sldId id="289" r:id="rId40"/>
    <p:sldId id="290"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74" d="100"/>
          <a:sy n="74"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6/20/2018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E312-8B21-4832-8755-05B156320A73}"/>
              </a:ext>
            </a:extLst>
          </p:cNvPr>
          <p:cNvSpPr>
            <a:spLocks noGrp="1"/>
          </p:cNvSpPr>
          <p:nvPr>
            <p:ph type="title"/>
          </p:nvPr>
        </p:nvSpPr>
        <p:spPr>
          <a:xfrm>
            <a:off x="1484311" y="685800"/>
            <a:ext cx="10018713" cy="5640859"/>
          </a:xfrm>
        </p:spPr>
        <p:txBody>
          <a:bodyPr>
            <a:normAutofit fontScale="90000"/>
          </a:bodyPr>
          <a:lstStyle/>
          <a:p>
            <a:pPr marL="0" indent="0"/>
            <a:br>
              <a:rPr lang="en-US" sz="4400" dirty="0"/>
            </a:br>
            <a:r>
              <a:rPr lang="en-US" sz="3600" dirty="0"/>
              <a:t>JOMO KENYATTA UNIVERSITY OF AGRUCULTURE AND TECHNOLOGY</a:t>
            </a:r>
            <a:br>
              <a:rPr lang="en-US" sz="3600" dirty="0"/>
            </a:br>
            <a:r>
              <a:rPr lang="en-US" sz="3600" dirty="0"/>
              <a:t>	UNIT CODE:BCT  2315</a:t>
            </a:r>
            <a:br>
              <a:rPr lang="en-US" sz="3600" dirty="0"/>
            </a:br>
            <a:r>
              <a:rPr lang="en-US" sz="3600" dirty="0"/>
              <a:t>	LEC: DR. Onyango </a:t>
            </a:r>
            <a:r>
              <a:rPr lang="en-US" sz="3600" dirty="0" err="1"/>
              <a:t>Okeyo</a:t>
            </a:r>
            <a:br>
              <a:rPr lang="en-US" sz="3600" dirty="0"/>
            </a:br>
            <a:r>
              <a:rPr lang="en-US" sz="3600" dirty="0"/>
              <a:t>	GROUP MEMBERS</a:t>
            </a:r>
            <a:br>
              <a:rPr lang="en-US" sz="3600" dirty="0"/>
            </a:br>
            <a:r>
              <a:rPr lang="en-US" sz="3600" dirty="0"/>
              <a:t>	KOSGEI WILSON KIPKOECH  SCT212-2101/2015</a:t>
            </a:r>
            <a:br>
              <a:rPr lang="en-US" sz="3600" dirty="0"/>
            </a:br>
            <a:r>
              <a:rPr lang="en-US" sz="3600" dirty="0"/>
              <a:t> KIPROTICH DERICK KIPCHUMBA  SCT212-3264/2015</a:t>
            </a:r>
            <a:br>
              <a:rPr lang="en-US" dirty="0"/>
            </a:br>
            <a:endParaRPr lang="en-US" dirty="0"/>
          </a:p>
        </p:txBody>
      </p:sp>
    </p:spTree>
    <p:extLst>
      <p:ext uri="{BB962C8B-B14F-4D97-AF65-F5344CB8AC3E}">
        <p14:creationId xmlns:p14="http://schemas.microsoft.com/office/powerpoint/2010/main" val="90384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A052-DA0F-4FCF-8866-B00239F39162}"/>
              </a:ext>
            </a:extLst>
          </p:cNvPr>
          <p:cNvSpPr>
            <a:spLocks noGrp="1"/>
          </p:cNvSpPr>
          <p:nvPr>
            <p:ph type="title"/>
          </p:nvPr>
        </p:nvSpPr>
        <p:spPr>
          <a:xfrm>
            <a:off x="1484311" y="284205"/>
            <a:ext cx="10018713" cy="1112110"/>
          </a:xfrm>
        </p:spPr>
        <p:txBody>
          <a:bodyPr>
            <a:normAutofit fontScale="90000"/>
          </a:bodyPr>
          <a:lstStyle/>
          <a:p>
            <a:r>
              <a:rPr lang="en-GB" b="1" dirty="0"/>
              <a:t>Market place</a:t>
            </a:r>
            <a:br>
              <a:rPr lang="en-US" dirty="0"/>
            </a:br>
            <a:endParaRPr lang="en-US" dirty="0"/>
          </a:p>
        </p:txBody>
      </p:sp>
      <p:sp>
        <p:nvSpPr>
          <p:cNvPr id="3" name="Content Placeholder 2">
            <a:extLst>
              <a:ext uri="{FF2B5EF4-FFF2-40B4-BE49-F238E27FC236}">
                <a16:creationId xmlns:a16="http://schemas.microsoft.com/office/drawing/2014/main" id="{8CB3837C-3701-4631-9401-47DBC7321DDD}"/>
              </a:ext>
            </a:extLst>
          </p:cNvPr>
          <p:cNvSpPr>
            <a:spLocks noGrp="1"/>
          </p:cNvSpPr>
          <p:nvPr>
            <p:ph idx="1"/>
          </p:nvPr>
        </p:nvSpPr>
        <p:spPr>
          <a:xfrm>
            <a:off x="1484310" y="1643449"/>
            <a:ext cx="10018713" cy="4147751"/>
          </a:xfrm>
        </p:spPr>
        <p:txBody>
          <a:bodyPr>
            <a:normAutofit/>
          </a:bodyPr>
          <a:lstStyle/>
          <a:p>
            <a:pPr marL="0" indent="0">
              <a:buNone/>
            </a:pPr>
            <a:r>
              <a:rPr lang="en-GB" dirty="0"/>
              <a:t> The farmer can sell their produce online</a:t>
            </a:r>
          </a:p>
          <a:p>
            <a:pPr marL="0" indent="0">
              <a:buNone/>
            </a:pPr>
            <a:r>
              <a:rPr lang="en-GB" dirty="0"/>
              <a:t>The system cannot allow one to proceed with buying process if he/she is not registered. If the he is registered, he/she can the proceed to payment of the product.</a:t>
            </a:r>
          </a:p>
          <a:p>
            <a:pPr marL="0" indent="0">
              <a:buNone/>
            </a:pPr>
            <a:r>
              <a:rPr lang="en-GB" dirty="0"/>
              <a:t> After a successful purchase we offer receipt indicating whether the product has been paid through online payment system or payment is pending until the delivery of the product.</a:t>
            </a:r>
          </a:p>
          <a:p>
            <a:pPr marL="0" indent="0">
              <a:buNone/>
            </a:pPr>
            <a:r>
              <a:rPr lang="en-GB" dirty="0"/>
              <a:t> In case default product is delivered we have an order summary of the product where we can access</a:t>
            </a:r>
            <a:endParaRPr lang="en-US" dirty="0"/>
          </a:p>
          <a:p>
            <a:endParaRPr lang="en-US" dirty="0"/>
          </a:p>
        </p:txBody>
      </p:sp>
    </p:spTree>
    <p:extLst>
      <p:ext uri="{BB962C8B-B14F-4D97-AF65-F5344CB8AC3E}">
        <p14:creationId xmlns:p14="http://schemas.microsoft.com/office/powerpoint/2010/main" val="23468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FC09-FB6D-4E8F-B113-6C5E654CC2D9}"/>
              </a:ext>
            </a:extLst>
          </p:cNvPr>
          <p:cNvSpPr>
            <a:spLocks noGrp="1"/>
          </p:cNvSpPr>
          <p:nvPr>
            <p:ph type="title"/>
          </p:nvPr>
        </p:nvSpPr>
        <p:spPr>
          <a:xfrm>
            <a:off x="1484311" y="685801"/>
            <a:ext cx="10018713" cy="1118286"/>
          </a:xfrm>
        </p:spPr>
        <p:txBody>
          <a:bodyPr>
            <a:normAutofit fontScale="90000"/>
          </a:bodyPr>
          <a:lstStyle/>
          <a:p>
            <a:r>
              <a:rPr lang="en-GB" b="1" dirty="0"/>
              <a:t>Hiring and Lending module</a:t>
            </a:r>
            <a:br>
              <a:rPr lang="en-US" dirty="0"/>
            </a:br>
            <a:endParaRPr lang="en-US" dirty="0"/>
          </a:p>
        </p:txBody>
      </p:sp>
      <p:sp>
        <p:nvSpPr>
          <p:cNvPr id="3" name="Content Placeholder 2">
            <a:extLst>
              <a:ext uri="{FF2B5EF4-FFF2-40B4-BE49-F238E27FC236}">
                <a16:creationId xmlns:a16="http://schemas.microsoft.com/office/drawing/2014/main" id="{05A9038B-66A3-4747-933C-97F2F71B7AD7}"/>
              </a:ext>
            </a:extLst>
          </p:cNvPr>
          <p:cNvSpPr>
            <a:spLocks noGrp="1"/>
          </p:cNvSpPr>
          <p:nvPr>
            <p:ph idx="1"/>
          </p:nvPr>
        </p:nvSpPr>
        <p:spPr>
          <a:xfrm>
            <a:off x="1484310" y="1804087"/>
            <a:ext cx="10018713" cy="4151870"/>
          </a:xfrm>
        </p:spPr>
        <p:txBody>
          <a:bodyPr>
            <a:normAutofit/>
          </a:bodyPr>
          <a:lstStyle/>
          <a:p>
            <a:pPr marL="0" indent="0">
              <a:buNone/>
            </a:pPr>
            <a:r>
              <a:rPr lang="en-GB" dirty="0"/>
              <a:t>Farmers are allowed to hire farm tools and equipment and  farm lands. This module provides and easy access to farm tools.</a:t>
            </a:r>
          </a:p>
          <a:p>
            <a:pPr marL="0" indent="0">
              <a:buNone/>
            </a:pPr>
            <a:r>
              <a:rPr lang="en-GB" dirty="0"/>
              <a:t> This module seeks to solve the problem that a farmer need to look for a tool from place to place.</a:t>
            </a:r>
          </a:p>
          <a:p>
            <a:pPr marL="0" indent="0">
              <a:buNone/>
            </a:pPr>
            <a:r>
              <a:rPr lang="en-GB" dirty="0"/>
              <a:t>Once he gets it he hires for use and upon completion returns it the farm equipment to the owner and once again its available for hiring.</a:t>
            </a:r>
            <a:endParaRPr lang="en-US" dirty="0"/>
          </a:p>
          <a:p>
            <a:pPr marL="0" indent="0">
              <a:buNone/>
            </a:pPr>
            <a:endParaRPr lang="en-US" dirty="0"/>
          </a:p>
        </p:txBody>
      </p:sp>
    </p:spTree>
    <p:extLst>
      <p:ext uri="{BB962C8B-B14F-4D97-AF65-F5344CB8AC3E}">
        <p14:creationId xmlns:p14="http://schemas.microsoft.com/office/powerpoint/2010/main" val="25263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DABC-4C7D-49B0-A463-4F5760BB0F81}"/>
              </a:ext>
            </a:extLst>
          </p:cNvPr>
          <p:cNvSpPr>
            <a:spLocks noGrp="1"/>
          </p:cNvSpPr>
          <p:nvPr>
            <p:ph type="title"/>
          </p:nvPr>
        </p:nvSpPr>
        <p:spPr>
          <a:xfrm>
            <a:off x="1484311" y="685801"/>
            <a:ext cx="10018713" cy="1007076"/>
          </a:xfrm>
        </p:spPr>
        <p:txBody>
          <a:bodyPr>
            <a:normAutofit/>
          </a:bodyPr>
          <a:lstStyle/>
          <a:p>
            <a:r>
              <a:rPr lang="en-GB" b="1" dirty="0"/>
              <a:t>Major system capabilities</a:t>
            </a:r>
            <a:endParaRPr lang="en-US" dirty="0"/>
          </a:p>
        </p:txBody>
      </p:sp>
      <p:sp>
        <p:nvSpPr>
          <p:cNvPr id="3" name="Content Placeholder 2">
            <a:extLst>
              <a:ext uri="{FF2B5EF4-FFF2-40B4-BE49-F238E27FC236}">
                <a16:creationId xmlns:a16="http://schemas.microsoft.com/office/drawing/2014/main" id="{1B0ACCF5-5FEE-481B-9893-90AA8E6420DE}"/>
              </a:ext>
            </a:extLst>
          </p:cNvPr>
          <p:cNvSpPr>
            <a:spLocks noGrp="1"/>
          </p:cNvSpPr>
          <p:nvPr>
            <p:ph idx="1"/>
          </p:nvPr>
        </p:nvSpPr>
        <p:spPr>
          <a:xfrm>
            <a:off x="1484310" y="1828801"/>
            <a:ext cx="10018713" cy="3962400"/>
          </a:xfrm>
        </p:spPr>
        <p:txBody>
          <a:bodyPr>
            <a:normAutofit lnSpcReduction="10000"/>
          </a:bodyPr>
          <a:lstStyle/>
          <a:p>
            <a:endParaRPr lang="en-GB" dirty="0"/>
          </a:p>
          <a:p>
            <a:endParaRPr lang="en-GB" dirty="0"/>
          </a:p>
          <a:p>
            <a:r>
              <a:rPr lang="en-GB" dirty="0"/>
              <a:t>it is responsive  web-based system </a:t>
            </a:r>
          </a:p>
          <a:p>
            <a:endParaRPr lang="en-GB" dirty="0"/>
          </a:p>
          <a:p>
            <a:r>
              <a:rPr lang="en-GB" dirty="0"/>
              <a:t>platform independent it could be used on windows and Mac operating systems or even mobile</a:t>
            </a:r>
          </a:p>
          <a:p>
            <a:endParaRPr lang="en-GB" dirty="0"/>
          </a:p>
          <a:p>
            <a:r>
              <a:rPr lang="en-GB" dirty="0"/>
              <a:t>To manage payment  we shall integrate   PayPal as our means of payment</a:t>
            </a:r>
            <a:endParaRPr lang="en-US" dirty="0"/>
          </a:p>
          <a:p>
            <a:endParaRPr lang="en-US" dirty="0"/>
          </a:p>
          <a:p>
            <a:endParaRPr lang="en-US" dirty="0"/>
          </a:p>
        </p:txBody>
      </p:sp>
    </p:spTree>
    <p:extLst>
      <p:ext uri="{BB962C8B-B14F-4D97-AF65-F5344CB8AC3E}">
        <p14:creationId xmlns:p14="http://schemas.microsoft.com/office/powerpoint/2010/main" val="76499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FD88-AD41-454B-B738-FDF1DE878EE3}"/>
              </a:ext>
            </a:extLst>
          </p:cNvPr>
          <p:cNvSpPr>
            <a:spLocks noGrp="1"/>
          </p:cNvSpPr>
          <p:nvPr>
            <p:ph type="title"/>
          </p:nvPr>
        </p:nvSpPr>
        <p:spPr>
          <a:xfrm>
            <a:off x="1484311" y="685801"/>
            <a:ext cx="10018713" cy="920578"/>
          </a:xfrm>
        </p:spPr>
        <p:txBody>
          <a:bodyPr>
            <a:normAutofit fontScale="90000"/>
          </a:bodyPr>
          <a:lstStyle/>
          <a:p>
            <a:r>
              <a:rPr lang="en-GB" b="1" dirty="0"/>
              <a:t>Stakeholders of the system</a:t>
            </a:r>
            <a:br>
              <a:rPr lang="en-US" dirty="0"/>
            </a:br>
            <a:endParaRPr lang="en-US" dirty="0"/>
          </a:p>
        </p:txBody>
      </p:sp>
      <p:sp>
        <p:nvSpPr>
          <p:cNvPr id="3" name="Content Placeholder 2">
            <a:extLst>
              <a:ext uri="{FF2B5EF4-FFF2-40B4-BE49-F238E27FC236}">
                <a16:creationId xmlns:a16="http://schemas.microsoft.com/office/drawing/2014/main" id="{2D0D7DCD-2B03-4F1A-A778-25440A9D829E}"/>
              </a:ext>
            </a:extLst>
          </p:cNvPr>
          <p:cNvSpPr>
            <a:spLocks noGrp="1"/>
          </p:cNvSpPr>
          <p:nvPr>
            <p:ph idx="1"/>
          </p:nvPr>
        </p:nvSpPr>
        <p:spPr>
          <a:xfrm>
            <a:off x="1484310" y="1791731"/>
            <a:ext cx="10018713" cy="3999470"/>
          </a:xfrm>
        </p:spPr>
        <p:txBody>
          <a:bodyPr/>
          <a:lstStyle/>
          <a:p>
            <a:r>
              <a:rPr lang="en-GB" b="1" dirty="0"/>
              <a:t>Admin</a:t>
            </a:r>
            <a:r>
              <a:rPr lang="en-GB" dirty="0"/>
              <a:t>:  manage the system they also manage other users and are responsible for entering system data </a:t>
            </a:r>
            <a:endParaRPr lang="en-US" dirty="0"/>
          </a:p>
          <a:p>
            <a:r>
              <a:rPr lang="en-GB" b="1" dirty="0"/>
              <a:t>Expert</a:t>
            </a:r>
            <a:r>
              <a:rPr lang="en-GB" dirty="0"/>
              <a:t>: these are other who can use the admin site to write educational post</a:t>
            </a:r>
            <a:endParaRPr lang="en-US" dirty="0"/>
          </a:p>
          <a:p>
            <a:r>
              <a:rPr lang="en-GB" b="1" dirty="0"/>
              <a:t>Users</a:t>
            </a:r>
            <a:r>
              <a:rPr lang="en-GB" dirty="0"/>
              <a:t>: the users of the system</a:t>
            </a:r>
            <a:endParaRPr lang="en-US" dirty="0"/>
          </a:p>
          <a:p>
            <a:endParaRPr lang="en-US" dirty="0"/>
          </a:p>
        </p:txBody>
      </p:sp>
    </p:spTree>
    <p:extLst>
      <p:ext uri="{BB962C8B-B14F-4D97-AF65-F5344CB8AC3E}">
        <p14:creationId xmlns:p14="http://schemas.microsoft.com/office/powerpoint/2010/main" val="125512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BF37-F2B6-40ED-94F2-FE17B9A91416}"/>
              </a:ext>
            </a:extLst>
          </p:cNvPr>
          <p:cNvSpPr>
            <a:spLocks noGrp="1"/>
          </p:cNvSpPr>
          <p:nvPr>
            <p:ph type="title"/>
          </p:nvPr>
        </p:nvSpPr>
        <p:spPr>
          <a:xfrm>
            <a:off x="1484311" y="197709"/>
            <a:ext cx="10018713" cy="869092"/>
          </a:xfrm>
        </p:spPr>
        <p:txBody>
          <a:bodyPr>
            <a:normAutofit fontScale="90000"/>
          </a:bodyPr>
          <a:lstStyle/>
          <a:p>
            <a:r>
              <a:rPr lang="en-GB" b="1" dirty="0"/>
              <a:t>Activities of the stakeholders</a:t>
            </a:r>
            <a:br>
              <a:rPr lang="en-US" dirty="0"/>
            </a:br>
            <a:endParaRPr lang="en-US" dirty="0"/>
          </a:p>
        </p:txBody>
      </p:sp>
      <p:sp>
        <p:nvSpPr>
          <p:cNvPr id="3" name="Content Placeholder 2">
            <a:extLst>
              <a:ext uri="{FF2B5EF4-FFF2-40B4-BE49-F238E27FC236}">
                <a16:creationId xmlns:a16="http://schemas.microsoft.com/office/drawing/2014/main" id="{118C8979-AE51-461E-9C95-C522153ED339}"/>
              </a:ext>
            </a:extLst>
          </p:cNvPr>
          <p:cNvSpPr>
            <a:spLocks noGrp="1"/>
          </p:cNvSpPr>
          <p:nvPr>
            <p:ph idx="1"/>
          </p:nvPr>
        </p:nvSpPr>
        <p:spPr>
          <a:xfrm>
            <a:off x="1484310" y="1066801"/>
            <a:ext cx="10018713" cy="4724399"/>
          </a:xfrm>
        </p:spPr>
        <p:txBody>
          <a:bodyPr>
            <a:normAutofit/>
          </a:bodyPr>
          <a:lstStyle/>
          <a:p>
            <a:pPr marL="0" lvl="0" indent="0">
              <a:buNone/>
            </a:pPr>
            <a:r>
              <a:rPr lang="en-GB" dirty="0"/>
              <a:t>Admin</a:t>
            </a:r>
            <a:endParaRPr lang="en-US" sz="1800" dirty="0"/>
          </a:p>
          <a:p>
            <a:pPr lvl="1"/>
            <a:r>
              <a:rPr lang="en-GB" dirty="0"/>
              <a:t>Add, update, delete  product to site</a:t>
            </a:r>
            <a:endParaRPr lang="en-US" sz="1600" dirty="0"/>
          </a:p>
          <a:p>
            <a:pPr lvl="1"/>
            <a:r>
              <a:rPr lang="en-GB" dirty="0"/>
              <a:t>Add new and delete user as an admin</a:t>
            </a:r>
            <a:endParaRPr lang="en-US" sz="1600" dirty="0"/>
          </a:p>
          <a:p>
            <a:pPr marL="0" lvl="0" indent="0">
              <a:buNone/>
            </a:pPr>
            <a:r>
              <a:rPr lang="en-GB" dirty="0"/>
              <a:t> Experts </a:t>
            </a:r>
            <a:endParaRPr lang="en-US" sz="1800" dirty="0"/>
          </a:p>
          <a:p>
            <a:pPr lvl="1"/>
            <a:r>
              <a:rPr lang="en-GB" dirty="0"/>
              <a:t>write the educational post in the forum about agriculture	</a:t>
            </a:r>
            <a:endParaRPr lang="en-US" sz="1600" dirty="0"/>
          </a:p>
          <a:p>
            <a:pPr marL="0" lvl="0" indent="0">
              <a:buNone/>
            </a:pPr>
            <a:r>
              <a:rPr lang="en-GB" dirty="0"/>
              <a:t>Users</a:t>
            </a:r>
            <a:endParaRPr lang="en-US" sz="1800" dirty="0"/>
          </a:p>
          <a:p>
            <a:pPr lvl="1"/>
            <a:r>
              <a:rPr lang="en-GB" dirty="0"/>
              <a:t>They buy  goods and hire farm machinery </a:t>
            </a:r>
            <a:endParaRPr lang="en-US" sz="1600" dirty="0"/>
          </a:p>
          <a:p>
            <a:pPr lvl="1"/>
            <a:r>
              <a:rPr lang="en-GB" dirty="0"/>
              <a:t>Manage their shopping cart</a:t>
            </a:r>
            <a:endParaRPr lang="en-US" sz="1600" dirty="0"/>
          </a:p>
          <a:p>
            <a:pPr lvl="1"/>
            <a:r>
              <a:rPr lang="en-GB" dirty="0"/>
              <a:t>They ask and answer each other question</a:t>
            </a:r>
            <a:endParaRPr lang="en-US" sz="1600" dirty="0"/>
          </a:p>
          <a:p>
            <a:endParaRPr lang="en-US" dirty="0"/>
          </a:p>
        </p:txBody>
      </p:sp>
    </p:spTree>
    <p:extLst>
      <p:ext uri="{BB962C8B-B14F-4D97-AF65-F5344CB8AC3E}">
        <p14:creationId xmlns:p14="http://schemas.microsoft.com/office/powerpoint/2010/main" val="341500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9879-B269-4698-BE69-A6A59B5F215E}"/>
              </a:ext>
            </a:extLst>
          </p:cNvPr>
          <p:cNvSpPr>
            <a:spLocks noGrp="1"/>
          </p:cNvSpPr>
          <p:nvPr>
            <p:ph type="title"/>
          </p:nvPr>
        </p:nvSpPr>
        <p:spPr>
          <a:xfrm>
            <a:off x="1484312" y="98855"/>
            <a:ext cx="10018712" cy="914400"/>
          </a:xfrm>
        </p:spPr>
        <p:txBody>
          <a:bodyPr>
            <a:normAutofit fontScale="90000"/>
          </a:bodyPr>
          <a:lstStyle/>
          <a:p>
            <a:br>
              <a:rPr lang="en-GB" b="1" dirty="0"/>
            </a:br>
            <a:r>
              <a:rPr lang="en-GB" b="1" dirty="0"/>
              <a:t>Functional requirements</a:t>
            </a:r>
            <a:br>
              <a:rPr lang="en-US" dirty="0"/>
            </a:br>
            <a:endParaRPr lang="en-US" dirty="0"/>
          </a:p>
        </p:txBody>
      </p:sp>
      <p:sp>
        <p:nvSpPr>
          <p:cNvPr id="3" name="Content Placeholder 2">
            <a:extLst>
              <a:ext uri="{FF2B5EF4-FFF2-40B4-BE49-F238E27FC236}">
                <a16:creationId xmlns:a16="http://schemas.microsoft.com/office/drawing/2014/main" id="{DBA258B3-D88E-414F-A803-4F2910ACB2AC}"/>
              </a:ext>
            </a:extLst>
          </p:cNvPr>
          <p:cNvSpPr>
            <a:spLocks noGrp="1"/>
          </p:cNvSpPr>
          <p:nvPr>
            <p:ph idx="1"/>
          </p:nvPr>
        </p:nvSpPr>
        <p:spPr>
          <a:xfrm>
            <a:off x="1484310" y="1173892"/>
            <a:ext cx="10018713" cy="4670854"/>
          </a:xfrm>
        </p:spPr>
        <p:txBody>
          <a:bodyPr/>
          <a:lstStyle/>
          <a:p>
            <a:r>
              <a:rPr lang="en-GB" b="1" dirty="0"/>
              <a:t>Authentication:</a:t>
            </a:r>
            <a:r>
              <a:rPr lang="en-GB" dirty="0"/>
              <a:t> this is the process of verifying if the user of the system is a genuine registered user. In our e-farm system we have implemented</a:t>
            </a:r>
          </a:p>
          <a:p>
            <a:pPr marL="0" indent="0">
              <a:buNone/>
            </a:pPr>
            <a:r>
              <a:rPr lang="en-GB" i="1" dirty="0"/>
              <a:t>          Login, Password changed ,Password reset, Logout</a:t>
            </a:r>
          </a:p>
          <a:p>
            <a:r>
              <a:rPr lang="en-GB" b="1" dirty="0"/>
              <a:t>Registration:</a:t>
            </a:r>
            <a:r>
              <a:rPr lang="en-GB" dirty="0"/>
              <a:t> this is the process of submitting your credentials that could be used by the system for the purpose of authentication or just identifying yourself with the system</a:t>
            </a:r>
            <a:endParaRPr lang="en-US" dirty="0"/>
          </a:p>
          <a:p>
            <a:r>
              <a:rPr lang="en-GB" b="1" dirty="0"/>
              <a:t>Search: </a:t>
            </a:r>
            <a:r>
              <a:rPr lang="en-GB" dirty="0"/>
              <a:t>if one wants to find a product we there a search functionality that enables on to quickly search for what he wants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20721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D284-B75A-4D98-AFE2-255D63465DD9}"/>
              </a:ext>
            </a:extLst>
          </p:cNvPr>
          <p:cNvSpPr>
            <a:spLocks noGrp="1"/>
          </p:cNvSpPr>
          <p:nvPr>
            <p:ph type="title"/>
          </p:nvPr>
        </p:nvSpPr>
        <p:spPr>
          <a:xfrm>
            <a:off x="1484311" y="685801"/>
            <a:ext cx="10018713" cy="1105930"/>
          </a:xfrm>
        </p:spPr>
        <p:txBody>
          <a:bodyPr/>
          <a:lstStyle/>
          <a:p>
            <a:r>
              <a:rPr lang="en-US" dirty="0"/>
              <a:t>Cont..</a:t>
            </a:r>
          </a:p>
        </p:txBody>
      </p:sp>
      <p:sp>
        <p:nvSpPr>
          <p:cNvPr id="3" name="Content Placeholder 2">
            <a:extLst>
              <a:ext uri="{FF2B5EF4-FFF2-40B4-BE49-F238E27FC236}">
                <a16:creationId xmlns:a16="http://schemas.microsoft.com/office/drawing/2014/main" id="{315C62C1-B9D2-464D-8EB3-E56248627879}"/>
              </a:ext>
            </a:extLst>
          </p:cNvPr>
          <p:cNvSpPr>
            <a:spLocks noGrp="1"/>
          </p:cNvSpPr>
          <p:nvPr>
            <p:ph idx="1"/>
          </p:nvPr>
        </p:nvSpPr>
        <p:spPr>
          <a:xfrm>
            <a:off x="1484310" y="2014153"/>
            <a:ext cx="10018713" cy="3801762"/>
          </a:xfrm>
        </p:spPr>
        <p:txBody>
          <a:bodyPr/>
          <a:lstStyle/>
          <a:p>
            <a:r>
              <a:rPr lang="en-GB" b="1" dirty="0"/>
              <a:t>Shopping cart:</a:t>
            </a:r>
            <a:r>
              <a:rPr lang="en-GB" dirty="0"/>
              <a:t> shopping cart is used to add a list of products one to buy to a session called cart this if one clicks the buy button in the system</a:t>
            </a:r>
          </a:p>
          <a:p>
            <a:r>
              <a:rPr lang="en-GB" b="1" dirty="0"/>
              <a:t>Checkout:  </a:t>
            </a:r>
            <a:r>
              <a:rPr lang="en-GB" dirty="0"/>
              <a:t>this is where the user uses to proceed to the placing order and finally proceed to payment</a:t>
            </a:r>
            <a:endParaRPr lang="en-US" dirty="0"/>
          </a:p>
          <a:p>
            <a:r>
              <a:rPr lang="en-GB" b="1" dirty="0"/>
              <a:t>Ordering </a:t>
            </a:r>
            <a:r>
              <a:rPr lang="en-GB" dirty="0"/>
              <a:t>: this is another functional requirement of the system that enables one to provide details that he/ she want to be used in case of delivery of a product</a:t>
            </a:r>
            <a:endParaRPr lang="en-US" dirty="0"/>
          </a:p>
          <a:p>
            <a:endParaRPr lang="en-US" dirty="0"/>
          </a:p>
        </p:txBody>
      </p:sp>
    </p:spTree>
    <p:extLst>
      <p:ext uri="{BB962C8B-B14F-4D97-AF65-F5344CB8AC3E}">
        <p14:creationId xmlns:p14="http://schemas.microsoft.com/office/powerpoint/2010/main" val="204460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9B7C-9B13-4A80-9541-4AB53B908C01}"/>
              </a:ext>
            </a:extLst>
          </p:cNvPr>
          <p:cNvSpPr>
            <a:spLocks noGrp="1"/>
          </p:cNvSpPr>
          <p:nvPr>
            <p:ph type="title"/>
          </p:nvPr>
        </p:nvSpPr>
        <p:spPr>
          <a:xfrm>
            <a:off x="1484311" y="259493"/>
            <a:ext cx="10018713" cy="1136822"/>
          </a:xfrm>
        </p:spPr>
        <p:txBody>
          <a:bodyPr/>
          <a:lstStyle/>
          <a:p>
            <a:r>
              <a:rPr lang="en-US" dirty="0"/>
              <a:t>Cont..</a:t>
            </a:r>
          </a:p>
        </p:txBody>
      </p:sp>
      <p:sp>
        <p:nvSpPr>
          <p:cNvPr id="3" name="Content Placeholder 2">
            <a:extLst>
              <a:ext uri="{FF2B5EF4-FFF2-40B4-BE49-F238E27FC236}">
                <a16:creationId xmlns:a16="http://schemas.microsoft.com/office/drawing/2014/main" id="{05945983-5D23-4BED-96CA-59D68BD20639}"/>
              </a:ext>
            </a:extLst>
          </p:cNvPr>
          <p:cNvSpPr>
            <a:spLocks noGrp="1"/>
          </p:cNvSpPr>
          <p:nvPr>
            <p:ph idx="1"/>
          </p:nvPr>
        </p:nvSpPr>
        <p:spPr>
          <a:xfrm>
            <a:off x="1484310" y="1396315"/>
            <a:ext cx="10018713" cy="4394885"/>
          </a:xfrm>
        </p:spPr>
        <p:txBody>
          <a:bodyPr>
            <a:normAutofit/>
          </a:bodyPr>
          <a:lstStyle/>
          <a:p>
            <a:r>
              <a:rPr lang="en-GB" b="1" dirty="0"/>
              <a:t>Generating billing pdf: </a:t>
            </a:r>
            <a:r>
              <a:rPr lang="en-GB" dirty="0"/>
              <a:t>these document indicates whether the user has paid for the product or payment is still pending. </a:t>
            </a:r>
          </a:p>
          <a:p>
            <a:r>
              <a:rPr lang="en-GB" b="1" dirty="0"/>
              <a:t>Commenting:</a:t>
            </a:r>
            <a:r>
              <a:rPr lang="en-GB" dirty="0"/>
              <a:t> enable the user to give his or her view on the post </a:t>
            </a:r>
            <a:endParaRPr lang="en-US" dirty="0"/>
          </a:p>
          <a:p>
            <a:r>
              <a:rPr lang="en-GB" b="1" dirty="0"/>
              <a:t>Like: </a:t>
            </a:r>
            <a:r>
              <a:rPr lang="en-GB" dirty="0"/>
              <a:t>a liking system that will enable users like comments</a:t>
            </a:r>
            <a:endParaRPr lang="en-US" dirty="0"/>
          </a:p>
          <a:p>
            <a:pPr marL="0" indent="0">
              <a:buNone/>
            </a:pPr>
            <a:endParaRPr lang="en-US" dirty="0"/>
          </a:p>
        </p:txBody>
      </p:sp>
    </p:spTree>
    <p:extLst>
      <p:ext uri="{BB962C8B-B14F-4D97-AF65-F5344CB8AC3E}">
        <p14:creationId xmlns:p14="http://schemas.microsoft.com/office/powerpoint/2010/main" val="300924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5BC9-9F1B-4C85-8B72-66F68DD32474}"/>
              </a:ext>
            </a:extLst>
          </p:cNvPr>
          <p:cNvSpPr>
            <a:spLocks noGrp="1"/>
          </p:cNvSpPr>
          <p:nvPr>
            <p:ph type="title"/>
          </p:nvPr>
        </p:nvSpPr>
        <p:spPr>
          <a:xfrm>
            <a:off x="1484311" y="685801"/>
            <a:ext cx="10018713" cy="710514"/>
          </a:xfrm>
        </p:spPr>
        <p:txBody>
          <a:bodyPr/>
          <a:lstStyle/>
          <a:p>
            <a:r>
              <a:rPr lang="en-US" dirty="0"/>
              <a:t>Functional decomposition diagram</a:t>
            </a:r>
          </a:p>
        </p:txBody>
      </p:sp>
      <p:pic>
        <p:nvPicPr>
          <p:cNvPr id="4" name="Content Placeholder 3">
            <a:extLst>
              <a:ext uri="{FF2B5EF4-FFF2-40B4-BE49-F238E27FC236}">
                <a16:creationId xmlns:a16="http://schemas.microsoft.com/office/drawing/2014/main" id="{9D3B9822-5AFD-4808-83A6-C18EB4EDA7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44346" y="1436687"/>
            <a:ext cx="8674443" cy="4865259"/>
          </a:xfrm>
          <a:prstGeom prst="rect">
            <a:avLst/>
          </a:prstGeom>
        </p:spPr>
      </p:pic>
    </p:spTree>
    <p:extLst>
      <p:ext uri="{BB962C8B-B14F-4D97-AF65-F5344CB8AC3E}">
        <p14:creationId xmlns:p14="http://schemas.microsoft.com/office/powerpoint/2010/main" val="406662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E31B-2510-4130-964C-591A9398FAF1}"/>
              </a:ext>
            </a:extLst>
          </p:cNvPr>
          <p:cNvSpPr>
            <a:spLocks noGrp="1"/>
          </p:cNvSpPr>
          <p:nvPr>
            <p:ph type="title"/>
          </p:nvPr>
        </p:nvSpPr>
        <p:spPr>
          <a:xfrm>
            <a:off x="1484311" y="86497"/>
            <a:ext cx="10018713" cy="593125"/>
          </a:xfrm>
        </p:spPr>
        <p:txBody>
          <a:bodyPr>
            <a:normAutofit fontScale="90000"/>
          </a:bodyPr>
          <a:lstStyle/>
          <a:p>
            <a:r>
              <a:rPr lang="en-US" dirty="0"/>
              <a:t>Use case diagram</a:t>
            </a:r>
          </a:p>
        </p:txBody>
      </p:sp>
      <p:pic>
        <p:nvPicPr>
          <p:cNvPr id="5" name="Content Placeholder 4">
            <a:extLst>
              <a:ext uri="{FF2B5EF4-FFF2-40B4-BE49-F238E27FC236}">
                <a16:creationId xmlns:a16="http://schemas.microsoft.com/office/drawing/2014/main" id="{70834FCD-B251-4A08-9571-DFA32F73E776}"/>
              </a:ext>
            </a:extLst>
          </p:cNvPr>
          <p:cNvPicPr>
            <a:picLocks noGrp="1" noChangeAspect="1"/>
          </p:cNvPicPr>
          <p:nvPr>
            <p:ph idx="1"/>
          </p:nvPr>
        </p:nvPicPr>
        <p:blipFill>
          <a:blip r:embed="rId2"/>
          <a:stretch>
            <a:fillRect/>
          </a:stretch>
        </p:blipFill>
        <p:spPr>
          <a:xfrm>
            <a:off x="1890584" y="679623"/>
            <a:ext cx="10018713" cy="6091880"/>
          </a:xfrm>
        </p:spPr>
      </p:pic>
    </p:spTree>
    <p:extLst>
      <p:ext uri="{BB962C8B-B14F-4D97-AF65-F5344CB8AC3E}">
        <p14:creationId xmlns:p14="http://schemas.microsoft.com/office/powerpoint/2010/main" val="200189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7A41-83F9-4838-B121-03EDCC1638BA}"/>
              </a:ext>
            </a:extLst>
          </p:cNvPr>
          <p:cNvSpPr>
            <a:spLocks noGrp="1"/>
          </p:cNvSpPr>
          <p:nvPr>
            <p:ph type="title"/>
          </p:nvPr>
        </p:nvSpPr>
        <p:spPr>
          <a:xfrm>
            <a:off x="1484311" y="685800"/>
            <a:ext cx="10018713" cy="5381368"/>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A marketing  and information </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sharing platform  for farmers based </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On MVC architecture. (E-farm System)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Tree>
    <p:extLst>
      <p:ext uri="{BB962C8B-B14F-4D97-AF65-F5344CB8AC3E}">
        <p14:creationId xmlns:p14="http://schemas.microsoft.com/office/powerpoint/2010/main" val="103986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A22C-51AC-4924-9898-E590A6A9F130}"/>
              </a:ext>
            </a:extLst>
          </p:cNvPr>
          <p:cNvSpPr>
            <a:spLocks noGrp="1"/>
          </p:cNvSpPr>
          <p:nvPr>
            <p:ph type="title"/>
          </p:nvPr>
        </p:nvSpPr>
        <p:spPr>
          <a:xfrm>
            <a:off x="1484311" y="1"/>
            <a:ext cx="10018713" cy="1235676"/>
          </a:xfrm>
        </p:spPr>
        <p:txBody>
          <a:bodyPr>
            <a:normAutofit fontScale="90000"/>
          </a:bodyPr>
          <a:lstStyle/>
          <a:p>
            <a:r>
              <a:rPr lang="en-GB" b="1" dirty="0"/>
              <a:t>Non-functional requirements</a:t>
            </a:r>
            <a:br>
              <a:rPr lang="en-US" dirty="0"/>
            </a:br>
            <a:endParaRPr lang="en-US" dirty="0"/>
          </a:p>
        </p:txBody>
      </p:sp>
      <p:sp>
        <p:nvSpPr>
          <p:cNvPr id="3" name="Content Placeholder 2">
            <a:extLst>
              <a:ext uri="{FF2B5EF4-FFF2-40B4-BE49-F238E27FC236}">
                <a16:creationId xmlns:a16="http://schemas.microsoft.com/office/drawing/2014/main" id="{F73130F3-AE55-4280-8E3A-6005E877AA83}"/>
              </a:ext>
            </a:extLst>
          </p:cNvPr>
          <p:cNvSpPr>
            <a:spLocks noGrp="1"/>
          </p:cNvSpPr>
          <p:nvPr>
            <p:ph idx="1"/>
          </p:nvPr>
        </p:nvSpPr>
        <p:spPr>
          <a:xfrm>
            <a:off x="1669662" y="1235677"/>
            <a:ext cx="10018713" cy="5202194"/>
          </a:xfrm>
        </p:spPr>
        <p:txBody>
          <a:bodyPr>
            <a:normAutofit/>
          </a:bodyPr>
          <a:lstStyle/>
          <a:p>
            <a:pPr lvl="0"/>
            <a:r>
              <a:rPr lang="en-GB" b="1" dirty="0"/>
              <a:t>Security: </a:t>
            </a:r>
            <a:r>
              <a:rPr lang="en-GB" dirty="0"/>
              <a:t>authentication for one to buy goods is key for disallowing anonymous users from using the systems</a:t>
            </a:r>
            <a:endParaRPr lang="en-US" dirty="0"/>
          </a:p>
          <a:p>
            <a:pPr lvl="0"/>
            <a:r>
              <a:rPr lang="en-GB" b="1" dirty="0"/>
              <a:t>Usability: </a:t>
            </a:r>
            <a:r>
              <a:rPr lang="en-GB" dirty="0"/>
              <a:t>the modified website interface and the internal database system design to be user friendly and straightforward</a:t>
            </a:r>
            <a:endParaRPr lang="en-US" dirty="0"/>
          </a:p>
          <a:p>
            <a:pPr lvl="0"/>
            <a:r>
              <a:rPr lang="en-GB" b="1" dirty="0"/>
              <a:t>Scalability</a:t>
            </a:r>
            <a:r>
              <a:rPr lang="en-GB" dirty="0"/>
              <a:t>:  according to our research the system can be used by many users in future so we taken the issue of extensibility into account</a:t>
            </a:r>
          </a:p>
          <a:p>
            <a:r>
              <a:rPr lang="en-GB" b="1" dirty="0"/>
              <a:t>Reliability:</a:t>
            </a:r>
            <a:r>
              <a:rPr lang="en-GB" dirty="0"/>
              <a:t> ensuring that software and hardware will perform the required tasks</a:t>
            </a:r>
            <a:endParaRPr lang="en-US" dirty="0"/>
          </a:p>
          <a:p>
            <a:pPr lvl="0"/>
            <a:endParaRPr lang="en-US" b="1" dirty="0"/>
          </a:p>
          <a:p>
            <a:endParaRPr lang="en-US" dirty="0"/>
          </a:p>
        </p:txBody>
      </p:sp>
    </p:spTree>
    <p:extLst>
      <p:ext uri="{BB962C8B-B14F-4D97-AF65-F5344CB8AC3E}">
        <p14:creationId xmlns:p14="http://schemas.microsoft.com/office/powerpoint/2010/main" val="309548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1D2E-2120-4649-88D5-E0F2C46C25E8}"/>
              </a:ext>
            </a:extLst>
          </p:cNvPr>
          <p:cNvSpPr>
            <a:spLocks noGrp="1"/>
          </p:cNvSpPr>
          <p:nvPr>
            <p:ph type="title"/>
          </p:nvPr>
        </p:nvSpPr>
        <p:spPr>
          <a:xfrm>
            <a:off x="1484311" y="685801"/>
            <a:ext cx="10018713" cy="821724"/>
          </a:xfrm>
        </p:spPr>
        <p:txBody>
          <a:bodyPr/>
          <a:lstStyle/>
          <a:p>
            <a:r>
              <a:rPr lang="en-US" dirty="0"/>
              <a:t>System requirements</a:t>
            </a:r>
          </a:p>
        </p:txBody>
      </p:sp>
      <p:sp>
        <p:nvSpPr>
          <p:cNvPr id="3" name="Content Placeholder 2">
            <a:extLst>
              <a:ext uri="{FF2B5EF4-FFF2-40B4-BE49-F238E27FC236}">
                <a16:creationId xmlns:a16="http://schemas.microsoft.com/office/drawing/2014/main" id="{CFF8E22F-580A-410E-B5EE-EF5A04A0A542}"/>
              </a:ext>
            </a:extLst>
          </p:cNvPr>
          <p:cNvSpPr>
            <a:spLocks noGrp="1"/>
          </p:cNvSpPr>
          <p:nvPr>
            <p:ph idx="1"/>
          </p:nvPr>
        </p:nvSpPr>
        <p:spPr>
          <a:xfrm>
            <a:off x="1484310" y="1507525"/>
            <a:ext cx="10018713" cy="4868561"/>
          </a:xfrm>
        </p:spPr>
        <p:txBody>
          <a:bodyPr>
            <a:normAutofit/>
          </a:bodyPr>
          <a:lstStyle/>
          <a:p>
            <a:endParaRPr lang="en-US" dirty="0"/>
          </a:p>
          <a:p>
            <a:endParaRPr lang="en-US"/>
          </a:p>
          <a:p>
            <a:r>
              <a:rPr lang="en-US"/>
              <a:t>Hardware </a:t>
            </a:r>
            <a:r>
              <a:rPr lang="en-US" dirty="0"/>
              <a:t>requirements</a:t>
            </a:r>
          </a:p>
          <a:p>
            <a:r>
              <a:rPr lang="en-US" dirty="0"/>
              <a:t>Webserver </a:t>
            </a:r>
          </a:p>
          <a:p>
            <a:pPr lvl="3"/>
            <a:r>
              <a:rPr lang="en-US" dirty="0"/>
              <a:t>Apache</a:t>
            </a:r>
          </a:p>
          <a:p>
            <a:endParaRPr lang="en-US" dirty="0"/>
          </a:p>
          <a:p>
            <a:pPr marL="0" indent="0">
              <a:buNone/>
            </a:pPr>
            <a:r>
              <a:rPr lang="en-US" dirty="0"/>
              <a:t>        2GB or higher recommended per CPU core</a:t>
            </a:r>
          </a:p>
          <a:p>
            <a:pPr marL="0" indent="0">
              <a:buNone/>
            </a:pPr>
            <a:r>
              <a:rPr lang="en-US" dirty="0"/>
              <a:t>	</a:t>
            </a:r>
          </a:p>
          <a:p>
            <a:endParaRPr lang="en-US" dirty="0"/>
          </a:p>
          <a:p>
            <a:pPr lvl="2"/>
            <a:endParaRPr lang="pt-BR" dirty="0"/>
          </a:p>
          <a:p>
            <a:pPr lvl="2"/>
            <a:endParaRPr lang="en-US" dirty="0"/>
          </a:p>
          <a:p>
            <a:endParaRPr lang="en-US" dirty="0"/>
          </a:p>
          <a:p>
            <a:endParaRPr lang="en-US" dirty="0"/>
          </a:p>
        </p:txBody>
      </p:sp>
    </p:spTree>
    <p:extLst>
      <p:ext uri="{BB962C8B-B14F-4D97-AF65-F5344CB8AC3E}">
        <p14:creationId xmlns:p14="http://schemas.microsoft.com/office/powerpoint/2010/main" val="362123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AB1E-8D31-4E1B-8699-83BB6D95FA8E}"/>
              </a:ext>
            </a:extLst>
          </p:cNvPr>
          <p:cNvSpPr>
            <a:spLocks noGrp="1"/>
          </p:cNvSpPr>
          <p:nvPr>
            <p:ph type="title"/>
          </p:nvPr>
        </p:nvSpPr>
        <p:spPr>
          <a:xfrm>
            <a:off x="1484311" y="0"/>
            <a:ext cx="10018713" cy="729049"/>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AC4A6413-07BD-40B8-9F2E-01A338721D05}"/>
              </a:ext>
            </a:extLst>
          </p:cNvPr>
          <p:cNvSpPr>
            <a:spLocks noGrp="1"/>
          </p:cNvSpPr>
          <p:nvPr>
            <p:ph idx="1"/>
          </p:nvPr>
        </p:nvSpPr>
        <p:spPr>
          <a:xfrm>
            <a:off x="1484310" y="1000897"/>
            <a:ext cx="10018713" cy="4790303"/>
          </a:xfrm>
        </p:spPr>
        <p:txBody>
          <a:bodyPr>
            <a:normAutofit/>
          </a:bodyPr>
          <a:lstStyle/>
          <a:p>
            <a:r>
              <a:rPr lang="en-US" dirty="0"/>
              <a:t>Software requirements</a:t>
            </a:r>
          </a:p>
          <a:p>
            <a:r>
              <a:rPr lang="en-US" dirty="0"/>
              <a:t>Web browsers</a:t>
            </a:r>
          </a:p>
          <a:p>
            <a:pPr lvl="3"/>
            <a:r>
              <a:rPr lang="en-US" dirty="0"/>
              <a:t>Microsoft Internet Explorer</a:t>
            </a:r>
          </a:p>
          <a:p>
            <a:pPr lvl="3"/>
            <a:r>
              <a:rPr lang="en-US" dirty="0"/>
              <a:t>Firefox</a:t>
            </a:r>
          </a:p>
          <a:p>
            <a:pPr lvl="3"/>
            <a:r>
              <a:rPr lang="en-US" dirty="0"/>
              <a:t>Google Chrome</a:t>
            </a:r>
          </a:p>
          <a:p>
            <a:pPr lvl="3"/>
            <a:r>
              <a:rPr lang="en-US" dirty="0"/>
              <a:t>Safari</a:t>
            </a:r>
          </a:p>
          <a:p>
            <a:r>
              <a:rPr lang="en-US" dirty="0"/>
              <a:t>Operating systems</a:t>
            </a:r>
          </a:p>
          <a:p>
            <a:pPr lvl="2"/>
            <a:r>
              <a:rPr lang="pt-BR" dirty="0"/>
              <a:t>Microsoft Windows</a:t>
            </a:r>
          </a:p>
          <a:p>
            <a:pPr lvl="2"/>
            <a:r>
              <a:rPr lang="pt-BR" dirty="0"/>
              <a:t>Mac OS</a:t>
            </a:r>
          </a:p>
          <a:p>
            <a:pPr lvl="2"/>
            <a:r>
              <a:rPr lang="pt-BR" dirty="0"/>
              <a:t>Linux</a:t>
            </a:r>
          </a:p>
          <a:p>
            <a:endParaRPr lang="en-US" dirty="0"/>
          </a:p>
        </p:txBody>
      </p:sp>
    </p:spTree>
    <p:extLst>
      <p:ext uri="{BB962C8B-B14F-4D97-AF65-F5344CB8AC3E}">
        <p14:creationId xmlns:p14="http://schemas.microsoft.com/office/powerpoint/2010/main" val="396966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CBD3-74A9-427F-A0E1-F3C8E5FE499D}"/>
              </a:ext>
            </a:extLst>
          </p:cNvPr>
          <p:cNvSpPr>
            <a:spLocks noGrp="1"/>
          </p:cNvSpPr>
          <p:nvPr>
            <p:ph type="title"/>
          </p:nvPr>
        </p:nvSpPr>
        <p:spPr>
          <a:xfrm>
            <a:off x="1484311" y="148282"/>
            <a:ext cx="10018713" cy="766118"/>
          </a:xfrm>
        </p:spPr>
        <p:txBody>
          <a:bodyPr/>
          <a:lstStyle/>
          <a:p>
            <a:r>
              <a:rPr lang="en-US" dirty="0"/>
              <a:t>SYSTEM DESIGN</a:t>
            </a:r>
          </a:p>
        </p:txBody>
      </p:sp>
      <p:sp>
        <p:nvSpPr>
          <p:cNvPr id="3" name="Content Placeholder 2">
            <a:extLst>
              <a:ext uri="{FF2B5EF4-FFF2-40B4-BE49-F238E27FC236}">
                <a16:creationId xmlns:a16="http://schemas.microsoft.com/office/drawing/2014/main" id="{17426F88-8BBC-4CFF-B077-A50FEDE687AC}"/>
              </a:ext>
            </a:extLst>
          </p:cNvPr>
          <p:cNvSpPr>
            <a:spLocks noGrp="1"/>
          </p:cNvSpPr>
          <p:nvPr>
            <p:ph idx="1"/>
          </p:nvPr>
        </p:nvSpPr>
        <p:spPr>
          <a:xfrm>
            <a:off x="1484310" y="914401"/>
            <a:ext cx="10018713" cy="4876800"/>
          </a:xfrm>
        </p:spPr>
        <p:txBody>
          <a:bodyPr/>
          <a:lstStyle/>
          <a:p>
            <a:r>
              <a:rPr lang="en-GB" dirty="0"/>
              <a:t>This part will discuss the design phase of the system components, architecture, interfaces and data that will satisfy whatever was mention in the analysis phase. </a:t>
            </a:r>
          </a:p>
          <a:p>
            <a:endParaRPr lang="en-GB" dirty="0"/>
          </a:p>
          <a:p>
            <a:r>
              <a:rPr lang="en-GB" dirty="0"/>
              <a:t>The system analysis is transformed by graphical notation showing the user how the system will flow. </a:t>
            </a:r>
            <a:endParaRPr lang="en-US" dirty="0"/>
          </a:p>
          <a:p>
            <a:endParaRPr lang="en-US" dirty="0"/>
          </a:p>
        </p:txBody>
      </p:sp>
    </p:spTree>
    <p:extLst>
      <p:ext uri="{BB962C8B-B14F-4D97-AF65-F5344CB8AC3E}">
        <p14:creationId xmlns:p14="http://schemas.microsoft.com/office/powerpoint/2010/main" val="1648693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5C01-497E-4899-964C-73BB206A13B1}"/>
              </a:ext>
            </a:extLst>
          </p:cNvPr>
          <p:cNvSpPr>
            <a:spLocks noGrp="1"/>
          </p:cNvSpPr>
          <p:nvPr>
            <p:ph type="title"/>
          </p:nvPr>
        </p:nvSpPr>
        <p:spPr>
          <a:xfrm>
            <a:off x="1484311" y="321277"/>
            <a:ext cx="10018713" cy="827902"/>
          </a:xfrm>
        </p:spPr>
        <p:txBody>
          <a:bodyPr/>
          <a:lstStyle/>
          <a:p>
            <a:r>
              <a:rPr lang="en-US" dirty="0"/>
              <a:t>Cont..</a:t>
            </a:r>
          </a:p>
        </p:txBody>
      </p:sp>
      <p:sp>
        <p:nvSpPr>
          <p:cNvPr id="3" name="Content Placeholder 2">
            <a:extLst>
              <a:ext uri="{FF2B5EF4-FFF2-40B4-BE49-F238E27FC236}">
                <a16:creationId xmlns:a16="http://schemas.microsoft.com/office/drawing/2014/main" id="{9F7CF4BD-928D-47C9-8C5E-5C6A6E57824E}"/>
              </a:ext>
            </a:extLst>
          </p:cNvPr>
          <p:cNvSpPr>
            <a:spLocks noGrp="1"/>
          </p:cNvSpPr>
          <p:nvPr>
            <p:ph idx="1"/>
          </p:nvPr>
        </p:nvSpPr>
        <p:spPr>
          <a:xfrm>
            <a:off x="1484310" y="1816443"/>
            <a:ext cx="10018713" cy="4355757"/>
          </a:xfrm>
        </p:spPr>
        <p:txBody>
          <a:bodyPr>
            <a:normAutofit fontScale="92500" lnSpcReduction="20000"/>
          </a:bodyPr>
          <a:lstStyle/>
          <a:p>
            <a:r>
              <a:rPr lang="en-US" dirty="0"/>
              <a:t>The following are the types of design we shall discuss for our system</a:t>
            </a:r>
          </a:p>
          <a:p>
            <a:pPr lvl="3"/>
            <a:r>
              <a:rPr lang="en-GB" sz="2400" dirty="0"/>
              <a:t>Architectural Design</a:t>
            </a:r>
          </a:p>
          <a:p>
            <a:pPr lvl="3"/>
            <a:endParaRPr lang="en-US" sz="2400" dirty="0"/>
          </a:p>
          <a:p>
            <a:pPr lvl="3"/>
            <a:r>
              <a:rPr lang="en-GB" sz="2400" dirty="0"/>
              <a:t>Physical Design </a:t>
            </a:r>
            <a:endParaRPr lang="en-US" sz="2400" dirty="0"/>
          </a:p>
          <a:p>
            <a:pPr marL="1371600" lvl="3" indent="0">
              <a:buNone/>
            </a:pPr>
            <a:r>
              <a:rPr lang="en-GB" sz="2400" dirty="0"/>
              <a:t>           User Interface Design</a:t>
            </a:r>
          </a:p>
          <a:p>
            <a:pPr marL="1371600" lvl="3" indent="0">
              <a:buNone/>
            </a:pPr>
            <a:r>
              <a:rPr lang="en-GB" sz="2400" dirty="0"/>
              <a:t>	  Process design</a:t>
            </a:r>
          </a:p>
          <a:p>
            <a:pPr marL="1371600" lvl="3" indent="0">
              <a:buNone/>
            </a:pPr>
            <a:r>
              <a:rPr lang="en-GB" sz="2400" dirty="0"/>
              <a:t>	 Data Design</a:t>
            </a:r>
          </a:p>
          <a:p>
            <a:pPr marL="1371600" lvl="3" indent="0">
              <a:buNone/>
            </a:pPr>
            <a:endParaRPr lang="en-US" sz="2400" dirty="0"/>
          </a:p>
          <a:p>
            <a:pPr lvl="3"/>
            <a:r>
              <a:rPr lang="en-GB" sz="2400" dirty="0"/>
              <a:t>Database Design</a:t>
            </a:r>
          </a:p>
          <a:p>
            <a:pPr lvl="4"/>
            <a:r>
              <a:rPr lang="en-US" sz="2200" dirty="0"/>
              <a:t>Entity Relational Diagram</a:t>
            </a:r>
          </a:p>
          <a:p>
            <a:pPr marL="0" indent="0">
              <a:buNone/>
            </a:pPr>
            <a:endParaRPr lang="en-US" dirty="0"/>
          </a:p>
        </p:txBody>
      </p:sp>
    </p:spTree>
    <p:extLst>
      <p:ext uri="{BB962C8B-B14F-4D97-AF65-F5344CB8AC3E}">
        <p14:creationId xmlns:p14="http://schemas.microsoft.com/office/powerpoint/2010/main" val="3346960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C0C8-D50E-4220-BDE5-E22FBC323130}"/>
              </a:ext>
            </a:extLst>
          </p:cNvPr>
          <p:cNvSpPr>
            <a:spLocks noGrp="1"/>
          </p:cNvSpPr>
          <p:nvPr>
            <p:ph type="title"/>
          </p:nvPr>
        </p:nvSpPr>
        <p:spPr>
          <a:xfrm>
            <a:off x="1484311" y="333633"/>
            <a:ext cx="10018713" cy="939114"/>
          </a:xfrm>
        </p:spPr>
        <p:txBody>
          <a:bodyPr>
            <a:normAutofit fontScale="90000"/>
          </a:bodyPr>
          <a:lstStyle/>
          <a:p>
            <a:r>
              <a:rPr lang="en-GB" dirty="0"/>
              <a:t>Architectural Design-</a:t>
            </a:r>
            <a:br>
              <a:rPr lang="en-US" dirty="0"/>
            </a:br>
            <a:endParaRPr lang="en-US" dirty="0"/>
          </a:p>
        </p:txBody>
      </p:sp>
      <p:sp>
        <p:nvSpPr>
          <p:cNvPr id="3" name="Content Placeholder 2">
            <a:extLst>
              <a:ext uri="{FF2B5EF4-FFF2-40B4-BE49-F238E27FC236}">
                <a16:creationId xmlns:a16="http://schemas.microsoft.com/office/drawing/2014/main" id="{003BB505-D720-4820-A841-80E53D652242}"/>
              </a:ext>
            </a:extLst>
          </p:cNvPr>
          <p:cNvSpPr>
            <a:spLocks noGrp="1"/>
          </p:cNvSpPr>
          <p:nvPr>
            <p:ph idx="1"/>
          </p:nvPr>
        </p:nvSpPr>
        <p:spPr>
          <a:xfrm>
            <a:off x="1484310" y="1112109"/>
            <a:ext cx="10018713" cy="4679092"/>
          </a:xfrm>
        </p:spPr>
        <p:txBody>
          <a:bodyPr/>
          <a:lstStyle/>
          <a:p>
            <a:r>
              <a:rPr lang="en-GB" dirty="0"/>
              <a:t>It focusses on the architecture of the system and describes the structure, behaviour and an overview of analysis. </a:t>
            </a:r>
          </a:p>
          <a:p>
            <a:endParaRPr lang="en-GB" dirty="0"/>
          </a:p>
          <a:p>
            <a:r>
              <a:rPr lang="en-GB" dirty="0"/>
              <a:t> It defines the relationship between various modules of the system development. </a:t>
            </a:r>
          </a:p>
          <a:p>
            <a:endParaRPr lang="en-US" dirty="0"/>
          </a:p>
        </p:txBody>
      </p:sp>
    </p:spTree>
    <p:extLst>
      <p:ext uri="{BB962C8B-B14F-4D97-AF65-F5344CB8AC3E}">
        <p14:creationId xmlns:p14="http://schemas.microsoft.com/office/powerpoint/2010/main" val="288358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6601-B64F-4E63-A18D-185D21D1D84F}"/>
              </a:ext>
            </a:extLst>
          </p:cNvPr>
          <p:cNvSpPr>
            <a:spLocks noGrp="1"/>
          </p:cNvSpPr>
          <p:nvPr>
            <p:ph type="title"/>
          </p:nvPr>
        </p:nvSpPr>
        <p:spPr/>
        <p:txBody>
          <a:bodyPr/>
          <a:lstStyle/>
          <a:p>
            <a:r>
              <a:rPr lang="en-GB" dirty="0"/>
              <a:t>MVC architecture</a:t>
            </a:r>
            <a:endParaRPr lang="en-US" dirty="0"/>
          </a:p>
        </p:txBody>
      </p:sp>
      <p:sp>
        <p:nvSpPr>
          <p:cNvPr id="3" name="Content Placeholder 2">
            <a:extLst>
              <a:ext uri="{FF2B5EF4-FFF2-40B4-BE49-F238E27FC236}">
                <a16:creationId xmlns:a16="http://schemas.microsoft.com/office/drawing/2014/main" id="{469C4F70-EF9E-443F-8B63-5790F218BE26}"/>
              </a:ext>
            </a:extLst>
          </p:cNvPr>
          <p:cNvSpPr>
            <a:spLocks noGrp="1"/>
          </p:cNvSpPr>
          <p:nvPr>
            <p:ph idx="1"/>
          </p:nvPr>
        </p:nvSpPr>
        <p:spPr/>
        <p:txBody>
          <a:bodyPr/>
          <a:lstStyle/>
          <a:p>
            <a:r>
              <a:rPr lang="en-GB" dirty="0"/>
              <a:t>Controller that renders data from our database using URL dispatchers</a:t>
            </a:r>
          </a:p>
          <a:p>
            <a:endParaRPr lang="en-GB" dirty="0"/>
          </a:p>
          <a:p>
            <a:r>
              <a:rPr lang="en-GB" dirty="0"/>
              <a:t>Models where our database are going to be based</a:t>
            </a:r>
          </a:p>
          <a:p>
            <a:pPr marL="0" indent="0">
              <a:buNone/>
            </a:pPr>
            <a:endParaRPr lang="en-GB" dirty="0"/>
          </a:p>
          <a:p>
            <a:r>
              <a:rPr lang="en-GB" dirty="0"/>
              <a:t>View this the templates it is the html content that is displayed as the web application</a:t>
            </a:r>
            <a:endParaRPr lang="en-US" dirty="0"/>
          </a:p>
        </p:txBody>
      </p:sp>
    </p:spTree>
    <p:extLst>
      <p:ext uri="{BB962C8B-B14F-4D97-AF65-F5344CB8AC3E}">
        <p14:creationId xmlns:p14="http://schemas.microsoft.com/office/powerpoint/2010/main" val="1663066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3633893-7702-43F5-AA96-E0ABFDE6C451}"/>
              </a:ext>
            </a:extLst>
          </p:cNvPr>
          <p:cNvGrpSpPr/>
          <p:nvPr/>
        </p:nvGrpSpPr>
        <p:grpSpPr>
          <a:xfrm>
            <a:off x="1865870" y="1173891"/>
            <a:ext cx="9440562" cy="4917989"/>
            <a:chOff x="0" y="0"/>
            <a:chExt cx="6217920" cy="2926080"/>
          </a:xfrm>
        </p:grpSpPr>
        <p:sp>
          <p:nvSpPr>
            <p:cNvPr id="3" name="Shape 10">
              <a:extLst>
                <a:ext uri="{FF2B5EF4-FFF2-40B4-BE49-F238E27FC236}">
                  <a16:creationId xmlns:a16="http://schemas.microsoft.com/office/drawing/2014/main" id="{D5CE409E-2053-44E2-BB8F-2BDC61C4EDCD}"/>
                </a:ext>
              </a:extLst>
            </p:cNvPr>
            <p:cNvSpPr/>
            <p:nvPr/>
          </p:nvSpPr>
          <p:spPr>
            <a:xfrm>
              <a:off x="0" y="0"/>
              <a:ext cx="548640" cy="1005840"/>
            </a:xfrm>
            <a:custGeom>
              <a:avLst/>
              <a:gdLst/>
              <a:ahLst/>
              <a:cxnLst/>
              <a:rect l="0" t="0" r="0" b="0"/>
              <a:pathLst>
                <a:path w="548640" h="1005840">
                  <a:moveTo>
                    <a:pt x="274320" y="0"/>
                  </a:moveTo>
                  <a:cubicBezTo>
                    <a:pt x="430530" y="0"/>
                    <a:pt x="548640" y="218440"/>
                    <a:pt x="548640" y="502920"/>
                  </a:cubicBezTo>
                  <a:cubicBezTo>
                    <a:pt x="548640" y="788670"/>
                    <a:pt x="430530" y="1005840"/>
                    <a:pt x="274320" y="1005840"/>
                  </a:cubicBezTo>
                  <a:cubicBezTo>
                    <a:pt x="119380" y="1005840"/>
                    <a:pt x="0" y="788670"/>
                    <a:pt x="0" y="502920"/>
                  </a:cubicBezTo>
                  <a:cubicBezTo>
                    <a:pt x="0" y="218440"/>
                    <a:pt x="119380" y="0"/>
                    <a:pt x="274320" y="0"/>
                  </a:cubicBez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4" name="Shape 11">
              <a:extLst>
                <a:ext uri="{FF2B5EF4-FFF2-40B4-BE49-F238E27FC236}">
                  <a16:creationId xmlns:a16="http://schemas.microsoft.com/office/drawing/2014/main" id="{5A56F014-DCC2-42B1-9026-B936BE79E3A1}"/>
                </a:ext>
              </a:extLst>
            </p:cNvPr>
            <p:cNvSpPr/>
            <p:nvPr/>
          </p:nvSpPr>
          <p:spPr>
            <a:xfrm>
              <a:off x="0" y="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5" name="Shape 12">
              <a:extLst>
                <a:ext uri="{FF2B5EF4-FFF2-40B4-BE49-F238E27FC236}">
                  <a16:creationId xmlns:a16="http://schemas.microsoft.com/office/drawing/2014/main" id="{392FF980-99D2-40A5-B755-1B8C478566A9}"/>
                </a:ext>
              </a:extLst>
            </p:cNvPr>
            <p:cNvSpPr/>
            <p:nvPr/>
          </p:nvSpPr>
          <p:spPr>
            <a:xfrm>
              <a:off x="549910" y="100711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6" name="Shape 14">
              <a:extLst>
                <a:ext uri="{FF2B5EF4-FFF2-40B4-BE49-F238E27FC236}">
                  <a16:creationId xmlns:a16="http://schemas.microsoft.com/office/drawing/2014/main" id="{430147F9-CFA4-4E15-972F-0911456ED62E}"/>
                </a:ext>
              </a:extLst>
            </p:cNvPr>
            <p:cNvSpPr/>
            <p:nvPr/>
          </p:nvSpPr>
          <p:spPr>
            <a:xfrm>
              <a:off x="160020" y="262890"/>
              <a:ext cx="50800" cy="173990"/>
            </a:xfrm>
            <a:custGeom>
              <a:avLst/>
              <a:gdLst/>
              <a:ahLst/>
              <a:cxnLst/>
              <a:rect l="0" t="0" r="0" b="0"/>
              <a:pathLst>
                <a:path w="50800" h="173990">
                  <a:moveTo>
                    <a:pt x="25400" y="0"/>
                  </a:moveTo>
                  <a:cubicBezTo>
                    <a:pt x="39370" y="0"/>
                    <a:pt x="50800" y="38100"/>
                    <a:pt x="50800" y="86360"/>
                  </a:cubicBezTo>
                  <a:cubicBezTo>
                    <a:pt x="50800" y="135890"/>
                    <a:pt x="39370" y="173990"/>
                    <a:pt x="25400" y="173990"/>
                  </a:cubicBezTo>
                  <a:cubicBezTo>
                    <a:pt x="11430" y="173990"/>
                    <a:pt x="0" y="135890"/>
                    <a:pt x="0" y="86360"/>
                  </a:cubicBezTo>
                  <a:cubicBezTo>
                    <a:pt x="0" y="38100"/>
                    <a:pt x="11430" y="0"/>
                    <a:pt x="25400" y="0"/>
                  </a:cubicBezTo>
                  <a:close/>
                </a:path>
              </a:pathLst>
            </a:custGeom>
            <a:ln w="0" cap="flat">
              <a:miter lim="127000"/>
            </a:ln>
          </p:spPr>
          <p:style>
            <a:lnRef idx="0">
              <a:srgbClr val="000000">
                <a:alpha val="0"/>
              </a:srgbClr>
            </a:lnRef>
            <a:fillRef idx="1">
              <a:srgbClr val="CCCCCC"/>
            </a:fillRef>
            <a:effectRef idx="0">
              <a:scrgbClr r="0" g="0" b="0"/>
            </a:effectRef>
            <a:fontRef idx="none"/>
          </p:style>
          <p:txBody>
            <a:bodyPr/>
            <a:lstStyle/>
            <a:p>
              <a:endParaRPr lang="en-US"/>
            </a:p>
          </p:txBody>
        </p:sp>
        <p:sp>
          <p:nvSpPr>
            <p:cNvPr id="7" name="Shape 16">
              <a:extLst>
                <a:ext uri="{FF2B5EF4-FFF2-40B4-BE49-F238E27FC236}">
                  <a16:creationId xmlns:a16="http://schemas.microsoft.com/office/drawing/2014/main" id="{A7659CBB-E422-4480-93C6-F291AA5EB3BB}"/>
                </a:ext>
              </a:extLst>
            </p:cNvPr>
            <p:cNvSpPr/>
            <p:nvPr/>
          </p:nvSpPr>
          <p:spPr>
            <a:xfrm>
              <a:off x="160020" y="262890"/>
              <a:ext cx="50800" cy="173990"/>
            </a:xfrm>
            <a:custGeom>
              <a:avLst/>
              <a:gdLst/>
              <a:ahLst/>
              <a:cxnLst/>
              <a:rect l="0" t="0" r="0" b="0"/>
              <a:pathLst>
                <a:path w="50800" h="173990">
                  <a:moveTo>
                    <a:pt x="25400" y="0"/>
                  </a:moveTo>
                  <a:cubicBezTo>
                    <a:pt x="39370" y="0"/>
                    <a:pt x="50800" y="38100"/>
                    <a:pt x="50800" y="86360"/>
                  </a:cubicBezTo>
                  <a:cubicBezTo>
                    <a:pt x="50800" y="135890"/>
                    <a:pt x="39370" y="173990"/>
                    <a:pt x="25400" y="173990"/>
                  </a:cubicBezTo>
                  <a:cubicBezTo>
                    <a:pt x="11430" y="173990"/>
                    <a:pt x="0" y="135890"/>
                    <a:pt x="0" y="86360"/>
                  </a:cubicBezTo>
                  <a:cubicBezTo>
                    <a:pt x="0" y="38100"/>
                    <a:pt x="11430" y="0"/>
                    <a:pt x="25400" y="0"/>
                  </a:cubicBez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8" name="Shape 17">
              <a:extLst>
                <a:ext uri="{FF2B5EF4-FFF2-40B4-BE49-F238E27FC236}">
                  <a16:creationId xmlns:a16="http://schemas.microsoft.com/office/drawing/2014/main" id="{7015F48D-961C-49EC-84C1-1176C53A976D}"/>
                </a:ext>
              </a:extLst>
            </p:cNvPr>
            <p:cNvSpPr/>
            <p:nvPr/>
          </p:nvSpPr>
          <p:spPr>
            <a:xfrm>
              <a:off x="0" y="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9" name="Shape 18">
              <a:extLst>
                <a:ext uri="{FF2B5EF4-FFF2-40B4-BE49-F238E27FC236}">
                  <a16:creationId xmlns:a16="http://schemas.microsoft.com/office/drawing/2014/main" id="{AE6DB2AE-CE50-4D3C-BEDD-0C8BBA1D8F4A}"/>
                </a:ext>
              </a:extLst>
            </p:cNvPr>
            <p:cNvSpPr/>
            <p:nvPr/>
          </p:nvSpPr>
          <p:spPr>
            <a:xfrm>
              <a:off x="549910" y="100711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0" name="Shape 20">
              <a:extLst>
                <a:ext uri="{FF2B5EF4-FFF2-40B4-BE49-F238E27FC236}">
                  <a16:creationId xmlns:a16="http://schemas.microsoft.com/office/drawing/2014/main" id="{677C72DE-0F0C-4AD7-8053-245B24E3EE7B}"/>
                </a:ext>
              </a:extLst>
            </p:cNvPr>
            <p:cNvSpPr/>
            <p:nvPr/>
          </p:nvSpPr>
          <p:spPr>
            <a:xfrm>
              <a:off x="337820" y="262890"/>
              <a:ext cx="50800" cy="173990"/>
            </a:xfrm>
            <a:custGeom>
              <a:avLst/>
              <a:gdLst/>
              <a:ahLst/>
              <a:cxnLst/>
              <a:rect l="0" t="0" r="0" b="0"/>
              <a:pathLst>
                <a:path w="50800" h="173990">
                  <a:moveTo>
                    <a:pt x="25400" y="0"/>
                  </a:moveTo>
                  <a:cubicBezTo>
                    <a:pt x="39370" y="0"/>
                    <a:pt x="50800" y="38100"/>
                    <a:pt x="50800" y="86360"/>
                  </a:cubicBezTo>
                  <a:cubicBezTo>
                    <a:pt x="50800" y="135890"/>
                    <a:pt x="39370" y="173990"/>
                    <a:pt x="25400" y="173990"/>
                  </a:cubicBezTo>
                  <a:cubicBezTo>
                    <a:pt x="11430" y="173990"/>
                    <a:pt x="0" y="135890"/>
                    <a:pt x="0" y="86360"/>
                  </a:cubicBezTo>
                  <a:cubicBezTo>
                    <a:pt x="0" y="38100"/>
                    <a:pt x="11430" y="0"/>
                    <a:pt x="25400" y="0"/>
                  </a:cubicBezTo>
                  <a:close/>
                </a:path>
              </a:pathLst>
            </a:custGeom>
            <a:ln w="0" cap="flat">
              <a:miter lim="127000"/>
            </a:ln>
          </p:spPr>
          <p:style>
            <a:lnRef idx="0">
              <a:srgbClr val="000000">
                <a:alpha val="0"/>
              </a:srgbClr>
            </a:lnRef>
            <a:fillRef idx="1">
              <a:srgbClr val="CCCCCC"/>
            </a:fillRef>
            <a:effectRef idx="0">
              <a:scrgbClr r="0" g="0" b="0"/>
            </a:effectRef>
            <a:fontRef idx="none"/>
          </p:style>
          <p:txBody>
            <a:bodyPr/>
            <a:lstStyle/>
            <a:p>
              <a:endParaRPr lang="en-US"/>
            </a:p>
          </p:txBody>
        </p:sp>
        <p:sp>
          <p:nvSpPr>
            <p:cNvPr id="11" name="Shape 22">
              <a:extLst>
                <a:ext uri="{FF2B5EF4-FFF2-40B4-BE49-F238E27FC236}">
                  <a16:creationId xmlns:a16="http://schemas.microsoft.com/office/drawing/2014/main" id="{09818CAF-4A0D-43CB-A7A4-BAD8B7652EBD}"/>
                </a:ext>
              </a:extLst>
            </p:cNvPr>
            <p:cNvSpPr/>
            <p:nvPr/>
          </p:nvSpPr>
          <p:spPr>
            <a:xfrm>
              <a:off x="337820" y="262890"/>
              <a:ext cx="50800" cy="173990"/>
            </a:xfrm>
            <a:custGeom>
              <a:avLst/>
              <a:gdLst/>
              <a:ahLst/>
              <a:cxnLst/>
              <a:rect l="0" t="0" r="0" b="0"/>
              <a:pathLst>
                <a:path w="50800" h="173990">
                  <a:moveTo>
                    <a:pt x="25400" y="0"/>
                  </a:moveTo>
                  <a:cubicBezTo>
                    <a:pt x="39370" y="0"/>
                    <a:pt x="50800" y="38100"/>
                    <a:pt x="50800" y="86360"/>
                  </a:cubicBezTo>
                  <a:cubicBezTo>
                    <a:pt x="50800" y="135890"/>
                    <a:pt x="39370" y="173990"/>
                    <a:pt x="25400" y="173990"/>
                  </a:cubicBezTo>
                  <a:cubicBezTo>
                    <a:pt x="11430" y="173990"/>
                    <a:pt x="0" y="135890"/>
                    <a:pt x="0" y="86360"/>
                  </a:cubicBezTo>
                  <a:cubicBezTo>
                    <a:pt x="0" y="38100"/>
                    <a:pt x="11430" y="0"/>
                    <a:pt x="25400" y="0"/>
                  </a:cubicBez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2" name="Shape 23">
              <a:extLst>
                <a:ext uri="{FF2B5EF4-FFF2-40B4-BE49-F238E27FC236}">
                  <a16:creationId xmlns:a16="http://schemas.microsoft.com/office/drawing/2014/main" id="{7FE066FA-E41F-46FA-BD0A-5BD0EDC8B75D}"/>
                </a:ext>
              </a:extLst>
            </p:cNvPr>
            <p:cNvSpPr/>
            <p:nvPr/>
          </p:nvSpPr>
          <p:spPr>
            <a:xfrm>
              <a:off x="0" y="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3" name="Shape 24">
              <a:extLst>
                <a:ext uri="{FF2B5EF4-FFF2-40B4-BE49-F238E27FC236}">
                  <a16:creationId xmlns:a16="http://schemas.microsoft.com/office/drawing/2014/main" id="{1C6DE211-4A49-4C1A-9B5D-F05357A2813B}"/>
                </a:ext>
              </a:extLst>
            </p:cNvPr>
            <p:cNvSpPr/>
            <p:nvPr/>
          </p:nvSpPr>
          <p:spPr>
            <a:xfrm>
              <a:off x="549910" y="100711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4" name="Shape 25">
              <a:extLst>
                <a:ext uri="{FF2B5EF4-FFF2-40B4-BE49-F238E27FC236}">
                  <a16:creationId xmlns:a16="http://schemas.microsoft.com/office/drawing/2014/main" id="{E0AF1BC7-AAAF-42CA-91DC-D4176BCA015C}"/>
                </a:ext>
              </a:extLst>
            </p:cNvPr>
            <p:cNvSpPr/>
            <p:nvPr/>
          </p:nvSpPr>
          <p:spPr>
            <a:xfrm>
              <a:off x="124460" y="676910"/>
              <a:ext cx="300990" cy="186690"/>
            </a:xfrm>
            <a:custGeom>
              <a:avLst/>
              <a:gdLst/>
              <a:ahLst/>
              <a:cxnLst/>
              <a:rect l="0" t="0" r="0" b="0"/>
              <a:pathLst>
                <a:path w="300990" h="186690">
                  <a:moveTo>
                    <a:pt x="0" y="0"/>
                  </a:moveTo>
                  <a:cubicBezTo>
                    <a:pt x="96520" y="186690"/>
                    <a:pt x="204470" y="186690"/>
                    <a:pt x="300990" y="0"/>
                  </a:cubicBezTo>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5" name="Shape 26">
              <a:extLst>
                <a:ext uri="{FF2B5EF4-FFF2-40B4-BE49-F238E27FC236}">
                  <a16:creationId xmlns:a16="http://schemas.microsoft.com/office/drawing/2014/main" id="{DEC9FE8B-A49B-45F3-93AB-3BBAA10CF555}"/>
                </a:ext>
              </a:extLst>
            </p:cNvPr>
            <p:cNvSpPr/>
            <p:nvPr/>
          </p:nvSpPr>
          <p:spPr>
            <a:xfrm>
              <a:off x="0" y="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6" name="Shape 27">
              <a:extLst>
                <a:ext uri="{FF2B5EF4-FFF2-40B4-BE49-F238E27FC236}">
                  <a16:creationId xmlns:a16="http://schemas.microsoft.com/office/drawing/2014/main" id="{1319A0A1-E910-423D-9DEA-FEB7418EACA2}"/>
                </a:ext>
              </a:extLst>
            </p:cNvPr>
            <p:cNvSpPr/>
            <p:nvPr/>
          </p:nvSpPr>
          <p:spPr>
            <a:xfrm>
              <a:off x="549910" y="100711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7" name="Shape 29">
              <a:extLst>
                <a:ext uri="{FF2B5EF4-FFF2-40B4-BE49-F238E27FC236}">
                  <a16:creationId xmlns:a16="http://schemas.microsoft.com/office/drawing/2014/main" id="{0F6FBD9F-4109-4847-8C98-A2D45DE52D09}"/>
                </a:ext>
              </a:extLst>
            </p:cNvPr>
            <p:cNvSpPr/>
            <p:nvPr/>
          </p:nvSpPr>
          <p:spPr>
            <a:xfrm>
              <a:off x="1417320" y="137160"/>
              <a:ext cx="1051560" cy="822960"/>
            </a:xfrm>
            <a:custGeom>
              <a:avLst/>
              <a:gdLst/>
              <a:ahLst/>
              <a:cxnLst/>
              <a:rect l="0" t="0" r="0" b="0"/>
              <a:pathLst>
                <a:path w="1051560" h="822960">
                  <a:moveTo>
                    <a:pt x="525780" y="822960"/>
                  </a:moveTo>
                  <a:lnTo>
                    <a:pt x="0" y="822960"/>
                  </a:lnTo>
                  <a:lnTo>
                    <a:pt x="0" y="0"/>
                  </a:lnTo>
                  <a:lnTo>
                    <a:pt x="1051560" y="0"/>
                  </a:lnTo>
                  <a:lnTo>
                    <a:pt x="1051560" y="822960"/>
                  </a:lnTo>
                  <a:lnTo>
                    <a:pt x="525780" y="82296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90B3347F-572E-47AF-A78D-983E72011432}"/>
                </a:ext>
              </a:extLst>
            </p:cNvPr>
            <p:cNvSpPr/>
            <p:nvPr/>
          </p:nvSpPr>
          <p:spPr>
            <a:xfrm>
              <a:off x="1537970" y="401385"/>
              <a:ext cx="1077511" cy="3396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dirty="0">
                  <a:solidFill>
                    <a:srgbClr val="000000"/>
                  </a:solidFill>
                  <a:latin typeface="Calibri" panose="020F0502020204030204" pitchFamily="34" charset="0"/>
                  <a:ea typeface="Calibri" panose="020F0502020204030204" pitchFamily="34" charset="0"/>
                </a:rPr>
                <a:t>server</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9" name="Shape 34">
              <a:extLst>
                <a:ext uri="{FF2B5EF4-FFF2-40B4-BE49-F238E27FC236}">
                  <a16:creationId xmlns:a16="http://schemas.microsoft.com/office/drawing/2014/main" id="{35A3B1DA-6EF9-4BC2-9FD8-6BBCA9998022}"/>
                </a:ext>
              </a:extLst>
            </p:cNvPr>
            <p:cNvSpPr/>
            <p:nvPr/>
          </p:nvSpPr>
          <p:spPr>
            <a:xfrm>
              <a:off x="3931920" y="0"/>
              <a:ext cx="1508760" cy="914400"/>
            </a:xfrm>
            <a:custGeom>
              <a:avLst/>
              <a:gdLst/>
              <a:ahLst/>
              <a:cxnLst/>
              <a:rect l="0" t="0" r="0" b="0"/>
              <a:pathLst>
                <a:path w="1508760" h="914400">
                  <a:moveTo>
                    <a:pt x="754380" y="0"/>
                  </a:moveTo>
                  <a:cubicBezTo>
                    <a:pt x="1182370" y="0"/>
                    <a:pt x="1508760" y="198120"/>
                    <a:pt x="1508760" y="457200"/>
                  </a:cubicBezTo>
                  <a:cubicBezTo>
                    <a:pt x="1508760" y="717550"/>
                    <a:pt x="1182370" y="914400"/>
                    <a:pt x="754380" y="914400"/>
                  </a:cubicBezTo>
                  <a:cubicBezTo>
                    <a:pt x="326390" y="914400"/>
                    <a:pt x="0" y="717550"/>
                    <a:pt x="0" y="457200"/>
                  </a:cubicBezTo>
                  <a:cubicBezTo>
                    <a:pt x="0" y="198120"/>
                    <a:pt x="326390" y="0"/>
                    <a:pt x="754380" y="0"/>
                  </a:cubicBez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0" name="Shape 35">
              <a:extLst>
                <a:ext uri="{FF2B5EF4-FFF2-40B4-BE49-F238E27FC236}">
                  <a16:creationId xmlns:a16="http://schemas.microsoft.com/office/drawing/2014/main" id="{AD4E1F54-151F-4ACE-A7EA-D212EF5F18E5}"/>
                </a:ext>
              </a:extLst>
            </p:cNvPr>
            <p:cNvSpPr/>
            <p:nvPr/>
          </p:nvSpPr>
          <p:spPr>
            <a:xfrm>
              <a:off x="3931920" y="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1" name="Shape 36">
              <a:extLst>
                <a:ext uri="{FF2B5EF4-FFF2-40B4-BE49-F238E27FC236}">
                  <a16:creationId xmlns:a16="http://schemas.microsoft.com/office/drawing/2014/main" id="{15F04CD0-922A-414D-8027-A060112C3722}"/>
                </a:ext>
              </a:extLst>
            </p:cNvPr>
            <p:cNvSpPr/>
            <p:nvPr/>
          </p:nvSpPr>
          <p:spPr>
            <a:xfrm>
              <a:off x="5440680" y="91567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2" name="Rectangle 21">
              <a:extLst>
                <a:ext uri="{FF2B5EF4-FFF2-40B4-BE49-F238E27FC236}">
                  <a16:creationId xmlns:a16="http://schemas.microsoft.com/office/drawing/2014/main" id="{03BD3A9B-C5D2-4C9F-942D-7AA6A60AEAA9}"/>
                </a:ext>
              </a:extLst>
            </p:cNvPr>
            <p:cNvSpPr/>
            <p:nvPr/>
          </p:nvSpPr>
          <p:spPr>
            <a:xfrm>
              <a:off x="4217670" y="309945"/>
              <a:ext cx="1246252" cy="3396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controller</a:t>
              </a:r>
              <a:endParaRPr lang="en-US" sz="1100">
                <a:solidFill>
                  <a:srgbClr val="000000"/>
                </a:solidFill>
                <a:effectLst/>
                <a:latin typeface="Calibri" panose="020F0502020204030204" pitchFamily="34" charset="0"/>
                <a:ea typeface="Calibri" panose="020F0502020204030204" pitchFamily="34" charset="0"/>
              </a:endParaRPr>
            </a:p>
          </p:txBody>
        </p:sp>
        <p:sp>
          <p:nvSpPr>
            <p:cNvPr id="23" name="Shape 41">
              <a:extLst>
                <a:ext uri="{FF2B5EF4-FFF2-40B4-BE49-F238E27FC236}">
                  <a16:creationId xmlns:a16="http://schemas.microsoft.com/office/drawing/2014/main" id="{C58FC08E-9D54-486B-87F9-D5712E96BD67}"/>
                </a:ext>
              </a:extLst>
            </p:cNvPr>
            <p:cNvSpPr/>
            <p:nvPr/>
          </p:nvSpPr>
          <p:spPr>
            <a:xfrm>
              <a:off x="4983480" y="1965960"/>
              <a:ext cx="1234440" cy="960120"/>
            </a:xfrm>
            <a:custGeom>
              <a:avLst/>
              <a:gdLst/>
              <a:ahLst/>
              <a:cxnLst/>
              <a:rect l="0" t="0" r="0" b="0"/>
              <a:pathLst>
                <a:path w="1234440" h="960120">
                  <a:moveTo>
                    <a:pt x="617220" y="0"/>
                  </a:moveTo>
                  <a:cubicBezTo>
                    <a:pt x="967740" y="0"/>
                    <a:pt x="1234440" y="208280"/>
                    <a:pt x="1234440" y="480060"/>
                  </a:cubicBezTo>
                  <a:cubicBezTo>
                    <a:pt x="1234440" y="751840"/>
                    <a:pt x="967740" y="960120"/>
                    <a:pt x="617220" y="960120"/>
                  </a:cubicBezTo>
                  <a:cubicBezTo>
                    <a:pt x="267970" y="960120"/>
                    <a:pt x="0" y="751840"/>
                    <a:pt x="0" y="480060"/>
                  </a:cubicBezTo>
                  <a:cubicBezTo>
                    <a:pt x="0" y="208280"/>
                    <a:pt x="267970" y="0"/>
                    <a:pt x="617220" y="0"/>
                  </a:cubicBez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4" name="Shape 42">
              <a:extLst>
                <a:ext uri="{FF2B5EF4-FFF2-40B4-BE49-F238E27FC236}">
                  <a16:creationId xmlns:a16="http://schemas.microsoft.com/office/drawing/2014/main" id="{911F4783-DE45-48E5-A109-58F152B68A37}"/>
                </a:ext>
              </a:extLst>
            </p:cNvPr>
            <p:cNvSpPr/>
            <p:nvPr/>
          </p:nvSpPr>
          <p:spPr>
            <a:xfrm>
              <a:off x="4983480" y="196596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5" name="Shape 43">
              <a:extLst>
                <a:ext uri="{FF2B5EF4-FFF2-40B4-BE49-F238E27FC236}">
                  <a16:creationId xmlns:a16="http://schemas.microsoft.com/office/drawing/2014/main" id="{771D2700-1579-44D9-9ECE-239443701AA9}"/>
                </a:ext>
              </a:extLst>
            </p:cNvPr>
            <p:cNvSpPr/>
            <p:nvPr/>
          </p:nvSpPr>
          <p:spPr>
            <a:xfrm>
              <a:off x="6217920" y="292608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5204A32D-D755-42D2-A711-BD86EBA1239C}"/>
                </a:ext>
              </a:extLst>
            </p:cNvPr>
            <p:cNvSpPr/>
            <p:nvPr/>
          </p:nvSpPr>
          <p:spPr>
            <a:xfrm>
              <a:off x="5316220" y="2297495"/>
              <a:ext cx="758574" cy="3396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views</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Shape 48">
              <a:extLst>
                <a:ext uri="{FF2B5EF4-FFF2-40B4-BE49-F238E27FC236}">
                  <a16:creationId xmlns:a16="http://schemas.microsoft.com/office/drawing/2014/main" id="{C5E9FD33-20A1-438D-B4A4-40D4FA971B4C}"/>
                </a:ext>
              </a:extLst>
            </p:cNvPr>
            <p:cNvSpPr/>
            <p:nvPr/>
          </p:nvSpPr>
          <p:spPr>
            <a:xfrm>
              <a:off x="3108960" y="1920240"/>
              <a:ext cx="1325880" cy="960120"/>
            </a:xfrm>
            <a:custGeom>
              <a:avLst/>
              <a:gdLst/>
              <a:ahLst/>
              <a:cxnLst/>
              <a:rect l="0" t="0" r="0" b="0"/>
              <a:pathLst>
                <a:path w="1325880" h="960120">
                  <a:moveTo>
                    <a:pt x="662940" y="0"/>
                  </a:moveTo>
                  <a:cubicBezTo>
                    <a:pt x="1038860" y="0"/>
                    <a:pt x="1325880" y="208280"/>
                    <a:pt x="1325880" y="480060"/>
                  </a:cubicBezTo>
                  <a:cubicBezTo>
                    <a:pt x="1325880" y="751840"/>
                    <a:pt x="1038860" y="960120"/>
                    <a:pt x="662940" y="960120"/>
                  </a:cubicBezTo>
                  <a:cubicBezTo>
                    <a:pt x="287020" y="960120"/>
                    <a:pt x="0" y="751840"/>
                    <a:pt x="0" y="480060"/>
                  </a:cubicBezTo>
                  <a:cubicBezTo>
                    <a:pt x="0" y="208280"/>
                    <a:pt x="287020" y="0"/>
                    <a:pt x="662940" y="0"/>
                  </a:cubicBez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8" name="Shape 49">
              <a:extLst>
                <a:ext uri="{FF2B5EF4-FFF2-40B4-BE49-F238E27FC236}">
                  <a16:creationId xmlns:a16="http://schemas.microsoft.com/office/drawing/2014/main" id="{29FEBA3B-114A-4C53-82BA-6E9E409D5AA8}"/>
                </a:ext>
              </a:extLst>
            </p:cNvPr>
            <p:cNvSpPr/>
            <p:nvPr/>
          </p:nvSpPr>
          <p:spPr>
            <a:xfrm>
              <a:off x="3108960" y="192024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29" name="Shape 50">
              <a:extLst>
                <a:ext uri="{FF2B5EF4-FFF2-40B4-BE49-F238E27FC236}">
                  <a16:creationId xmlns:a16="http://schemas.microsoft.com/office/drawing/2014/main" id="{A0485557-C355-4D3C-B89D-7DB4852138F4}"/>
                </a:ext>
              </a:extLst>
            </p:cNvPr>
            <p:cNvSpPr/>
            <p:nvPr/>
          </p:nvSpPr>
          <p:spPr>
            <a:xfrm>
              <a:off x="4434840" y="2880360"/>
              <a:ext cx="0" cy="0"/>
            </a:xfrm>
            <a:custGeom>
              <a:avLst/>
              <a:gdLst/>
              <a:ahLst/>
              <a:cxnLst/>
              <a:rect l="0" t="0" r="0" b="0"/>
              <a:pathLst>
                <a:path>
                  <a:moveTo>
                    <a:pt x="0" y="0"/>
                  </a:moveTo>
                  <a:lnTo>
                    <a:pt x="0" y="0"/>
                  </a:lnTo>
                  <a:close/>
                </a:path>
              </a:pathLst>
            </a:custGeom>
            <a:ln w="0" cap="flat">
              <a:round/>
            </a:ln>
          </p:spPr>
          <p:style>
            <a:lnRef idx="1">
              <a:srgbClr val="3465A4"/>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0AF84D8D-2B16-4E4D-9677-0A05E6E63223}"/>
                </a:ext>
              </a:extLst>
            </p:cNvPr>
            <p:cNvSpPr/>
            <p:nvPr/>
          </p:nvSpPr>
          <p:spPr>
            <a:xfrm>
              <a:off x="3462020" y="2251775"/>
              <a:ext cx="826071" cy="3396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model</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Shape 52">
              <a:extLst>
                <a:ext uri="{FF2B5EF4-FFF2-40B4-BE49-F238E27FC236}">
                  <a16:creationId xmlns:a16="http://schemas.microsoft.com/office/drawing/2014/main" id="{93390072-21AD-448C-8F0D-18DB4EA0968D}"/>
                </a:ext>
              </a:extLst>
            </p:cNvPr>
            <p:cNvSpPr/>
            <p:nvPr/>
          </p:nvSpPr>
          <p:spPr>
            <a:xfrm>
              <a:off x="594360" y="365760"/>
              <a:ext cx="623570" cy="0"/>
            </a:xfrm>
            <a:custGeom>
              <a:avLst/>
              <a:gdLst/>
              <a:ahLst/>
              <a:cxnLst/>
              <a:rect l="0" t="0" r="0" b="0"/>
              <a:pathLst>
                <a:path w="623570">
                  <a:moveTo>
                    <a:pt x="0" y="0"/>
                  </a:moveTo>
                  <a:lnTo>
                    <a:pt x="623570" y="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Shape 53">
              <a:extLst>
                <a:ext uri="{FF2B5EF4-FFF2-40B4-BE49-F238E27FC236}">
                  <a16:creationId xmlns:a16="http://schemas.microsoft.com/office/drawing/2014/main" id="{4F4573EA-7B9F-4170-B96F-12B80935AF01}"/>
                </a:ext>
              </a:extLst>
            </p:cNvPr>
            <p:cNvSpPr/>
            <p:nvPr/>
          </p:nvSpPr>
          <p:spPr>
            <a:xfrm>
              <a:off x="1210310" y="312420"/>
              <a:ext cx="161290" cy="107950"/>
            </a:xfrm>
            <a:custGeom>
              <a:avLst/>
              <a:gdLst/>
              <a:ahLst/>
              <a:cxnLst/>
              <a:rect l="0" t="0" r="0" b="0"/>
              <a:pathLst>
                <a:path w="161290" h="107950">
                  <a:moveTo>
                    <a:pt x="0" y="0"/>
                  </a:moveTo>
                  <a:lnTo>
                    <a:pt x="161290" y="53339"/>
                  </a:lnTo>
                  <a:lnTo>
                    <a:pt x="0" y="10795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3" name="Rectangle 32">
              <a:extLst>
                <a:ext uri="{FF2B5EF4-FFF2-40B4-BE49-F238E27FC236}">
                  <a16:creationId xmlns:a16="http://schemas.microsoft.com/office/drawing/2014/main" id="{C2608347-1430-4BEE-B319-AFED8DB644C9}"/>
                </a:ext>
              </a:extLst>
            </p:cNvPr>
            <p:cNvSpPr/>
            <p:nvPr/>
          </p:nvSpPr>
          <p:spPr>
            <a:xfrm>
              <a:off x="857250" y="218505"/>
              <a:ext cx="335962" cy="3396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URL</a:t>
              </a:r>
            </a:p>
          </p:txBody>
        </p:sp>
        <p:sp>
          <p:nvSpPr>
            <p:cNvPr id="34" name="Shape 55">
              <a:extLst>
                <a:ext uri="{FF2B5EF4-FFF2-40B4-BE49-F238E27FC236}">
                  <a16:creationId xmlns:a16="http://schemas.microsoft.com/office/drawing/2014/main" id="{FEFA7BBB-4305-497B-A0C0-09A3E8AFDB2E}"/>
                </a:ext>
              </a:extLst>
            </p:cNvPr>
            <p:cNvSpPr/>
            <p:nvPr/>
          </p:nvSpPr>
          <p:spPr>
            <a:xfrm>
              <a:off x="2514600" y="365760"/>
              <a:ext cx="1217930" cy="0"/>
            </a:xfrm>
            <a:custGeom>
              <a:avLst/>
              <a:gdLst/>
              <a:ahLst/>
              <a:cxnLst/>
              <a:rect l="0" t="0" r="0" b="0"/>
              <a:pathLst>
                <a:path w="1217930">
                  <a:moveTo>
                    <a:pt x="0" y="0"/>
                  </a:moveTo>
                  <a:lnTo>
                    <a:pt x="1217930" y="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5" name="Shape 56">
              <a:extLst>
                <a:ext uri="{FF2B5EF4-FFF2-40B4-BE49-F238E27FC236}">
                  <a16:creationId xmlns:a16="http://schemas.microsoft.com/office/drawing/2014/main" id="{44462FDF-1ABC-42D9-BD02-05CA08228F0B}"/>
                </a:ext>
              </a:extLst>
            </p:cNvPr>
            <p:cNvSpPr/>
            <p:nvPr/>
          </p:nvSpPr>
          <p:spPr>
            <a:xfrm>
              <a:off x="3724910" y="312420"/>
              <a:ext cx="161290" cy="107950"/>
            </a:xfrm>
            <a:custGeom>
              <a:avLst/>
              <a:gdLst/>
              <a:ahLst/>
              <a:cxnLst/>
              <a:rect l="0" t="0" r="0" b="0"/>
              <a:pathLst>
                <a:path w="161290" h="107950">
                  <a:moveTo>
                    <a:pt x="0" y="0"/>
                  </a:moveTo>
                  <a:lnTo>
                    <a:pt x="161290" y="53339"/>
                  </a:lnTo>
                  <a:lnTo>
                    <a:pt x="0" y="10795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6" name="Rectangle 35">
              <a:extLst>
                <a:ext uri="{FF2B5EF4-FFF2-40B4-BE49-F238E27FC236}">
                  <a16:creationId xmlns:a16="http://schemas.microsoft.com/office/drawing/2014/main" id="{279C0AA8-B212-4B5F-9656-EB3CD43B39F9}"/>
                </a:ext>
              </a:extLst>
            </p:cNvPr>
            <p:cNvSpPr/>
            <p:nvPr/>
          </p:nvSpPr>
          <p:spPr>
            <a:xfrm>
              <a:off x="2820670" y="218505"/>
              <a:ext cx="1011534" cy="3396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request</a:t>
              </a:r>
              <a:endParaRPr lang="en-US" sz="1100">
                <a:solidFill>
                  <a:srgbClr val="000000"/>
                </a:solidFill>
                <a:effectLst/>
                <a:latin typeface="Calibri" panose="020F0502020204030204" pitchFamily="34" charset="0"/>
                <a:ea typeface="Calibri" panose="020F0502020204030204" pitchFamily="34" charset="0"/>
              </a:endParaRPr>
            </a:p>
          </p:txBody>
        </p:sp>
        <p:sp>
          <p:nvSpPr>
            <p:cNvPr id="37" name="Shape 58">
              <a:extLst>
                <a:ext uri="{FF2B5EF4-FFF2-40B4-BE49-F238E27FC236}">
                  <a16:creationId xmlns:a16="http://schemas.microsoft.com/office/drawing/2014/main" id="{71294ACC-8051-4EB0-ACE1-4322266FEA10}"/>
                </a:ext>
              </a:extLst>
            </p:cNvPr>
            <p:cNvSpPr/>
            <p:nvPr/>
          </p:nvSpPr>
          <p:spPr>
            <a:xfrm>
              <a:off x="2623820" y="685800"/>
              <a:ext cx="1399540" cy="0"/>
            </a:xfrm>
            <a:custGeom>
              <a:avLst/>
              <a:gdLst/>
              <a:ahLst/>
              <a:cxnLst/>
              <a:rect l="0" t="0" r="0" b="0"/>
              <a:pathLst>
                <a:path w="1399540">
                  <a:moveTo>
                    <a:pt x="1399540" y="0"/>
                  </a:moveTo>
                  <a:lnTo>
                    <a:pt x="0" y="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8" name="Shape 59">
              <a:extLst>
                <a:ext uri="{FF2B5EF4-FFF2-40B4-BE49-F238E27FC236}">
                  <a16:creationId xmlns:a16="http://schemas.microsoft.com/office/drawing/2014/main" id="{C6B3330E-EF31-466C-8832-A1213AB2105C}"/>
                </a:ext>
              </a:extLst>
            </p:cNvPr>
            <p:cNvSpPr/>
            <p:nvPr/>
          </p:nvSpPr>
          <p:spPr>
            <a:xfrm>
              <a:off x="2468880" y="632460"/>
              <a:ext cx="162560" cy="107950"/>
            </a:xfrm>
            <a:custGeom>
              <a:avLst/>
              <a:gdLst/>
              <a:ahLst/>
              <a:cxnLst/>
              <a:rect l="0" t="0" r="0" b="0"/>
              <a:pathLst>
                <a:path w="162560" h="107950">
                  <a:moveTo>
                    <a:pt x="162560" y="0"/>
                  </a:moveTo>
                  <a:lnTo>
                    <a:pt x="162560" y="107950"/>
                  </a:lnTo>
                  <a:lnTo>
                    <a:pt x="0" y="53340"/>
                  </a:lnTo>
                  <a:lnTo>
                    <a:pt x="16256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9" name="Rectangle 38">
              <a:extLst>
                <a:ext uri="{FF2B5EF4-FFF2-40B4-BE49-F238E27FC236}">
                  <a16:creationId xmlns:a16="http://schemas.microsoft.com/office/drawing/2014/main" id="{14B3AF81-1E6B-4576-ACC8-6CA73B849F32}"/>
                </a:ext>
              </a:extLst>
            </p:cNvPr>
            <p:cNvSpPr/>
            <p:nvPr/>
          </p:nvSpPr>
          <p:spPr>
            <a:xfrm rot="-10799999">
              <a:off x="2469464" y="495928"/>
              <a:ext cx="1246556" cy="33966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Response</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Shape 61">
              <a:extLst>
                <a:ext uri="{FF2B5EF4-FFF2-40B4-BE49-F238E27FC236}">
                  <a16:creationId xmlns:a16="http://schemas.microsoft.com/office/drawing/2014/main" id="{0401EBC3-C623-4596-ADF4-3717B245EE47}"/>
                </a:ext>
              </a:extLst>
            </p:cNvPr>
            <p:cNvSpPr/>
            <p:nvPr/>
          </p:nvSpPr>
          <p:spPr>
            <a:xfrm>
              <a:off x="3742690" y="868680"/>
              <a:ext cx="600710" cy="922020"/>
            </a:xfrm>
            <a:custGeom>
              <a:avLst/>
              <a:gdLst/>
              <a:ahLst/>
              <a:cxnLst/>
              <a:rect l="0" t="0" r="0" b="0"/>
              <a:pathLst>
                <a:path w="600710" h="922020">
                  <a:moveTo>
                    <a:pt x="600710" y="0"/>
                  </a:moveTo>
                  <a:lnTo>
                    <a:pt x="0" y="92202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Shape 62">
              <a:extLst>
                <a:ext uri="{FF2B5EF4-FFF2-40B4-BE49-F238E27FC236}">
                  <a16:creationId xmlns:a16="http://schemas.microsoft.com/office/drawing/2014/main" id="{D1DF6B7C-328C-498A-8724-B86DA4365C68}"/>
                </a:ext>
              </a:extLst>
            </p:cNvPr>
            <p:cNvSpPr/>
            <p:nvPr/>
          </p:nvSpPr>
          <p:spPr>
            <a:xfrm>
              <a:off x="3657600" y="1755140"/>
              <a:ext cx="134620" cy="165100"/>
            </a:xfrm>
            <a:custGeom>
              <a:avLst/>
              <a:gdLst/>
              <a:ahLst/>
              <a:cxnLst/>
              <a:rect l="0" t="0" r="0" b="0"/>
              <a:pathLst>
                <a:path w="134620" h="165100">
                  <a:moveTo>
                    <a:pt x="43180" y="0"/>
                  </a:moveTo>
                  <a:lnTo>
                    <a:pt x="134620" y="59690"/>
                  </a:lnTo>
                  <a:lnTo>
                    <a:pt x="0" y="165100"/>
                  </a:lnTo>
                  <a:lnTo>
                    <a:pt x="4318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2" name="Shape 63">
              <a:extLst>
                <a:ext uri="{FF2B5EF4-FFF2-40B4-BE49-F238E27FC236}">
                  <a16:creationId xmlns:a16="http://schemas.microsoft.com/office/drawing/2014/main" id="{785178E7-E4BD-4130-AC05-C6FDBEF75728}"/>
                </a:ext>
              </a:extLst>
            </p:cNvPr>
            <p:cNvSpPr/>
            <p:nvPr/>
          </p:nvSpPr>
          <p:spPr>
            <a:xfrm>
              <a:off x="4937760" y="868680"/>
              <a:ext cx="562610" cy="963930"/>
            </a:xfrm>
            <a:custGeom>
              <a:avLst/>
              <a:gdLst/>
              <a:ahLst/>
              <a:cxnLst/>
              <a:rect l="0" t="0" r="0" b="0"/>
              <a:pathLst>
                <a:path w="562610" h="963930">
                  <a:moveTo>
                    <a:pt x="0" y="0"/>
                  </a:moveTo>
                  <a:lnTo>
                    <a:pt x="562610" y="96393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3" name="Shape 64">
              <a:extLst>
                <a:ext uri="{FF2B5EF4-FFF2-40B4-BE49-F238E27FC236}">
                  <a16:creationId xmlns:a16="http://schemas.microsoft.com/office/drawing/2014/main" id="{2562E296-D445-4D50-A1D8-A88F5F20DF4C}"/>
                </a:ext>
              </a:extLst>
            </p:cNvPr>
            <p:cNvSpPr/>
            <p:nvPr/>
          </p:nvSpPr>
          <p:spPr>
            <a:xfrm>
              <a:off x="5450840" y="1799590"/>
              <a:ext cx="127000" cy="166370"/>
            </a:xfrm>
            <a:custGeom>
              <a:avLst/>
              <a:gdLst/>
              <a:ahLst/>
              <a:cxnLst/>
              <a:rect l="0" t="0" r="0" b="0"/>
              <a:pathLst>
                <a:path w="127000" h="166370">
                  <a:moveTo>
                    <a:pt x="92710" y="0"/>
                  </a:moveTo>
                  <a:lnTo>
                    <a:pt x="127000" y="166370"/>
                  </a:lnTo>
                  <a:lnTo>
                    <a:pt x="0" y="54610"/>
                  </a:lnTo>
                  <a:lnTo>
                    <a:pt x="927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4" name="Shape 65">
              <a:extLst>
                <a:ext uri="{FF2B5EF4-FFF2-40B4-BE49-F238E27FC236}">
                  <a16:creationId xmlns:a16="http://schemas.microsoft.com/office/drawing/2014/main" id="{880790F2-299A-4236-A51E-AEE27A417895}"/>
                </a:ext>
              </a:extLst>
            </p:cNvPr>
            <p:cNvSpPr/>
            <p:nvPr/>
          </p:nvSpPr>
          <p:spPr>
            <a:xfrm>
              <a:off x="4681220" y="2468880"/>
              <a:ext cx="256540" cy="29210"/>
            </a:xfrm>
            <a:custGeom>
              <a:avLst/>
              <a:gdLst/>
              <a:ahLst/>
              <a:cxnLst/>
              <a:rect l="0" t="0" r="0" b="0"/>
              <a:pathLst>
                <a:path w="256540" h="29210">
                  <a:moveTo>
                    <a:pt x="256540" y="0"/>
                  </a:moveTo>
                  <a:lnTo>
                    <a:pt x="0" y="29210"/>
                  </a:lnTo>
                </a:path>
              </a:pathLst>
            </a:custGeom>
            <a:ln w="127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5" name="Shape 66">
              <a:extLst>
                <a:ext uri="{FF2B5EF4-FFF2-40B4-BE49-F238E27FC236}">
                  <a16:creationId xmlns:a16="http://schemas.microsoft.com/office/drawing/2014/main" id="{611671A6-1259-47ED-8D14-C4A47B12D5BE}"/>
                </a:ext>
              </a:extLst>
            </p:cNvPr>
            <p:cNvSpPr/>
            <p:nvPr/>
          </p:nvSpPr>
          <p:spPr>
            <a:xfrm>
              <a:off x="4526280" y="2443480"/>
              <a:ext cx="167640" cy="107950"/>
            </a:xfrm>
            <a:custGeom>
              <a:avLst/>
              <a:gdLst/>
              <a:ahLst/>
              <a:cxnLst/>
              <a:rect l="0" t="0" r="0" b="0"/>
              <a:pathLst>
                <a:path w="167640" h="107950">
                  <a:moveTo>
                    <a:pt x="156210" y="0"/>
                  </a:moveTo>
                  <a:lnTo>
                    <a:pt x="167640" y="107950"/>
                  </a:lnTo>
                  <a:lnTo>
                    <a:pt x="0" y="71120"/>
                  </a:lnTo>
                  <a:lnTo>
                    <a:pt x="1562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522398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A6AD0-18A0-4051-B431-11D3DE3070D7}"/>
              </a:ext>
            </a:extLst>
          </p:cNvPr>
          <p:cNvSpPr>
            <a:spLocks noGrp="1"/>
          </p:cNvSpPr>
          <p:nvPr>
            <p:ph idx="1"/>
          </p:nvPr>
        </p:nvSpPr>
        <p:spPr>
          <a:xfrm>
            <a:off x="419725" y="1379095"/>
            <a:ext cx="11084887" cy="4532127"/>
          </a:xfrm>
        </p:spPr>
        <p:txBody>
          <a:bodyPr/>
          <a:lstStyle/>
          <a:p>
            <a:pPr marL="400050" lvl="1" indent="0">
              <a:buNone/>
            </a:pPr>
            <a:r>
              <a:rPr lang="en-US" b="1" dirty="0"/>
              <a:t>Client</a:t>
            </a:r>
            <a:r>
              <a:rPr lang="en-US" dirty="0"/>
              <a:t>-</a:t>
            </a:r>
            <a:r>
              <a:rPr lang="en-US" b="1" dirty="0"/>
              <a:t>server architecture</a:t>
            </a:r>
            <a:r>
              <a:rPr lang="en-US" dirty="0"/>
              <a:t> (</a:t>
            </a:r>
            <a:r>
              <a:rPr lang="en-US" b="1" dirty="0"/>
              <a:t>client</a:t>
            </a:r>
            <a:r>
              <a:rPr lang="en-US" dirty="0"/>
              <a:t>/</a:t>
            </a:r>
            <a:r>
              <a:rPr lang="en-US" b="1" dirty="0"/>
              <a:t>server</a:t>
            </a:r>
            <a:r>
              <a:rPr lang="en-US" dirty="0"/>
              <a:t>) is an </a:t>
            </a:r>
            <a:r>
              <a:rPr lang="en-US" b="1" dirty="0"/>
              <a:t>architecture</a:t>
            </a:r>
            <a:r>
              <a:rPr lang="en-US" dirty="0"/>
              <a:t> in which each computer or process on the network is either a </a:t>
            </a:r>
            <a:r>
              <a:rPr lang="en-US" b="1" dirty="0"/>
              <a:t>client</a:t>
            </a:r>
            <a:r>
              <a:rPr lang="en-US" dirty="0"/>
              <a:t> or a </a:t>
            </a:r>
            <a:r>
              <a:rPr lang="en-US" b="1" dirty="0"/>
              <a:t>server</a:t>
            </a:r>
            <a:r>
              <a:rPr lang="en-US" dirty="0"/>
              <a:t>. </a:t>
            </a:r>
          </a:p>
        </p:txBody>
      </p:sp>
      <p:sp>
        <p:nvSpPr>
          <p:cNvPr id="4" name="Rectangle 3">
            <a:extLst>
              <a:ext uri="{FF2B5EF4-FFF2-40B4-BE49-F238E27FC236}">
                <a16:creationId xmlns:a16="http://schemas.microsoft.com/office/drawing/2014/main" id="{06FF622E-B17F-4540-8537-472E3A4EAA63}"/>
              </a:ext>
            </a:extLst>
          </p:cNvPr>
          <p:cNvSpPr/>
          <p:nvPr/>
        </p:nvSpPr>
        <p:spPr>
          <a:xfrm>
            <a:off x="1032161" y="2563317"/>
            <a:ext cx="2085793" cy="235345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a:p>
            <a:pPr algn="ctr"/>
            <a:r>
              <a:rPr lang="en-US" dirty="0">
                <a:solidFill>
                  <a:schemeClr val="tx1"/>
                </a:solidFill>
              </a:rPr>
              <a:t>Software e.g. O.S, Browser.</a:t>
            </a:r>
          </a:p>
        </p:txBody>
      </p:sp>
      <p:sp>
        <p:nvSpPr>
          <p:cNvPr id="5" name="Rectangle 4">
            <a:extLst>
              <a:ext uri="{FF2B5EF4-FFF2-40B4-BE49-F238E27FC236}">
                <a16:creationId xmlns:a16="http://schemas.microsoft.com/office/drawing/2014/main" id="{413C706A-2805-4FEB-8093-6F688C9BD289}"/>
              </a:ext>
            </a:extLst>
          </p:cNvPr>
          <p:cNvSpPr/>
          <p:nvPr/>
        </p:nvSpPr>
        <p:spPr>
          <a:xfrm>
            <a:off x="4598403" y="2563316"/>
            <a:ext cx="2085793" cy="235345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Communication Medium.</a:t>
            </a:r>
          </a:p>
          <a:p>
            <a:pPr algn="ctr"/>
            <a:r>
              <a:rPr lang="en-US" dirty="0">
                <a:solidFill>
                  <a:schemeClr val="tx1"/>
                </a:solidFill>
              </a:rPr>
              <a:t>(Protocol H/W and S/W)</a:t>
            </a:r>
          </a:p>
        </p:txBody>
      </p:sp>
      <p:sp>
        <p:nvSpPr>
          <p:cNvPr id="6" name="Rectangle 5">
            <a:extLst>
              <a:ext uri="{FF2B5EF4-FFF2-40B4-BE49-F238E27FC236}">
                <a16:creationId xmlns:a16="http://schemas.microsoft.com/office/drawing/2014/main" id="{688310B2-2138-42D7-910E-E5B760BCC2FE}"/>
              </a:ext>
            </a:extLst>
          </p:cNvPr>
          <p:cNvSpPr/>
          <p:nvPr/>
        </p:nvSpPr>
        <p:spPr>
          <a:xfrm>
            <a:off x="8164645" y="2563315"/>
            <a:ext cx="2085793" cy="235345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 Software</a:t>
            </a:r>
          </a:p>
          <a:p>
            <a:pPr algn="ctr"/>
            <a:r>
              <a:rPr lang="en-US" dirty="0">
                <a:solidFill>
                  <a:schemeClr val="tx1"/>
                </a:solidFill>
              </a:rPr>
              <a:t>e.g. XAMPP</a:t>
            </a:r>
          </a:p>
        </p:txBody>
      </p:sp>
      <p:cxnSp>
        <p:nvCxnSpPr>
          <p:cNvPr id="8" name="Straight Arrow Connector 7">
            <a:extLst>
              <a:ext uri="{FF2B5EF4-FFF2-40B4-BE49-F238E27FC236}">
                <a16:creationId xmlns:a16="http://schemas.microsoft.com/office/drawing/2014/main" id="{7A6FDCA2-8EBA-44D5-A3F3-1C480DF1F241}"/>
              </a:ext>
            </a:extLst>
          </p:cNvPr>
          <p:cNvCxnSpPr>
            <a:cxnSpLocks/>
          </p:cNvCxnSpPr>
          <p:nvPr/>
        </p:nvCxnSpPr>
        <p:spPr>
          <a:xfrm>
            <a:off x="3117954" y="3740042"/>
            <a:ext cx="148044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6D791F-CFB5-4448-8EBA-D2B92BBB7E69}"/>
              </a:ext>
            </a:extLst>
          </p:cNvPr>
          <p:cNvCxnSpPr>
            <a:cxnSpLocks/>
          </p:cNvCxnSpPr>
          <p:nvPr/>
        </p:nvCxnSpPr>
        <p:spPr>
          <a:xfrm>
            <a:off x="6684196" y="3740042"/>
            <a:ext cx="148044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420A4706-1CB1-4982-93B3-ED777BCD9D7B}"/>
              </a:ext>
            </a:extLst>
          </p:cNvPr>
          <p:cNvSpPr txBox="1">
            <a:spLocks/>
          </p:cNvSpPr>
          <p:nvPr/>
        </p:nvSpPr>
        <p:spPr>
          <a:xfrm>
            <a:off x="1183599" y="849406"/>
            <a:ext cx="8915399" cy="529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00050" lvl="1" indent="0">
              <a:buFont typeface="Wingdings 3" charset="2"/>
              <a:buNone/>
            </a:pPr>
            <a:r>
              <a:rPr lang="en-US" sz="1800" u="sng" dirty="0">
                <a:solidFill>
                  <a:schemeClr val="tx1"/>
                </a:solidFill>
              </a:rPr>
              <a:t>Client- Server Architecture</a:t>
            </a:r>
          </a:p>
          <a:p>
            <a:pPr marL="0" indent="0">
              <a:buFont typeface="Wingdings 3" charset="2"/>
              <a:buNone/>
            </a:pPr>
            <a:endParaRPr lang="en-US" dirty="0"/>
          </a:p>
        </p:txBody>
      </p:sp>
    </p:spTree>
    <p:extLst>
      <p:ext uri="{BB962C8B-B14F-4D97-AF65-F5344CB8AC3E}">
        <p14:creationId xmlns:p14="http://schemas.microsoft.com/office/powerpoint/2010/main" val="1018698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F094-311F-49E3-BB8A-EB296FFAAF74}"/>
              </a:ext>
            </a:extLst>
          </p:cNvPr>
          <p:cNvSpPr>
            <a:spLocks noGrp="1"/>
          </p:cNvSpPr>
          <p:nvPr>
            <p:ph type="title"/>
          </p:nvPr>
        </p:nvSpPr>
        <p:spPr>
          <a:xfrm>
            <a:off x="1484311" y="123568"/>
            <a:ext cx="10018713" cy="943231"/>
          </a:xfrm>
        </p:spPr>
        <p:txBody>
          <a:bodyPr>
            <a:normAutofit fontScale="90000"/>
          </a:bodyPr>
          <a:lstStyle/>
          <a:p>
            <a:r>
              <a:rPr lang="en-GB" dirty="0"/>
              <a:t>Physical Design </a:t>
            </a:r>
            <a:br>
              <a:rPr lang="en-US" dirty="0"/>
            </a:br>
            <a:endParaRPr lang="en-US" dirty="0"/>
          </a:p>
        </p:txBody>
      </p:sp>
      <p:sp>
        <p:nvSpPr>
          <p:cNvPr id="3" name="Content Placeholder 2">
            <a:extLst>
              <a:ext uri="{FF2B5EF4-FFF2-40B4-BE49-F238E27FC236}">
                <a16:creationId xmlns:a16="http://schemas.microsoft.com/office/drawing/2014/main" id="{2BEB82F5-BDCF-4C35-9708-93A2A728DC7B}"/>
              </a:ext>
            </a:extLst>
          </p:cNvPr>
          <p:cNvSpPr>
            <a:spLocks noGrp="1"/>
          </p:cNvSpPr>
          <p:nvPr>
            <p:ph idx="1"/>
          </p:nvPr>
        </p:nvSpPr>
        <p:spPr>
          <a:xfrm>
            <a:off x="1484310" y="1198605"/>
            <a:ext cx="10018713" cy="4592596"/>
          </a:xfrm>
        </p:spPr>
        <p:txBody>
          <a:bodyPr>
            <a:noAutofit/>
          </a:bodyPr>
          <a:lstStyle/>
          <a:p>
            <a:r>
              <a:rPr lang="en-GB" sz="2800" dirty="0"/>
              <a:t>The actual process is specified. The process could be the inputs the user has put into the system it could also include the outputs the system will provide after some user execution. </a:t>
            </a:r>
          </a:p>
          <a:p>
            <a:endParaRPr lang="en-GB" sz="2800" dirty="0"/>
          </a:p>
          <a:p>
            <a:r>
              <a:rPr lang="en-GB" sz="2800" dirty="0"/>
              <a:t>The user interface design, process design, and data design.</a:t>
            </a:r>
          </a:p>
          <a:p>
            <a:endParaRPr lang="en-GB" sz="2800" dirty="0"/>
          </a:p>
          <a:p>
            <a:r>
              <a:rPr lang="en-GB" sz="2800" dirty="0"/>
              <a:t> It produces the working system by defining the design specification that specifies exactly what the candidate system does</a:t>
            </a:r>
          </a:p>
        </p:txBody>
      </p:sp>
    </p:spTree>
    <p:extLst>
      <p:ext uri="{BB962C8B-B14F-4D97-AF65-F5344CB8AC3E}">
        <p14:creationId xmlns:p14="http://schemas.microsoft.com/office/powerpoint/2010/main" val="423762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E540-706E-41CE-894E-9A8F4371504B}"/>
              </a:ext>
            </a:extLst>
          </p:cNvPr>
          <p:cNvSpPr>
            <a:spLocks noGrp="1"/>
          </p:cNvSpPr>
          <p:nvPr>
            <p:ph type="title"/>
          </p:nvPr>
        </p:nvSpPr>
        <p:spPr>
          <a:xfrm>
            <a:off x="1484311" y="698157"/>
            <a:ext cx="10018713" cy="1752599"/>
          </a:xfrm>
        </p:spPr>
        <p:txBody>
          <a:bodyPr/>
          <a:lstStyle/>
          <a:p>
            <a:r>
              <a:rPr lang="en-US" dirty="0"/>
              <a:t>INTRODUCTION</a:t>
            </a:r>
          </a:p>
        </p:txBody>
      </p:sp>
      <p:sp>
        <p:nvSpPr>
          <p:cNvPr id="3" name="Content Placeholder 2">
            <a:extLst>
              <a:ext uri="{FF2B5EF4-FFF2-40B4-BE49-F238E27FC236}">
                <a16:creationId xmlns:a16="http://schemas.microsoft.com/office/drawing/2014/main" id="{24D9047F-EF03-4442-B244-68960C71A7BD}"/>
              </a:ext>
            </a:extLst>
          </p:cNvPr>
          <p:cNvSpPr>
            <a:spLocks noGrp="1"/>
          </p:cNvSpPr>
          <p:nvPr>
            <p:ph idx="1"/>
          </p:nvPr>
        </p:nvSpPr>
        <p:spPr>
          <a:xfrm>
            <a:off x="1484310" y="2051222"/>
            <a:ext cx="10018713" cy="3777049"/>
          </a:xfrm>
        </p:spPr>
        <p:txBody>
          <a:bodyPr/>
          <a:lstStyle/>
          <a:p>
            <a:r>
              <a:rPr lang="en-GB" dirty="0"/>
              <a:t>The purpose of this report is to present the proposed system analysis and design for the marketing sales and information sharing platform for farmers</a:t>
            </a:r>
            <a:r>
              <a:rPr lang="en-GB" b="1" dirty="0"/>
              <a:t> </a:t>
            </a:r>
            <a:r>
              <a:rPr lang="en-GB" dirty="0"/>
              <a:t>with the intention of ensuring that we two come to an agreement about the proposed solution. </a:t>
            </a:r>
            <a:endParaRPr lang="en-US" dirty="0"/>
          </a:p>
        </p:txBody>
      </p:sp>
    </p:spTree>
    <p:extLst>
      <p:ext uri="{BB962C8B-B14F-4D97-AF65-F5344CB8AC3E}">
        <p14:creationId xmlns:p14="http://schemas.microsoft.com/office/powerpoint/2010/main" val="3082489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ACAD-1111-4222-940E-DE76CEA9809D}"/>
              </a:ext>
            </a:extLst>
          </p:cNvPr>
          <p:cNvSpPr>
            <a:spLocks noGrp="1"/>
          </p:cNvSpPr>
          <p:nvPr>
            <p:ph type="title"/>
          </p:nvPr>
        </p:nvSpPr>
        <p:spPr>
          <a:xfrm>
            <a:off x="1484311" y="160638"/>
            <a:ext cx="10018713" cy="1062681"/>
          </a:xfrm>
        </p:spPr>
        <p:txBody>
          <a:bodyPr/>
          <a:lstStyle/>
          <a:p>
            <a:r>
              <a:rPr lang="en-GB" dirty="0"/>
              <a:t>User interface design</a:t>
            </a:r>
            <a:endParaRPr lang="en-US" dirty="0"/>
          </a:p>
        </p:txBody>
      </p:sp>
      <p:sp>
        <p:nvSpPr>
          <p:cNvPr id="3" name="Content Placeholder 2">
            <a:extLst>
              <a:ext uri="{FF2B5EF4-FFF2-40B4-BE49-F238E27FC236}">
                <a16:creationId xmlns:a16="http://schemas.microsoft.com/office/drawing/2014/main" id="{58F74E0F-3F82-4AC7-960E-E7061856F521}"/>
              </a:ext>
            </a:extLst>
          </p:cNvPr>
          <p:cNvSpPr>
            <a:spLocks noGrp="1"/>
          </p:cNvSpPr>
          <p:nvPr>
            <p:ph idx="1"/>
          </p:nvPr>
        </p:nvSpPr>
        <p:spPr>
          <a:xfrm>
            <a:off x="1484310" y="1223319"/>
            <a:ext cx="10018713" cy="4567881"/>
          </a:xfrm>
        </p:spPr>
        <p:txBody>
          <a:bodyPr/>
          <a:lstStyle/>
          <a:p>
            <a:r>
              <a:rPr lang="en-GB" dirty="0"/>
              <a:t>This design illustrates how the viewers of the system will interact as they navigate over the pages. </a:t>
            </a:r>
          </a:p>
          <a:p>
            <a:endParaRPr lang="en-GB" dirty="0"/>
          </a:p>
          <a:p>
            <a:r>
              <a:rPr lang="en-GB" dirty="0"/>
              <a:t>The interface will determine user’s perception of the system.</a:t>
            </a:r>
          </a:p>
          <a:p>
            <a:endParaRPr lang="en-GB" dirty="0"/>
          </a:p>
          <a:p>
            <a:r>
              <a:rPr lang="en-GB" dirty="0"/>
              <a:t>The following are the design principles we shall be using in our system. The simplicity principle, structure principle, visibility principle, feedback principle, tolerance principle.</a:t>
            </a:r>
          </a:p>
          <a:p>
            <a:endParaRPr lang="en-GB" dirty="0"/>
          </a:p>
          <a:p>
            <a:endParaRPr lang="en-US" dirty="0"/>
          </a:p>
        </p:txBody>
      </p:sp>
    </p:spTree>
    <p:extLst>
      <p:ext uri="{BB962C8B-B14F-4D97-AF65-F5344CB8AC3E}">
        <p14:creationId xmlns:p14="http://schemas.microsoft.com/office/powerpoint/2010/main" val="1884319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AF86-1496-4251-8B62-4C13AE55538C}"/>
              </a:ext>
            </a:extLst>
          </p:cNvPr>
          <p:cNvSpPr>
            <a:spLocks noGrp="1"/>
          </p:cNvSpPr>
          <p:nvPr>
            <p:ph type="title"/>
          </p:nvPr>
        </p:nvSpPr>
        <p:spPr>
          <a:xfrm>
            <a:off x="1484311" y="135925"/>
            <a:ext cx="10018713" cy="1075038"/>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A076D39F-0082-48B3-AADF-B4D38365B5F3}"/>
              </a:ext>
            </a:extLst>
          </p:cNvPr>
          <p:cNvSpPr>
            <a:spLocks noGrp="1"/>
          </p:cNvSpPr>
          <p:nvPr>
            <p:ph idx="1"/>
          </p:nvPr>
        </p:nvSpPr>
        <p:spPr>
          <a:xfrm>
            <a:off x="1484310" y="1210963"/>
            <a:ext cx="10018713" cy="4744994"/>
          </a:xfrm>
        </p:spPr>
        <p:txBody>
          <a:bodyPr/>
          <a:lstStyle/>
          <a:p>
            <a:pPr lvl="0" fontAlgn="base"/>
            <a:r>
              <a:rPr lang="en-GB" b="1" dirty="0"/>
              <a:t>Input Controls</a:t>
            </a:r>
            <a:r>
              <a:rPr lang="en-GB" dirty="0"/>
              <a:t>: buttons, text fields, checkboxes, radio buttons, dropdown lists, list boxes, toggles, date field</a:t>
            </a:r>
          </a:p>
          <a:p>
            <a:pPr lvl="0" fontAlgn="base"/>
            <a:endParaRPr lang="en-US" dirty="0"/>
          </a:p>
          <a:p>
            <a:pPr lvl="0" fontAlgn="base"/>
            <a:r>
              <a:rPr lang="en-GB" b="1" dirty="0"/>
              <a:t>Navigational Components</a:t>
            </a:r>
            <a:r>
              <a:rPr lang="en-GB" dirty="0"/>
              <a:t>: , slider, search field, pagination, slider, tags, icons</a:t>
            </a:r>
          </a:p>
          <a:p>
            <a:pPr lvl="0" fontAlgn="base"/>
            <a:endParaRPr lang="en-US" dirty="0"/>
          </a:p>
          <a:p>
            <a:pPr lvl="0" fontAlgn="base"/>
            <a:r>
              <a:rPr lang="en-GB" b="1" dirty="0"/>
              <a:t>Informational Components</a:t>
            </a:r>
            <a:r>
              <a:rPr lang="en-GB" dirty="0"/>
              <a:t>: tooltips, icons, progress bar, notifications, message boxes, modal windows.</a:t>
            </a:r>
            <a:endParaRPr lang="en-US" dirty="0"/>
          </a:p>
          <a:p>
            <a:endParaRPr lang="en-US" dirty="0"/>
          </a:p>
        </p:txBody>
      </p:sp>
    </p:spTree>
    <p:extLst>
      <p:ext uri="{BB962C8B-B14F-4D97-AF65-F5344CB8AC3E}">
        <p14:creationId xmlns:p14="http://schemas.microsoft.com/office/powerpoint/2010/main" val="1666418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2CD94CB-DA3D-4837-8159-14D2628AEEFA}"/>
              </a:ext>
            </a:extLst>
          </p:cNvPr>
          <p:cNvPicPr>
            <a:picLocks noGrp="1" noChangeAspect="1"/>
          </p:cNvPicPr>
          <p:nvPr>
            <p:ph idx="1"/>
          </p:nvPr>
        </p:nvPicPr>
        <p:blipFill>
          <a:blip r:embed="rId2"/>
          <a:stretch>
            <a:fillRect/>
          </a:stretch>
        </p:blipFill>
        <p:spPr>
          <a:xfrm>
            <a:off x="1248032" y="1161535"/>
            <a:ext cx="5245635" cy="5375189"/>
          </a:xfrm>
        </p:spPr>
      </p:pic>
      <p:sp>
        <p:nvSpPr>
          <p:cNvPr id="2" name="Title 1">
            <a:extLst>
              <a:ext uri="{FF2B5EF4-FFF2-40B4-BE49-F238E27FC236}">
                <a16:creationId xmlns:a16="http://schemas.microsoft.com/office/drawing/2014/main" id="{FF33BE92-C218-4AD0-B483-4964FA1DC547}"/>
              </a:ext>
            </a:extLst>
          </p:cNvPr>
          <p:cNvSpPr>
            <a:spLocks noGrp="1"/>
          </p:cNvSpPr>
          <p:nvPr>
            <p:ph type="title"/>
          </p:nvPr>
        </p:nvSpPr>
        <p:spPr>
          <a:xfrm>
            <a:off x="1484311" y="148281"/>
            <a:ext cx="10018713" cy="918519"/>
          </a:xfrm>
        </p:spPr>
        <p:txBody>
          <a:bodyPr/>
          <a:lstStyle/>
          <a:p>
            <a:r>
              <a:rPr lang="en-US" dirty="0"/>
              <a:t>Cont..</a:t>
            </a:r>
          </a:p>
        </p:txBody>
      </p:sp>
      <p:pic>
        <p:nvPicPr>
          <p:cNvPr id="11" name="Picture 10">
            <a:extLst>
              <a:ext uri="{FF2B5EF4-FFF2-40B4-BE49-F238E27FC236}">
                <a16:creationId xmlns:a16="http://schemas.microsoft.com/office/drawing/2014/main" id="{C8A99E6A-8CF6-4689-84BD-8AC618A25D3C}"/>
              </a:ext>
            </a:extLst>
          </p:cNvPr>
          <p:cNvPicPr>
            <a:picLocks noChangeAspect="1"/>
          </p:cNvPicPr>
          <p:nvPr/>
        </p:nvPicPr>
        <p:blipFill>
          <a:blip r:embed="rId3"/>
          <a:stretch>
            <a:fillRect/>
          </a:stretch>
        </p:blipFill>
        <p:spPr>
          <a:xfrm>
            <a:off x="6858000" y="1066801"/>
            <a:ext cx="5128054" cy="5469924"/>
          </a:xfrm>
          <a:prstGeom prst="rect">
            <a:avLst/>
          </a:prstGeom>
        </p:spPr>
      </p:pic>
    </p:spTree>
    <p:extLst>
      <p:ext uri="{BB962C8B-B14F-4D97-AF65-F5344CB8AC3E}">
        <p14:creationId xmlns:p14="http://schemas.microsoft.com/office/powerpoint/2010/main" val="828595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A2F9-8870-4A16-BCE0-8529EBCAF538}"/>
              </a:ext>
            </a:extLst>
          </p:cNvPr>
          <p:cNvSpPr>
            <a:spLocks noGrp="1"/>
          </p:cNvSpPr>
          <p:nvPr>
            <p:ph type="title"/>
          </p:nvPr>
        </p:nvSpPr>
        <p:spPr>
          <a:xfrm>
            <a:off x="1484311" y="358347"/>
            <a:ext cx="10018713" cy="1272746"/>
          </a:xfrm>
        </p:spPr>
        <p:txBody>
          <a:bodyPr/>
          <a:lstStyle/>
          <a:p>
            <a:r>
              <a:rPr lang="en-US" dirty="0"/>
              <a:t>Cont..</a:t>
            </a:r>
          </a:p>
        </p:txBody>
      </p:sp>
      <p:pic>
        <p:nvPicPr>
          <p:cNvPr id="5" name="Content Placeholder 4">
            <a:extLst>
              <a:ext uri="{FF2B5EF4-FFF2-40B4-BE49-F238E27FC236}">
                <a16:creationId xmlns:a16="http://schemas.microsoft.com/office/drawing/2014/main" id="{17DBA779-B3D2-4E34-B4D5-EF7DC0A72DC9}"/>
              </a:ext>
            </a:extLst>
          </p:cNvPr>
          <p:cNvPicPr>
            <a:picLocks noGrp="1" noChangeAspect="1"/>
          </p:cNvPicPr>
          <p:nvPr>
            <p:ph idx="1"/>
          </p:nvPr>
        </p:nvPicPr>
        <p:blipFill>
          <a:blip r:embed="rId2"/>
          <a:stretch>
            <a:fillRect/>
          </a:stretch>
        </p:blipFill>
        <p:spPr>
          <a:xfrm>
            <a:off x="2619632" y="1458097"/>
            <a:ext cx="7636476" cy="5041556"/>
          </a:xfrm>
        </p:spPr>
      </p:pic>
    </p:spTree>
    <p:extLst>
      <p:ext uri="{BB962C8B-B14F-4D97-AF65-F5344CB8AC3E}">
        <p14:creationId xmlns:p14="http://schemas.microsoft.com/office/powerpoint/2010/main" val="2019787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8226-F4BB-4D0B-BA50-6E05F43B70B6}"/>
              </a:ext>
            </a:extLst>
          </p:cNvPr>
          <p:cNvSpPr>
            <a:spLocks noGrp="1"/>
          </p:cNvSpPr>
          <p:nvPr>
            <p:ph type="title"/>
          </p:nvPr>
        </p:nvSpPr>
        <p:spPr>
          <a:xfrm>
            <a:off x="1484311" y="98854"/>
            <a:ext cx="10018713" cy="667265"/>
          </a:xfrm>
        </p:spPr>
        <p:txBody>
          <a:bodyPr>
            <a:normAutofit fontScale="90000"/>
          </a:bodyPr>
          <a:lstStyle/>
          <a:p>
            <a:r>
              <a:rPr lang="en-US" dirty="0"/>
              <a:t> Process Design</a:t>
            </a:r>
          </a:p>
        </p:txBody>
      </p:sp>
      <p:sp>
        <p:nvSpPr>
          <p:cNvPr id="3" name="Content Placeholder 2">
            <a:extLst>
              <a:ext uri="{FF2B5EF4-FFF2-40B4-BE49-F238E27FC236}">
                <a16:creationId xmlns:a16="http://schemas.microsoft.com/office/drawing/2014/main" id="{6B074334-EB9B-487B-BC95-4962218B0840}"/>
              </a:ext>
            </a:extLst>
          </p:cNvPr>
          <p:cNvSpPr>
            <a:spLocks noGrp="1"/>
          </p:cNvSpPr>
          <p:nvPr>
            <p:ph idx="1"/>
          </p:nvPr>
        </p:nvSpPr>
        <p:spPr>
          <a:xfrm>
            <a:off x="1484310" y="1705232"/>
            <a:ext cx="10018713" cy="4085968"/>
          </a:xfrm>
        </p:spPr>
        <p:txBody>
          <a:bodyPr/>
          <a:lstStyle/>
          <a:p>
            <a:pPr marL="0" indent="0">
              <a:buNone/>
            </a:pPr>
            <a:endParaRPr lang="en-US" dirty="0"/>
          </a:p>
          <a:p>
            <a:r>
              <a:rPr lang="en-US" dirty="0"/>
              <a:t>Process design is concerned with how data moves through the system and with how and where it is validated, secured and transformed as it moves  into, through and out of the system.</a:t>
            </a:r>
          </a:p>
          <a:p>
            <a:r>
              <a:rPr lang="en-US" dirty="0"/>
              <a:t>Some of the process that we shall have in our system are payment process, checkout process, Hiring and lending process</a:t>
            </a:r>
          </a:p>
        </p:txBody>
      </p:sp>
    </p:spTree>
    <p:extLst>
      <p:ext uri="{BB962C8B-B14F-4D97-AF65-F5344CB8AC3E}">
        <p14:creationId xmlns:p14="http://schemas.microsoft.com/office/powerpoint/2010/main" val="905629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1F1A-973F-49BE-8DCE-108DFBD2260A}"/>
              </a:ext>
            </a:extLst>
          </p:cNvPr>
          <p:cNvSpPr>
            <a:spLocks noGrp="1"/>
          </p:cNvSpPr>
          <p:nvPr>
            <p:ph type="title"/>
          </p:nvPr>
        </p:nvSpPr>
        <p:spPr/>
        <p:txBody>
          <a:bodyPr/>
          <a:lstStyle/>
          <a:p>
            <a:r>
              <a:rPr lang="en-US" dirty="0"/>
              <a:t>Database Design</a:t>
            </a:r>
          </a:p>
        </p:txBody>
      </p:sp>
      <p:sp>
        <p:nvSpPr>
          <p:cNvPr id="3" name="Content Placeholder 2">
            <a:extLst>
              <a:ext uri="{FF2B5EF4-FFF2-40B4-BE49-F238E27FC236}">
                <a16:creationId xmlns:a16="http://schemas.microsoft.com/office/drawing/2014/main" id="{B2800DD0-809F-4AA9-A8DB-BFD2379E757F}"/>
              </a:ext>
            </a:extLst>
          </p:cNvPr>
          <p:cNvSpPr>
            <a:spLocks noGrp="1"/>
          </p:cNvSpPr>
          <p:nvPr>
            <p:ph idx="1"/>
          </p:nvPr>
        </p:nvSpPr>
        <p:spPr/>
        <p:txBody>
          <a:bodyPr/>
          <a:lstStyle/>
          <a:p>
            <a:r>
              <a:rPr lang="en-US" dirty="0"/>
              <a:t>Database play a crucial role in the development of any application </a:t>
            </a:r>
          </a:p>
          <a:p>
            <a:r>
              <a:rPr lang="en-US" dirty="0"/>
              <a:t>This is where the system content will be stored.</a:t>
            </a:r>
          </a:p>
          <a:p>
            <a:r>
              <a:rPr lang="en-US" dirty="0"/>
              <a:t>Our E-farm system will have several databases as we shall illustrate using the Entity relation diagram below.</a:t>
            </a:r>
          </a:p>
        </p:txBody>
      </p:sp>
    </p:spTree>
    <p:extLst>
      <p:ext uri="{BB962C8B-B14F-4D97-AF65-F5344CB8AC3E}">
        <p14:creationId xmlns:p14="http://schemas.microsoft.com/office/powerpoint/2010/main" val="92202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A940-B28C-44E3-804A-188F937A4DED}"/>
              </a:ext>
            </a:extLst>
          </p:cNvPr>
          <p:cNvSpPr>
            <a:spLocks noGrp="1"/>
          </p:cNvSpPr>
          <p:nvPr>
            <p:ph type="title"/>
          </p:nvPr>
        </p:nvSpPr>
        <p:spPr>
          <a:xfrm>
            <a:off x="1484311" y="222422"/>
            <a:ext cx="10018713" cy="1210963"/>
          </a:xfrm>
        </p:spPr>
        <p:txBody>
          <a:bodyPr>
            <a:normAutofit fontScale="90000"/>
          </a:bodyPr>
          <a:lstStyle/>
          <a:p>
            <a:br>
              <a:rPr lang="en-GB" dirty="0"/>
            </a:br>
            <a:br>
              <a:rPr lang="en-GB" dirty="0"/>
            </a:br>
            <a:r>
              <a:rPr lang="en-GB" dirty="0"/>
              <a:t>Entity-Relational Diagram </a:t>
            </a:r>
            <a:br>
              <a:rPr lang="en-GB" dirty="0"/>
            </a:br>
            <a:br>
              <a:rPr lang="en-US" dirty="0"/>
            </a:br>
            <a:endParaRPr lang="en-US" dirty="0"/>
          </a:p>
        </p:txBody>
      </p:sp>
      <p:sp>
        <p:nvSpPr>
          <p:cNvPr id="3" name="Content Placeholder 2">
            <a:extLst>
              <a:ext uri="{FF2B5EF4-FFF2-40B4-BE49-F238E27FC236}">
                <a16:creationId xmlns:a16="http://schemas.microsoft.com/office/drawing/2014/main" id="{799FA54A-DAA3-431D-933B-3A657A9B6D38}"/>
              </a:ext>
            </a:extLst>
          </p:cNvPr>
          <p:cNvSpPr>
            <a:spLocks noGrp="1"/>
          </p:cNvSpPr>
          <p:nvPr>
            <p:ph idx="1"/>
          </p:nvPr>
        </p:nvSpPr>
        <p:spPr>
          <a:xfrm>
            <a:off x="1484310" y="1606377"/>
            <a:ext cx="10018713" cy="4423719"/>
          </a:xfrm>
        </p:spPr>
        <p:txBody>
          <a:bodyPr>
            <a:normAutofit/>
          </a:bodyPr>
          <a:lstStyle/>
          <a:p>
            <a:r>
              <a:rPr lang="en-GB" dirty="0"/>
              <a:t>An ER diagram is a graphical representation of an information system that shows.</a:t>
            </a:r>
          </a:p>
          <a:p>
            <a:pPr marL="0" indent="0">
              <a:buNone/>
            </a:pPr>
            <a:endParaRPr lang="en-US" dirty="0"/>
          </a:p>
          <a:p>
            <a:r>
              <a:rPr lang="en-GB" dirty="0"/>
              <a:t>The relationship between people, objects, concepts or events within that system. It is composed of three mains: components entities, which are objects or concepts that can have data stored</a:t>
            </a:r>
            <a:r>
              <a:rPr lang="en-US" dirty="0"/>
              <a:t> </a:t>
            </a:r>
            <a:r>
              <a:rPr lang="en-GB" dirty="0"/>
              <a:t>about them and  The relationship between those entities and the cardinality, which</a:t>
            </a:r>
            <a:r>
              <a:rPr lang="en-US" dirty="0"/>
              <a:t> </a:t>
            </a:r>
            <a:r>
              <a:rPr lang="en-GB" dirty="0"/>
              <a:t>defines that relationship in terms of numbers.</a:t>
            </a:r>
          </a:p>
          <a:p>
            <a:pPr marL="0" indent="0">
              <a:buNone/>
            </a:pPr>
            <a:endParaRPr lang="en-US" dirty="0"/>
          </a:p>
          <a:p>
            <a:endParaRPr lang="en-US" dirty="0"/>
          </a:p>
        </p:txBody>
      </p:sp>
    </p:spTree>
    <p:extLst>
      <p:ext uri="{BB962C8B-B14F-4D97-AF65-F5344CB8AC3E}">
        <p14:creationId xmlns:p14="http://schemas.microsoft.com/office/powerpoint/2010/main" val="165847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1740-B4BC-4EA8-9E11-08CD4328BB6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E9616FB-D163-433F-93E5-6F2F0342A2D6}"/>
              </a:ext>
            </a:extLst>
          </p:cNvPr>
          <p:cNvSpPr>
            <a:spLocks noGrp="1"/>
          </p:cNvSpPr>
          <p:nvPr>
            <p:ph idx="1"/>
          </p:nvPr>
        </p:nvSpPr>
        <p:spPr/>
        <p:txBody>
          <a:bodyPr/>
          <a:lstStyle/>
          <a:p>
            <a:r>
              <a:rPr lang="en-GB" dirty="0"/>
              <a:t>Our ER will show how our databases are you to be related.</a:t>
            </a:r>
          </a:p>
          <a:p>
            <a:r>
              <a:rPr lang="en-GB" dirty="0"/>
              <a:t> The following are the tables and how they are related.</a:t>
            </a:r>
            <a:endParaRPr lang="en-US" dirty="0"/>
          </a:p>
          <a:p>
            <a:endParaRPr lang="en-US" dirty="0"/>
          </a:p>
        </p:txBody>
      </p:sp>
    </p:spTree>
    <p:extLst>
      <p:ext uri="{BB962C8B-B14F-4D97-AF65-F5344CB8AC3E}">
        <p14:creationId xmlns:p14="http://schemas.microsoft.com/office/powerpoint/2010/main" val="1884947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03E9-24A4-4D87-8184-1DAB7C34CE7C}"/>
              </a:ext>
            </a:extLst>
          </p:cNvPr>
          <p:cNvSpPr>
            <a:spLocks noGrp="1"/>
          </p:cNvSpPr>
          <p:nvPr>
            <p:ph type="title"/>
          </p:nvPr>
        </p:nvSpPr>
        <p:spPr>
          <a:xfrm>
            <a:off x="1484311" y="420130"/>
            <a:ext cx="10018713" cy="1025611"/>
          </a:xfrm>
        </p:spPr>
        <p:txBody>
          <a:bodyPr/>
          <a:lstStyle/>
          <a:p>
            <a:r>
              <a:rPr lang="en-US" dirty="0"/>
              <a:t>ER product Tables</a:t>
            </a:r>
          </a:p>
        </p:txBody>
      </p:sp>
      <p:pic>
        <p:nvPicPr>
          <p:cNvPr id="4" name="Content Placeholder 3">
            <a:extLst>
              <a:ext uri="{FF2B5EF4-FFF2-40B4-BE49-F238E27FC236}">
                <a16:creationId xmlns:a16="http://schemas.microsoft.com/office/drawing/2014/main" id="{1739544C-5402-41E1-AEB0-2C7FE14E2CF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50076" y="1655763"/>
            <a:ext cx="8859794" cy="5103383"/>
          </a:xfrm>
          <a:prstGeom prst="rect">
            <a:avLst/>
          </a:prstGeom>
        </p:spPr>
      </p:pic>
    </p:spTree>
    <p:extLst>
      <p:ext uri="{BB962C8B-B14F-4D97-AF65-F5344CB8AC3E}">
        <p14:creationId xmlns:p14="http://schemas.microsoft.com/office/powerpoint/2010/main" val="3982716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4B4E-9154-456A-8435-7D88AA334159}"/>
              </a:ext>
            </a:extLst>
          </p:cNvPr>
          <p:cNvSpPr>
            <a:spLocks noGrp="1"/>
          </p:cNvSpPr>
          <p:nvPr>
            <p:ph type="title"/>
          </p:nvPr>
        </p:nvSpPr>
        <p:spPr>
          <a:xfrm>
            <a:off x="1484311" y="1705238"/>
            <a:ext cx="10018713" cy="1594023"/>
          </a:xfrm>
        </p:spPr>
        <p:txBody>
          <a:bodyPr/>
          <a:lstStyle/>
          <a:p>
            <a:r>
              <a:rPr lang="en-US" dirty="0"/>
              <a:t>ER User Database </a:t>
            </a:r>
          </a:p>
        </p:txBody>
      </p:sp>
      <p:pic>
        <p:nvPicPr>
          <p:cNvPr id="4" name="Content Placeholder 3">
            <a:extLst>
              <a:ext uri="{FF2B5EF4-FFF2-40B4-BE49-F238E27FC236}">
                <a16:creationId xmlns:a16="http://schemas.microsoft.com/office/drawing/2014/main" id="{E6EAB443-62EE-4A34-B822-A84C2CF7BC7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80519" y="2150076"/>
            <a:ext cx="9724767" cy="4510216"/>
          </a:xfrm>
          <a:prstGeom prst="rect">
            <a:avLst/>
          </a:prstGeom>
        </p:spPr>
      </p:pic>
    </p:spTree>
    <p:extLst>
      <p:ext uri="{BB962C8B-B14F-4D97-AF65-F5344CB8AC3E}">
        <p14:creationId xmlns:p14="http://schemas.microsoft.com/office/powerpoint/2010/main" val="318231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BE86-F969-4E79-8DD1-7288763AD173}"/>
              </a:ext>
            </a:extLst>
          </p:cNvPr>
          <p:cNvSpPr>
            <a:spLocks noGrp="1"/>
          </p:cNvSpPr>
          <p:nvPr>
            <p:ph type="title"/>
          </p:nvPr>
        </p:nvSpPr>
        <p:spPr/>
        <p:txBody>
          <a:bodyPr/>
          <a:lstStyle/>
          <a:p>
            <a:r>
              <a:rPr lang="en-US" dirty="0"/>
              <a:t>SYSTEM ANALYSIS AND  DESIGN </a:t>
            </a:r>
          </a:p>
        </p:txBody>
      </p:sp>
      <p:sp>
        <p:nvSpPr>
          <p:cNvPr id="3" name="Content Placeholder 2">
            <a:extLst>
              <a:ext uri="{FF2B5EF4-FFF2-40B4-BE49-F238E27FC236}">
                <a16:creationId xmlns:a16="http://schemas.microsoft.com/office/drawing/2014/main" id="{00359C7E-DBB1-432B-B727-858812A0B125}"/>
              </a:ext>
            </a:extLst>
          </p:cNvPr>
          <p:cNvSpPr>
            <a:spLocks noGrp="1"/>
          </p:cNvSpPr>
          <p:nvPr>
            <p:ph idx="1"/>
          </p:nvPr>
        </p:nvSpPr>
        <p:spPr>
          <a:xfrm>
            <a:off x="1484310" y="2150077"/>
            <a:ext cx="10018713" cy="3641124"/>
          </a:xfrm>
        </p:spPr>
        <p:txBody>
          <a:bodyPr/>
          <a:lstStyle/>
          <a:p>
            <a:r>
              <a:rPr lang="en-GB" dirty="0"/>
              <a:t>System analysis -planning the development of our  systems by specifying the tasks a system should perform and how the various components of the system should be. </a:t>
            </a:r>
          </a:p>
          <a:p>
            <a:r>
              <a:rPr lang="en-GB" dirty="0"/>
              <a:t>. The system design- keeps track of the information that  define the architecture and system design to give the us guidance on the architecture of the proposed system.</a:t>
            </a:r>
            <a:endParaRPr lang="en-US" dirty="0"/>
          </a:p>
          <a:p>
            <a:endParaRPr lang="en-US" dirty="0"/>
          </a:p>
        </p:txBody>
      </p:sp>
    </p:spTree>
    <p:extLst>
      <p:ext uri="{BB962C8B-B14F-4D97-AF65-F5344CB8AC3E}">
        <p14:creationId xmlns:p14="http://schemas.microsoft.com/office/powerpoint/2010/main" val="1711872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8FBB-0261-4907-AC6A-56E298D5B9AD}"/>
              </a:ext>
            </a:extLst>
          </p:cNvPr>
          <p:cNvSpPr>
            <a:spLocks noGrp="1"/>
          </p:cNvSpPr>
          <p:nvPr>
            <p:ph type="title"/>
          </p:nvPr>
        </p:nvSpPr>
        <p:spPr/>
        <p:txBody>
          <a:bodyPr/>
          <a:lstStyle/>
          <a:p>
            <a:r>
              <a:rPr lang="en-US" dirty="0"/>
              <a:t>ER post Table </a:t>
            </a:r>
          </a:p>
        </p:txBody>
      </p:sp>
      <p:pic>
        <p:nvPicPr>
          <p:cNvPr id="4" name="Content Placeholder 3">
            <a:extLst>
              <a:ext uri="{FF2B5EF4-FFF2-40B4-BE49-F238E27FC236}">
                <a16:creationId xmlns:a16="http://schemas.microsoft.com/office/drawing/2014/main" id="{926E6B05-FA60-486C-8DDC-BA0C68817D0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4281" y="2113005"/>
            <a:ext cx="8612659" cy="4744995"/>
          </a:xfrm>
          <a:prstGeom prst="rect">
            <a:avLst/>
          </a:prstGeom>
        </p:spPr>
      </p:pic>
    </p:spTree>
    <p:extLst>
      <p:ext uri="{BB962C8B-B14F-4D97-AF65-F5344CB8AC3E}">
        <p14:creationId xmlns:p14="http://schemas.microsoft.com/office/powerpoint/2010/main" val="989506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6794-5B96-4CF7-B81F-E16A838BDD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1972E20-8F2D-4C4F-9BD1-E243C66C7A5E}"/>
              </a:ext>
            </a:extLst>
          </p:cNvPr>
          <p:cNvSpPr>
            <a:spLocks noGrp="1"/>
          </p:cNvSpPr>
          <p:nvPr>
            <p:ph idx="1"/>
          </p:nvPr>
        </p:nvSpPr>
        <p:spPr/>
        <p:txBody>
          <a:bodyPr/>
          <a:lstStyle/>
          <a:p>
            <a:r>
              <a:rPr lang="en-US" dirty="0"/>
              <a:t>The above analysis and design report gives a well model oh how the system is going to be developed.</a:t>
            </a:r>
          </a:p>
          <a:p>
            <a:r>
              <a:rPr lang="en-US" dirty="0"/>
              <a:t>The analysis part explains the requirement part as an essential part to come up with the functional requirement.</a:t>
            </a:r>
          </a:p>
          <a:p>
            <a:r>
              <a:rPr lang="en-US" dirty="0"/>
              <a:t>The design part gives a feel of the project that we are to come up with.</a:t>
            </a:r>
          </a:p>
        </p:txBody>
      </p:sp>
    </p:spTree>
    <p:extLst>
      <p:ext uri="{BB962C8B-B14F-4D97-AF65-F5344CB8AC3E}">
        <p14:creationId xmlns:p14="http://schemas.microsoft.com/office/powerpoint/2010/main" val="364322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C2EC-A7D5-441D-8C83-1540F731F44F}"/>
              </a:ext>
            </a:extLst>
          </p:cNvPr>
          <p:cNvSpPr>
            <a:spLocks noGrp="1"/>
          </p:cNvSpPr>
          <p:nvPr>
            <p:ph type="title"/>
          </p:nvPr>
        </p:nvSpPr>
        <p:spPr>
          <a:xfrm>
            <a:off x="1484311" y="685800"/>
            <a:ext cx="10018713" cy="1254211"/>
          </a:xfrm>
        </p:spPr>
        <p:txBody>
          <a:bodyPr/>
          <a:lstStyle/>
          <a:p>
            <a:r>
              <a:rPr lang="en-US" dirty="0"/>
              <a:t>Executive Summary </a:t>
            </a:r>
          </a:p>
        </p:txBody>
      </p:sp>
      <p:sp>
        <p:nvSpPr>
          <p:cNvPr id="3" name="Content Placeholder 2">
            <a:extLst>
              <a:ext uri="{FF2B5EF4-FFF2-40B4-BE49-F238E27FC236}">
                <a16:creationId xmlns:a16="http://schemas.microsoft.com/office/drawing/2014/main" id="{7B6FB48E-D20D-4300-8725-8DEE41F35148}"/>
              </a:ext>
            </a:extLst>
          </p:cNvPr>
          <p:cNvSpPr>
            <a:spLocks noGrp="1"/>
          </p:cNvSpPr>
          <p:nvPr>
            <p:ph idx="1"/>
          </p:nvPr>
        </p:nvSpPr>
        <p:spPr>
          <a:xfrm>
            <a:off x="1484310" y="1853514"/>
            <a:ext cx="10018713" cy="4188939"/>
          </a:xfrm>
        </p:spPr>
        <p:txBody>
          <a:bodyPr>
            <a:normAutofit/>
          </a:bodyPr>
          <a:lstStyle/>
          <a:p>
            <a:r>
              <a:rPr lang="en-GB" dirty="0"/>
              <a:t>Firstly, this report will highlight the system vision by expanding on the project description, system capabilities.</a:t>
            </a:r>
          </a:p>
          <a:p>
            <a:r>
              <a:rPr lang="en-GB" dirty="0"/>
              <a:t>Secondly, in this deliverable the system requirements section is used to describe the functionality listed in the system vision and with the use of diagrams. </a:t>
            </a:r>
          </a:p>
          <a:p>
            <a:r>
              <a:rPr lang="en-GB" dirty="0"/>
              <a:t>Thirdly, the project organization section of this report focuses on the system development approach, </a:t>
            </a:r>
            <a:endParaRPr lang="en-US" dirty="0"/>
          </a:p>
          <a:p>
            <a:r>
              <a:rPr lang="en-US" dirty="0"/>
              <a:t>Finally ,the system design which will explain in detail the system analysis.</a:t>
            </a:r>
          </a:p>
        </p:txBody>
      </p:sp>
    </p:spTree>
    <p:extLst>
      <p:ext uri="{BB962C8B-B14F-4D97-AF65-F5344CB8AC3E}">
        <p14:creationId xmlns:p14="http://schemas.microsoft.com/office/powerpoint/2010/main" val="117799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BE0A-A169-4B54-97D3-F97D49B9B8CB}"/>
              </a:ext>
            </a:extLst>
          </p:cNvPr>
          <p:cNvSpPr>
            <a:spLocks noGrp="1"/>
          </p:cNvSpPr>
          <p:nvPr>
            <p:ph type="title"/>
          </p:nvPr>
        </p:nvSpPr>
        <p:spPr>
          <a:xfrm>
            <a:off x="1484311" y="0"/>
            <a:ext cx="10018713" cy="1890583"/>
          </a:xfrm>
        </p:spPr>
        <p:txBody>
          <a:bodyPr>
            <a:normAutofit/>
          </a:bodyPr>
          <a:lstStyle/>
          <a:p>
            <a:r>
              <a:rPr lang="en-GB" b="1" u="sng" dirty="0"/>
              <a:t>System development Approach</a:t>
            </a:r>
            <a:endParaRPr lang="en-US" dirty="0"/>
          </a:p>
        </p:txBody>
      </p:sp>
      <p:sp>
        <p:nvSpPr>
          <p:cNvPr id="3" name="Content Placeholder 2">
            <a:extLst>
              <a:ext uri="{FF2B5EF4-FFF2-40B4-BE49-F238E27FC236}">
                <a16:creationId xmlns:a16="http://schemas.microsoft.com/office/drawing/2014/main" id="{9CB7DC23-8E94-47B5-871E-207A4E2B64A9}"/>
              </a:ext>
            </a:extLst>
          </p:cNvPr>
          <p:cNvSpPr>
            <a:spLocks noGrp="1"/>
          </p:cNvSpPr>
          <p:nvPr>
            <p:ph idx="1"/>
          </p:nvPr>
        </p:nvSpPr>
        <p:spPr>
          <a:xfrm>
            <a:off x="1484310" y="1550773"/>
            <a:ext cx="10018713" cy="4639962"/>
          </a:xfrm>
        </p:spPr>
        <p:txBody>
          <a:bodyPr/>
          <a:lstStyle/>
          <a:p>
            <a:pPr marL="0" indent="0">
              <a:buNone/>
            </a:pPr>
            <a:endParaRPr lang="en-GB" dirty="0"/>
          </a:p>
          <a:p>
            <a:r>
              <a:rPr lang="en-GB" dirty="0"/>
              <a:t>Throughout the project the analysis, design, development, implementation and testing phases will be conducted using waterfall model that means each phase must be completed fully before the next phase can begin. </a:t>
            </a:r>
          </a:p>
          <a:p>
            <a:r>
              <a:rPr lang="en-GB" dirty="0"/>
              <a:t>We have used this software development model because the project is small and there are no uncertain requirements.</a:t>
            </a:r>
          </a:p>
          <a:p>
            <a:r>
              <a:rPr lang="en-GB" dirty="0"/>
              <a:t> At the end of each phase, a review takes place to determine if the project is on the right path and whether to continue or discard the project.</a:t>
            </a:r>
            <a:endParaRPr lang="en-US" dirty="0"/>
          </a:p>
        </p:txBody>
      </p:sp>
    </p:spTree>
    <p:extLst>
      <p:ext uri="{BB962C8B-B14F-4D97-AF65-F5344CB8AC3E}">
        <p14:creationId xmlns:p14="http://schemas.microsoft.com/office/powerpoint/2010/main" val="13037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2553-B03B-4CFA-8F9D-59E7DDF4ACDE}"/>
              </a:ext>
            </a:extLst>
          </p:cNvPr>
          <p:cNvSpPr>
            <a:spLocks noGrp="1"/>
          </p:cNvSpPr>
          <p:nvPr>
            <p:ph type="title"/>
          </p:nvPr>
        </p:nvSpPr>
        <p:spPr>
          <a:xfrm>
            <a:off x="1484311" y="685800"/>
            <a:ext cx="10018713" cy="895865"/>
          </a:xfrm>
        </p:spPr>
        <p:txBody>
          <a:bodyPr>
            <a:normAutofit fontScale="90000"/>
          </a:bodyPr>
          <a:lstStyle/>
          <a:p>
            <a:r>
              <a:rPr lang="en-US" dirty="0"/>
              <a:t>Cont..</a:t>
            </a:r>
            <a:br>
              <a:rPr lang="en-US" dirty="0"/>
            </a:br>
            <a:endParaRPr lang="en-US" dirty="0"/>
          </a:p>
        </p:txBody>
      </p:sp>
      <p:sp>
        <p:nvSpPr>
          <p:cNvPr id="3" name="Content Placeholder 2">
            <a:extLst>
              <a:ext uri="{FF2B5EF4-FFF2-40B4-BE49-F238E27FC236}">
                <a16:creationId xmlns:a16="http://schemas.microsoft.com/office/drawing/2014/main" id="{C11D836C-656F-416D-BA80-5DED38D933D8}"/>
              </a:ext>
            </a:extLst>
          </p:cNvPr>
          <p:cNvSpPr>
            <a:spLocks noGrp="1"/>
          </p:cNvSpPr>
          <p:nvPr>
            <p:ph idx="1"/>
          </p:nvPr>
        </p:nvSpPr>
        <p:spPr>
          <a:xfrm>
            <a:off x="1484310" y="1581665"/>
            <a:ext cx="10018713" cy="4209535"/>
          </a:xfrm>
        </p:spPr>
        <p:txBody>
          <a:bodyPr/>
          <a:lstStyle/>
          <a:p>
            <a:r>
              <a:rPr lang="en-GB" dirty="0"/>
              <a:t>The proposed development for marketing sales and information sharing platform for farmers will be created using Waterfall model approach.</a:t>
            </a:r>
          </a:p>
          <a:p>
            <a:pPr marL="0" indent="0">
              <a:buNone/>
            </a:pPr>
            <a:r>
              <a:rPr lang="en-GB" dirty="0"/>
              <a:t>     Functionality of the system we have prioritized as follows:</a:t>
            </a:r>
            <a:endParaRPr lang="en-US" dirty="0"/>
          </a:p>
          <a:p>
            <a:pPr marL="914400" lvl="2" indent="0">
              <a:buNone/>
            </a:pPr>
            <a:r>
              <a:rPr lang="en-GB" dirty="0"/>
              <a:t>Creation of Authentication</a:t>
            </a:r>
            <a:endParaRPr lang="en-US" dirty="0"/>
          </a:p>
          <a:p>
            <a:pPr marL="914400" lvl="2" indent="0">
              <a:buNone/>
            </a:pPr>
            <a:r>
              <a:rPr lang="en-GB" dirty="0"/>
              <a:t>E-commerce module	</a:t>
            </a:r>
            <a:endParaRPr lang="en-US" dirty="0"/>
          </a:p>
          <a:p>
            <a:pPr marL="914400" lvl="2" indent="0">
              <a:buNone/>
            </a:pPr>
            <a:r>
              <a:rPr lang="en-GB" dirty="0"/>
              <a:t>Forum module</a:t>
            </a:r>
            <a:endParaRPr lang="en-US" dirty="0"/>
          </a:p>
          <a:p>
            <a:pPr marL="914400" lvl="2" indent="0">
              <a:buNone/>
            </a:pPr>
            <a:r>
              <a:rPr lang="en-GB" dirty="0"/>
              <a:t>Hire and Lending module</a:t>
            </a:r>
            <a:endParaRPr lang="en-US" dirty="0"/>
          </a:p>
          <a:p>
            <a:pPr marL="914400" lvl="2" indent="0">
              <a:buNone/>
            </a:pPr>
            <a:r>
              <a:rPr lang="en-GB" dirty="0"/>
              <a:t>Website Content Management I.e. Static Pages</a:t>
            </a:r>
            <a:endParaRPr lang="en-US" dirty="0"/>
          </a:p>
          <a:p>
            <a:endParaRPr lang="en-US" dirty="0"/>
          </a:p>
        </p:txBody>
      </p:sp>
    </p:spTree>
    <p:extLst>
      <p:ext uri="{BB962C8B-B14F-4D97-AF65-F5344CB8AC3E}">
        <p14:creationId xmlns:p14="http://schemas.microsoft.com/office/powerpoint/2010/main" val="121003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7923-EC86-4C93-B42B-98F1A1FAFC0E}"/>
              </a:ext>
            </a:extLst>
          </p:cNvPr>
          <p:cNvSpPr>
            <a:spLocks noGrp="1"/>
          </p:cNvSpPr>
          <p:nvPr>
            <p:ph type="title"/>
          </p:nvPr>
        </p:nvSpPr>
        <p:spPr>
          <a:xfrm>
            <a:off x="1496668" y="2552700"/>
            <a:ext cx="10018713" cy="1752599"/>
          </a:xfrm>
        </p:spPr>
        <p:txBody>
          <a:bodyPr>
            <a:normAutofit/>
          </a:bodyPr>
          <a:lstStyle/>
          <a:p>
            <a:r>
              <a:rPr lang="en-GB" b="1" dirty="0"/>
              <a:t>Project Description and System capabilities</a:t>
            </a:r>
            <a:endParaRPr lang="en-US" dirty="0"/>
          </a:p>
        </p:txBody>
      </p:sp>
    </p:spTree>
    <p:extLst>
      <p:ext uri="{BB962C8B-B14F-4D97-AF65-F5344CB8AC3E}">
        <p14:creationId xmlns:p14="http://schemas.microsoft.com/office/powerpoint/2010/main" val="83450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796F-2BBE-4BD0-9DC9-0F9C70E01725}"/>
              </a:ext>
            </a:extLst>
          </p:cNvPr>
          <p:cNvSpPr>
            <a:spLocks noGrp="1"/>
          </p:cNvSpPr>
          <p:nvPr>
            <p:ph type="title"/>
          </p:nvPr>
        </p:nvSpPr>
        <p:spPr>
          <a:xfrm>
            <a:off x="1484311" y="1186249"/>
            <a:ext cx="10018713" cy="444844"/>
          </a:xfrm>
        </p:spPr>
        <p:txBody>
          <a:bodyPr>
            <a:normAutofit fontScale="90000"/>
          </a:bodyPr>
          <a:lstStyle/>
          <a:p>
            <a:r>
              <a:rPr lang="en-GB" b="1" dirty="0"/>
              <a:t>General overview of how the system will work</a:t>
            </a:r>
            <a:br>
              <a:rPr lang="en-US" dirty="0"/>
            </a:br>
            <a:endParaRPr lang="en-US" dirty="0"/>
          </a:p>
        </p:txBody>
      </p:sp>
      <p:sp>
        <p:nvSpPr>
          <p:cNvPr id="3" name="Content Placeholder 2">
            <a:extLst>
              <a:ext uri="{FF2B5EF4-FFF2-40B4-BE49-F238E27FC236}">
                <a16:creationId xmlns:a16="http://schemas.microsoft.com/office/drawing/2014/main" id="{6A4544A7-963D-4B60-B238-9FDAEAC46EA1}"/>
              </a:ext>
            </a:extLst>
          </p:cNvPr>
          <p:cNvSpPr>
            <a:spLocks noGrp="1"/>
          </p:cNvSpPr>
          <p:nvPr>
            <p:ph idx="1"/>
          </p:nvPr>
        </p:nvSpPr>
        <p:spPr>
          <a:xfrm>
            <a:off x="1484310" y="1631093"/>
            <a:ext cx="10018713" cy="4160107"/>
          </a:xfrm>
        </p:spPr>
        <p:txBody>
          <a:bodyPr/>
          <a:lstStyle/>
          <a:p>
            <a:pPr marL="0" indent="0">
              <a:buNone/>
            </a:pPr>
            <a:r>
              <a:rPr lang="en-GB" b="1" dirty="0"/>
              <a:t>forum </a:t>
            </a:r>
            <a:endParaRPr lang="en-US" dirty="0"/>
          </a:p>
          <a:p>
            <a:r>
              <a:rPr lang="en-GB" dirty="0"/>
              <a:t> the part of the application where farmers can ask each other questions on issues affecting them.</a:t>
            </a:r>
          </a:p>
          <a:p>
            <a:r>
              <a:rPr lang="en-GB" dirty="0"/>
              <a:t> They can also provide answers to those question. </a:t>
            </a:r>
          </a:p>
          <a:p>
            <a:r>
              <a:rPr lang="en-GB" dirty="0"/>
              <a:t>A blog post posted by our agricultural expert</a:t>
            </a:r>
            <a:endParaRPr lang="en-US" dirty="0"/>
          </a:p>
        </p:txBody>
      </p:sp>
    </p:spTree>
    <p:extLst>
      <p:ext uri="{BB962C8B-B14F-4D97-AF65-F5344CB8AC3E}">
        <p14:creationId xmlns:p14="http://schemas.microsoft.com/office/powerpoint/2010/main" val="1390614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771</TotalTime>
  <Words>1598</Words>
  <Application>Microsoft Office PowerPoint</Application>
  <PresentationFormat>Widescreen</PresentationFormat>
  <Paragraphs>187</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Corbel</vt:lpstr>
      <vt:lpstr>Tahoma</vt:lpstr>
      <vt:lpstr>Wingdings 3</vt:lpstr>
      <vt:lpstr>Parallax</vt:lpstr>
      <vt:lpstr> JOMO KENYATTA UNIVERSITY OF AGRUCULTURE AND TECHNOLOGY  UNIT CODE:BCT  2315  LEC: DR. Onyango Okeyo  GROUP MEMBERS  KOSGEI WILSON KIPKOECH  SCT212-2101/2015  KIPROTICH DERICK KIPCHUMBA  SCT212-3264/2015 </vt:lpstr>
      <vt:lpstr>A marketing  and information  sharing platform  for farmers based  On MVC architecture. (E-farm System)  </vt:lpstr>
      <vt:lpstr>INTRODUCTION</vt:lpstr>
      <vt:lpstr>SYSTEM ANALYSIS AND  DESIGN </vt:lpstr>
      <vt:lpstr>Executive Summary </vt:lpstr>
      <vt:lpstr>System development Approach</vt:lpstr>
      <vt:lpstr>Cont.. </vt:lpstr>
      <vt:lpstr>Project Description and System capabilities</vt:lpstr>
      <vt:lpstr>General overview of how the system will work </vt:lpstr>
      <vt:lpstr>Market place </vt:lpstr>
      <vt:lpstr>Hiring and Lending module </vt:lpstr>
      <vt:lpstr>Major system capabilities</vt:lpstr>
      <vt:lpstr>Stakeholders of the system </vt:lpstr>
      <vt:lpstr>Activities of the stakeholders </vt:lpstr>
      <vt:lpstr> Functional requirements </vt:lpstr>
      <vt:lpstr>Cont..</vt:lpstr>
      <vt:lpstr>Cont..</vt:lpstr>
      <vt:lpstr>Functional decomposition diagram</vt:lpstr>
      <vt:lpstr>Use case diagram</vt:lpstr>
      <vt:lpstr>Non-functional requirements </vt:lpstr>
      <vt:lpstr>System requirements</vt:lpstr>
      <vt:lpstr>Cont..</vt:lpstr>
      <vt:lpstr>SYSTEM DESIGN</vt:lpstr>
      <vt:lpstr>Cont..</vt:lpstr>
      <vt:lpstr>Architectural Design- </vt:lpstr>
      <vt:lpstr>MVC architecture</vt:lpstr>
      <vt:lpstr>PowerPoint Presentation</vt:lpstr>
      <vt:lpstr>PowerPoint Presentation</vt:lpstr>
      <vt:lpstr>Physical Design  </vt:lpstr>
      <vt:lpstr>User interface design</vt:lpstr>
      <vt:lpstr>Cont..</vt:lpstr>
      <vt:lpstr>Cont..</vt:lpstr>
      <vt:lpstr>Cont..</vt:lpstr>
      <vt:lpstr> Process Design</vt:lpstr>
      <vt:lpstr>Database Design</vt:lpstr>
      <vt:lpstr>  Entity-Relational Diagram   </vt:lpstr>
      <vt:lpstr>Cont..</vt:lpstr>
      <vt:lpstr>ER product Tables</vt:lpstr>
      <vt:lpstr>ER User Database </vt:lpstr>
      <vt:lpstr>ER post Table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KIPKOECH-PC</dc:creator>
  <cp:lastModifiedBy>kelvin ngare</cp:lastModifiedBy>
  <cp:revision>32</cp:revision>
  <dcterms:created xsi:type="dcterms:W3CDTF">2018-06-19T04:46:51Z</dcterms:created>
  <dcterms:modified xsi:type="dcterms:W3CDTF">2018-06-20T05:43:02Z</dcterms:modified>
</cp:coreProperties>
</file>