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2" r:id="rId5"/>
    <p:sldId id="413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6" r:id="rId16"/>
    <p:sldId id="42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99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chapter 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zhang yaojun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0055" y="1093470"/>
            <a:ext cx="4483735" cy="6847205"/>
          </a:xfrm>
        </p:spPr>
        <p:txBody>
          <a:bodyPr>
            <a:normAutofit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p2 &lt;- ggplot(chds, aes(x = c_bwt, fill=smoke))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p2 &lt;- p2 + geom_histogram(binwidth = .4, alpha = 1/3, position="identity")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p2 &lt;- p2 + labs(title = "Child birthweight vs maternal smoking") +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xlab("child birthweight (lb)")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print(p2)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5875" y="1510030"/>
            <a:ext cx="6359525" cy="4385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255" y="106680"/>
            <a:ext cx="5039360" cy="6450330"/>
          </a:xfrm>
        </p:spPr>
        <p:txBody>
          <a:bodyPr>
            <a:normAutofit fontScale="90000" lnSpcReduction="20000"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ibrary(gridExtra)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grid.arrange(pi, p2, ncol=1)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library(ggplot2)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 &lt;- ggplot(chds, aes(x = smoke, y = c_bwt))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 &lt;- p + geom_hline(yintercept = mean(chds$c_bwt),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                  colour = "black" , linetype = "dashed" , size = 0.3, alpha = 0.5)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 &lt;- p + geom_boxplot(size = 0.75, alpha = 0.5)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 &lt;- p + geom_point(position = position_jitter(w = 0.05, h = 0), alpha = 0.2)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 &lt;- p + stat_summary(fun = mean, geom = "point", shape = 18, size = 4,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                 aes(colour=smoke), alpha = 0.8)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 &lt;- p + stat_summary(fun.data = "mean_cl_normal", geom = "errorbar",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                    width = .2, aes(colour=smoke), alpha = 0.8)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 &lt;- p + labs(title = "Child birthweight vs maternal smoking") +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ylab("child birthweight (lb)")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print(p)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4615" y="1017270"/>
            <a:ext cx="6972300" cy="47967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580" y="708660"/>
            <a:ext cx="4937760" cy="5257800"/>
          </a:xfrm>
        </p:spPr>
        <p:txBody>
          <a:bodyPr>
            <a:normAutofit lnSpcReduction="20000"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qqPlot(sleep$d, las =1, id = list(n = 4, cex =1), lwd = 1, main="QQ Plot")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men &lt;- c(217, 123, 80, 140, 115, 135, 59, 126, 70, 63,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       147, 122, 108, 70)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women &lt;- c( 84, 87, 77, 84, 73, 66, 70, 35, 77, 73, 56, 112, 56, 84, 80, 101, 66, 84)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level &lt;- c(men, women)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sex &lt;- c(rep("men", length(men)), rep("women", length(women)))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andro &lt;- data.frame(level, sex)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library(ggplot2)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p1 &lt;- ggplot(andro, aes(x = sex, y = level, fill=sex))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p1 &lt;- p1 + geom_boxplot()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1930" y="956945"/>
            <a:ext cx="6754495" cy="47199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360" y="381635"/>
            <a:ext cx="4866640" cy="6160135"/>
          </a:xfrm>
        </p:spPr>
        <p:txBody>
          <a:bodyPr>
            <a:normAutofit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library(carData)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library(car)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par(mfrow=c(1,3))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qqPlot(subset(chds, smoke == "0 cigs")$c_bwt, las = 1, id = list(n = 0, cex =1),lwd = 1, main="QQ Plot, 0 cigs")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qqPlot(subset(chds, smoke == "1-19 cigs")$c_bwt, las = 1, id = list(n = 0, cex =1),lwd = 1, main="QQ Plot, 1-19 cigs")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qqPlot(subset(chds, smoke == "20+ cigs" )$c_bwt, las = 1, id = list(n = 0, cex =1),lwd = 1, main="QQ Plot, 20+ cigs")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library(nortest)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5980" y="870585"/>
            <a:ext cx="7214235" cy="49453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595" y="0"/>
            <a:ext cx="5433060" cy="6858000"/>
          </a:xfrm>
        </p:spPr>
        <p:txBody>
          <a:bodyPr>
            <a:normAutofit fontScale="80000"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shapiro.test(subset(chds, smoke == "0 cigs" )$c_bwt)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ad.test( subset(chds, smoke == "0 cigs" )$c_bwt)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cvm.test( subset(chds, smoke == "0 cigs" )$c_bwt)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shapiro.test(subset(chds, smoke == "1-19 cigs")$c_bwt)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ad.test( subset(chds, smoke == "1-19 cigs")$c_bwt)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cvm.test( subset(chds, smoke == "1-19 cigs")$c_bwt)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shapiro.test(subset(chds, smoke == "20+ cigs" )$c_bwt)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ad.test( subset(chds, smoke == "20+ cigs" )$c_bwt)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cvm.test( subset(chds, smoke == "20+ cigs" )$c_bwt)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fit.c &lt;- aov(c_bwt ~ smoke, data = chds)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par(mfrow=c(3,1))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hist(fit.c$residuals, freq = FALSE, breaks = 20)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points(density(fit.c$residuals), type = "l")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rug(fit.c$residuals)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library(vioplot)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vioplot(fit.c$residuals, horizontal=TRUE, col="gray")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boxplot(fit.c$residuals, horizontal=TRUE)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par(mfrow=c(1,1))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library(sm)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library(car)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0125" y="1200150"/>
            <a:ext cx="7264400" cy="49822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140" y="-635"/>
            <a:ext cx="4729480" cy="6858000"/>
          </a:xfrm>
        </p:spPr>
        <p:txBody>
          <a:bodyPr>
            <a:normAutofit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qqPlot(fit.c$residuals, las = 1, id=list(n = 0, cex =1), lwd = 1, main="QQ Plot")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shapiro.test(fit.c$residuals)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library(nortest)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cvm.test(fit.c$residuals)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chds.summary &lt;- ddply(chds,"smoke",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                    function(X) { data.frame( m = mean(X$c_bwt),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s = sd(X$c_bwt),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n = length(X$c_bwt) ) } 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bartlett.test(c_bwt ~ smoke, data = chds)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library(car)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leveneTest(c_bwt ~ smoke, data = chds)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fligner.test(c_bwt ~ smoke, data = chds)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summary(fit.c)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TukeyHSD(fit.c)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0275" y="1012825"/>
            <a:ext cx="7269480" cy="4957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615" y="106680"/>
            <a:ext cx="4841875" cy="6538595"/>
          </a:xfrm>
        </p:spPr>
        <p:txBody>
          <a:bodyPr>
            <a:normAutofit fontScale="90000" lnSpcReduction="20000"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fat &lt;- read.table(text="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Row fat1 fat2 fat3 fat4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1 164 178 175 155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2 172 191 186 166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3 168 197 178 149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4 177 182 171 164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5 190 185 163 170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6 176 177 176 168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", header=TRUE)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fat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library(reshape2)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fat.long &lt;- melt(fat,id.vars=c("Row"),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               measure.vars = c("fat1", "fat2", "fat3", "fat4"),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               variable.name = "type",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               value.name = "amount")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fat.long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fat.wide &lt;- dcast(fat.long, Row ~ type, value.var = "amount")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library(plyr)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46320" y="252730"/>
            <a:ext cx="6947535" cy="624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600">
                <a:sym typeface="+mn-ea"/>
              </a:rPr>
              <a:t>fat.summary &lt;- ddply(fat.long,</a:t>
            </a:r>
            <a:endParaRPr lang="zh-CN" altLang="en-US" sz="16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600">
                <a:sym typeface="+mn-ea"/>
              </a:rPr>
              <a:t>                     "type",</a:t>
            </a:r>
            <a:endParaRPr lang="zh-CN" altLang="en-US" sz="16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600">
                <a:sym typeface="+mn-ea"/>
              </a:rPr>
              <a:t>                     function(X){</a:t>
            </a:r>
            <a:endParaRPr lang="zh-CN" altLang="en-US" sz="16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600">
                <a:sym typeface="+mn-ea"/>
              </a:rPr>
              <a:t>                       data.frame( m = mean(X$amount),</a:t>
            </a:r>
            <a:endParaRPr lang="zh-CN" altLang="en-US" sz="16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600">
                <a:sym typeface="+mn-ea"/>
              </a:rPr>
              <a:t>                                   s = sd(X$amount),</a:t>
            </a:r>
            <a:endParaRPr lang="zh-CN" altLang="en-US" sz="16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600">
                <a:sym typeface="+mn-ea"/>
              </a:rPr>
              <a:t>                                   n = length(X$amount) ) })</a:t>
            </a:r>
            <a:endParaRPr lang="zh-CN" altLang="en-US" sz="16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600">
                <a:sym typeface="+mn-ea"/>
              </a:rPr>
              <a:t>fat.summary$se &lt;- fat.summary$s/sqrt(fat.summary$n)</a:t>
            </a:r>
            <a:endParaRPr lang="zh-CN" altLang="en-US" sz="16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600">
                <a:sym typeface="+mn-ea"/>
              </a:rPr>
              <a:t>fat.summary$ci.l &lt;- fat.summary$m - qt(1-.05/2, df=fat.summary$n-1) * fat.summary$se</a:t>
            </a:r>
            <a:endParaRPr lang="zh-CN" altLang="en-US" sz="16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600">
                <a:sym typeface="+mn-ea"/>
              </a:rPr>
              <a:t>fat.summary$ci.u &lt;- fat.summary$m + qt(1-.05/2, df=fat.summary$n-1) * fat.summary$se</a:t>
            </a:r>
            <a:endParaRPr lang="zh-CN" altLang="en-US" sz="16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600">
                <a:sym typeface="+mn-ea"/>
              </a:rPr>
              <a:t>fat.summary</a:t>
            </a:r>
            <a:endParaRPr lang="zh-CN" altLang="en-US" sz="16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600">
                <a:sym typeface="+mn-ea"/>
              </a:rPr>
              <a:t>library(ggplot2)</a:t>
            </a:r>
            <a:endParaRPr lang="zh-CN" altLang="en-US" sz="16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600">
                <a:sym typeface="+mn-ea"/>
              </a:rPr>
              <a:t>p &lt;- ggplot(fat.long, aes(x = type, y = amount))</a:t>
            </a:r>
            <a:endParaRPr lang="zh-CN" altLang="en-US" sz="16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600">
                <a:sym typeface="+mn-ea"/>
              </a:rPr>
              <a:t>p &lt;- p + geom_hline(yintercept = mean(fat.long$amount),</a:t>
            </a:r>
            <a:endParaRPr lang="zh-CN" altLang="en-US" sz="16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600">
                <a:sym typeface="+mn-ea"/>
              </a:rPr>
              <a:t>                   colour = "black" , linetype = "dashed" , size = 0.3, alpha = 0.5)</a:t>
            </a:r>
            <a:endParaRPr lang="zh-CN" altLang="en-US" sz="16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600">
                <a:sym typeface="+mn-ea"/>
              </a:rPr>
              <a:t>p &lt;- p + geom_boxplot(size = 0.75, alpha = 0.5)</a:t>
            </a:r>
            <a:endParaRPr lang="zh-CN" altLang="en-US" sz="16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600">
                <a:sym typeface="+mn-ea"/>
              </a:rPr>
              <a:t>p &lt;- p + geom_point(position = position_jitter(w = 0.05, h = 0), alpha = 0.5)</a:t>
            </a:r>
            <a:endParaRPr lang="zh-CN" altLang="en-US" sz="16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600">
                <a:sym typeface="+mn-ea"/>
              </a:rPr>
              <a:t>p &lt;- p + stat_summary(fun = mean, geom = "point", shape = 18, size = 6,aes(colour = type), alpha = 0.8)</a:t>
            </a:r>
            <a:endParaRPr lang="zh-CN" altLang="en-US" sz="16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600">
                <a:sym typeface="+mn-ea"/>
              </a:rPr>
              <a:t>p &lt;- p + stat_summary(fun.data = "mean_cl_normal", geom = "errorbar",width = .2, aes(colour=type), alpha = 0.8)</a:t>
            </a:r>
            <a:endParaRPr lang="zh-CN" altLang="en-US" sz="16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600">
                <a:sym typeface="+mn-ea"/>
              </a:rPr>
              <a:t>p &lt;- p + labs(title = "Doughnut fat absorption") + ylab("amount absorbed (g)")</a:t>
            </a:r>
            <a:endParaRPr lang="zh-CN" altLang="en-US" sz="16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600">
                <a:sym typeface="+mn-ea"/>
              </a:rPr>
              <a:t>print(p)</a:t>
            </a:r>
            <a:endParaRPr lang="zh-CN" altLang="en-US" sz="16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050" y="556895"/>
            <a:ext cx="8343900" cy="57435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590" y="146685"/>
            <a:ext cx="2813050" cy="5812155"/>
          </a:xfrm>
        </p:spPr>
        <p:txBody>
          <a:bodyPr>
            <a:normAutofit lnSpcReduction="10000"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fit.f &lt;- aov(amount ~ type, data = fat.long)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summary(fit.f)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pairwise.t.test(fat.long$amount, fat.long$type,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pool.sd = TRUE, p.adjust.method = "none")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pairwise.t.test (fat.long$amount, fat.long$type,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               pool.sd = TRUE, p.adjust.method = "bonf")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45840" y="0"/>
            <a:ext cx="399161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glabella &lt;- read.table(text="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Row cauc afam naaa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1   5.75  6.00  8.00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2   5.50  6.25  7.00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3   6.75  6.75  6.00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4   5.75  7.00  6.25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5   5.00  7.25  5.50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6   5.75  6.75  4.00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7   5.75  8.00  5.00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8   7.75  6.50  6.00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9   5.75  7.50  7.25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10  5.25  6.25  6.00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11  4.50  5.00  6.00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12  6.25  5.75  4.25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13  NA   5.00  4.75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14  NA   NA   6.00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", header=TRUE)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glabella.long &lt;- melt(glabella,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                      id.vars=c("Row"),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                      variable.name = "pop",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                      value.name = "thickness",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  na.rm = TRUE)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61555" y="200660"/>
            <a:ext cx="4696460" cy="6492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names(glabella.long) &lt;- c("Row", "pop", "thickness")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library(ggplot2)</a:t>
            </a:r>
            <a:endParaRPr lang="zh-CN" altLang="en-US" sz="1600"/>
          </a:p>
          <a:p>
            <a:r>
              <a:rPr lang="zh-CN" altLang="en-US" sz="1600"/>
              <a:t>p &lt;- ggplot(glabella.long, aes(x = pop, y = thickness))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p &lt;- p + geom_hline(yintercept = mean(glabella.long$thickness),</a:t>
            </a:r>
            <a:endParaRPr lang="zh-CN" altLang="en-US" sz="1600"/>
          </a:p>
          <a:p>
            <a:r>
              <a:rPr lang="zh-CN" altLang="en-US" sz="1600"/>
              <a:t>                    colour = "black", linetype = "dashed", size = 0.3, alpha = 0.5)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p &lt;- p + geom_boxplot(size = 0.75, alpha = 0.5)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p &lt;- p + geom_point(position = position_jitter(w = 0.05, h = 0), alpha = 0.5)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p&lt;-p + stat_summary(fun = mean, geom = "point", shape = 18, size = 6,aes(colour=pop), alpha = 0.8)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p &lt;- p + stat_summary(fun.data = "mean_cl_normal", geom = "errorbar",width = .2, aes(colour=pop), alpha = 0.8)</a:t>
            </a:r>
            <a:endParaRPr lang="zh-CN" altLang="en-US" sz="1600"/>
          </a:p>
          <a:p>
            <a:r>
              <a:rPr lang="zh-CN" altLang="en-US" sz="1600"/>
              <a:t>p &lt;- p + labs(title = "Glabella thickness") + ylab("thickness (mm)")</a:t>
            </a:r>
            <a:endParaRPr lang="zh-CN" altLang="en-US" sz="1600"/>
          </a:p>
          <a:p>
            <a:r>
              <a:rPr lang="zh-CN" altLang="en-US" sz="1600"/>
              <a:t>print(p)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8495" y="533400"/>
            <a:ext cx="8334375" cy="5791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5430" y="626110"/>
            <a:ext cx="5683250" cy="5627370"/>
          </a:xfrm>
        </p:spPr>
        <p:txBody>
          <a:bodyPr>
            <a:normAutofit fontScale="90000"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glabella.summary &lt;- ddply(glabella.long, "pop",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                        function(X) { data.frame( m = mean(X$thickness),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                                                  s = sd(X$thickness),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                                                  n = length(X$thickness) ) } 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glabella.summary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fit.g &lt;- aov(thickness ~ pop, data = glabella.long)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summary(fit.g)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fit.g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pairwise.t.test(glabella.long$thickness, glabella.long$pop,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              pool.sd = TRUE, p.adjust.method = "bonf")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63615" y="622300"/>
            <a:ext cx="574548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TukeyHSD(fit.f)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TukeyHSD(fit.g)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pairwise.t.test(fat.long$amount, fat.long$type,pool.sd = TRUE, p.adjust.method = "BH")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pairwise.t.test(glabella.long$thickness, glabella.long$pop,pool.sd = TRUE, p.adjust.method = "BH")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par(mfrow=c(3,1))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hist(fit.g$residuals, freq = FALSE, breaks = 20)</a:t>
            </a:r>
            <a:endParaRPr lang="zh-CN" altLang="en-US"/>
          </a:p>
          <a:p>
            <a:r>
              <a:rPr lang="zh-CN" altLang="en-US"/>
              <a:t>points(density(fit.g$residuals), type = "l")</a:t>
            </a:r>
            <a:endParaRPr lang="zh-CN" altLang="en-US"/>
          </a:p>
          <a:p>
            <a:r>
              <a:rPr lang="zh-CN" altLang="en-US"/>
              <a:t>rug(fit.g$residuals)</a:t>
            </a:r>
            <a:endParaRPr lang="zh-CN" altLang="en-US"/>
          </a:p>
          <a:p>
            <a:r>
              <a:rPr lang="zh-CN" altLang="en-US"/>
              <a:t>library(zoo)</a:t>
            </a:r>
            <a:endParaRPr lang="zh-CN" altLang="en-US"/>
          </a:p>
          <a:p>
            <a:r>
              <a:rPr lang="zh-CN" altLang="en-US"/>
              <a:t>library(sm)</a:t>
            </a:r>
            <a:endParaRPr lang="zh-CN" altLang="en-US"/>
          </a:p>
          <a:p>
            <a:r>
              <a:rPr lang="zh-CN" altLang="en-US"/>
              <a:t>library(vioplot)</a:t>
            </a:r>
            <a:endParaRPr lang="zh-CN" altLang="en-US"/>
          </a:p>
          <a:p>
            <a:r>
              <a:rPr lang="zh-CN" altLang="en-US"/>
              <a:t>vioplot(fit.g$residuals, horizontal=TRUE, col="gray")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6425" y="571500"/>
            <a:ext cx="8439150" cy="5715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4433570" cy="4759325"/>
          </a:xfrm>
        </p:spPr>
        <p:txBody>
          <a:bodyPr/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boxplot(fit.g$residuals, horizontal=TRUE)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par(mfrow=c(1,1))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library(carData)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library(car)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qqPlot(fit.g$residuals, las = 1, id = list(n = 8, cex = 1), lwd = 1, main="QQ Plot")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shapiro.test(fit.g$residuals)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library(nortest)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ad.test(fit.g$residuals)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0" y="1368425"/>
            <a:ext cx="7028815" cy="48812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600" y="72390"/>
            <a:ext cx="5467985" cy="7191375"/>
          </a:xfrm>
        </p:spPr>
        <p:txBody>
          <a:bodyPr>
            <a:normAutofit fontScale="80000"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cvm.test(fit.g$residuals)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bartlett.test(thickness ~ pop, data = glabella.long)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library(carData)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library(car)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leveneTest(thickness ~ pop, data = glabella.long)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fligner.test(thickness ~ pop, data = glabella.long)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chds &lt;- read.csv("http://statacumen.com/teach/ADA1/ADA1_notes_05-CHDS.csv")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chds$smoke &lt;- rep(NA, nrow(chds));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chds[(chds$m_smok == 0), "smoke"] &lt;- "0 cigs" ;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chds[(chds$m_smok &gt; 0)&amp;(chds$m_smok &lt; 20),"smoke"] &lt;- "1-19 cigs" ;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chds[(chds$m_smok &gt;= 20),"smoke"] &lt;- "20+ cigs";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chds$smoke &lt;- factor(chds$smoke)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pi &lt;- ggplot(chds, aes(x = c_bwt))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pi &lt;- pi + geom_histogram(binwidth = .4)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pi &lt;- pi + facet_grid(smoke ~ .)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pi &lt;- pi + labs(title = "Child birthweight vs maternal smoking") +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xlab("child birthweight (lb)")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print(pi)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9585" y="1477010"/>
            <a:ext cx="6303645" cy="43821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7942</Words>
  <Application>WPS 演示</Application>
  <PresentationFormat>宽屏</PresentationFormat>
  <Paragraphs>239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楚信</cp:lastModifiedBy>
  <cp:revision>173</cp:revision>
  <dcterms:created xsi:type="dcterms:W3CDTF">2019-06-19T02:08:00Z</dcterms:created>
  <dcterms:modified xsi:type="dcterms:W3CDTF">2021-07-30T15:15:11Z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