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8" r:id="rId5"/>
    <p:sldId id="419" r:id="rId6"/>
    <p:sldId id="420" r:id="rId7"/>
    <p:sldId id="421" r:id="rId8"/>
    <p:sldId id="422" r:id="rId9"/>
    <p:sldId id="423" r:id="rId10"/>
    <p:sldId id="426" r:id="rId11"/>
    <p:sldId id="427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9" r:id="rId22"/>
    <p:sldId id="440" r:id="rId23"/>
    <p:sldId id="44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6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chapter </a:t>
            </a:r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zhang yaojun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140" y="-635"/>
            <a:ext cx="4729480" cy="6858000"/>
          </a:xfrm>
        </p:spPr>
        <p:txBody>
          <a:bodyPr>
            <a:normAutofit fontScale="85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ad.test(time)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Passage_df &lt;- data.frame(time)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ggplot(Passage_df, aes(x = time))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p1 + geom_histogram(aes(y=..density..)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, binwidth=0.001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, colour="black" , fill="white")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p1 + geom_density(alpha=0.1, fill="#FF6666")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p1 &lt;- p1 + geom_point(aes(y = -1)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   ,position = position_jitter(height = .5)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            ,alpha = 1/5)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ggplot(Passage_df, aes(x = "t", y = time))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p2 + geom_violin(fill = "gray50")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p2 + geom_boxplot(width = 0.2, alpha = 3/4)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p2 &lt;- p2 + coord_flip()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ggplot(Passage_df, aes(x = "t", y = time))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p3 + geom_boxplot()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p3 + coord_flip()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library(gridExtra)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4240" y="114935"/>
            <a:ext cx="5229860" cy="4646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grid.arrange(p1, p2, p3, ncol=1)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par(mfrow=c(1,1))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library(car)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qqPlot(time, las = 1, id=list(n = 0,cex = 1), lwd = 1, main="QQ Plot, Time")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bs.one.samp.dist(time)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t.sum &lt;- t.test(time)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t.sum$conf.int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diff(t.test(time)$conf.int)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s.sum &lt;- SIGN.test(time)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s.sum[2,c(2,3)]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diff(s.sum[2,c(2,3)])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w.sum &lt;- wilcox.test(time, conf.int=TRUE)</a:t>
            </a:r>
            <a:endParaRPr lang="zh-CN" altLang="en-US" sz="1400" spc="0">
              <a:solidFill>
                <a:schemeClr val="tx1"/>
              </a:solidFill>
              <a:uFillTx/>
              <a:latin typeface="+mn-lt"/>
              <a:ea typeface="+mn-ea"/>
            </a:endParaRPr>
          </a:p>
          <a:p>
            <a:pPr marL="0" indent="-2286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zh-CN" altLang="en-US" sz="1400">
                <a:uFillTx/>
                <a:sym typeface="+mn-ea"/>
              </a:rPr>
              <a:t>w.sum$conf.int</a:t>
            </a:r>
            <a:endParaRPr lang="zh-CN" altLang="en-US" sz="1400">
              <a:uFillTx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4615" y="201930"/>
            <a:ext cx="8725535" cy="5992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6540" y="71755"/>
            <a:ext cx="2890520" cy="6607175"/>
          </a:xfrm>
        </p:spPr>
        <p:txBody>
          <a:bodyPr>
            <a:normAutofit fontScale="45000"/>
          </a:bodyPr>
          <a:p>
            <a:r>
              <a:rPr lang="zh-CN" altLang="en-US"/>
              <a:t>emis &lt;- read.table(text="</a:t>
            </a:r>
            <a:endParaRPr lang="zh-CN" altLang="en-US"/>
          </a:p>
          <a:p>
            <a:r>
              <a:rPr lang="zh-CN" altLang="en-US"/>
              <a:t>Pre-y63 y63-7 y68-9 y70-l y72-4</a:t>
            </a:r>
            <a:endParaRPr lang="zh-CN" altLang="en-US"/>
          </a:p>
          <a:p>
            <a:r>
              <a:rPr lang="zh-CN" altLang="en-US"/>
              <a:t>2351 620 1088 141 140</a:t>
            </a:r>
            <a:endParaRPr lang="zh-CN" altLang="en-US"/>
          </a:p>
          <a:p>
            <a:r>
              <a:rPr lang="zh-CN" altLang="en-US"/>
              <a:t>1293 940 388 359 160</a:t>
            </a:r>
            <a:endParaRPr lang="zh-CN" altLang="en-US"/>
          </a:p>
          <a:p>
            <a:r>
              <a:rPr lang="zh-CN" altLang="en-US"/>
              <a:t>541 350 111 247 20</a:t>
            </a:r>
            <a:endParaRPr lang="zh-CN" altLang="en-US"/>
          </a:p>
          <a:p>
            <a:r>
              <a:rPr lang="zh-CN" altLang="en-US"/>
              <a:t>1058 700 558 940 20</a:t>
            </a:r>
            <a:endParaRPr lang="zh-CN" altLang="en-US"/>
          </a:p>
          <a:p>
            <a:r>
              <a:rPr lang="zh-CN" altLang="en-US"/>
              <a:t>411 1150 294 882 223</a:t>
            </a:r>
            <a:endParaRPr lang="zh-CN" altLang="en-US"/>
          </a:p>
          <a:p>
            <a:r>
              <a:rPr lang="zh-CN" altLang="en-US"/>
              <a:t>570 2000 211 494 60</a:t>
            </a:r>
            <a:endParaRPr lang="zh-CN" altLang="en-US"/>
          </a:p>
          <a:p>
            <a:r>
              <a:rPr lang="zh-CN" altLang="en-US"/>
              <a:t>800 823 460 306 20</a:t>
            </a:r>
            <a:endParaRPr lang="zh-CN" altLang="en-US"/>
          </a:p>
          <a:p>
            <a:r>
              <a:rPr lang="zh-CN" altLang="en-US"/>
              <a:t>630 1058 470 200 95</a:t>
            </a:r>
            <a:endParaRPr lang="zh-CN" altLang="en-US"/>
          </a:p>
          <a:p>
            <a:r>
              <a:rPr lang="zh-CN" altLang="en-US"/>
              <a:t>905 423 353 100 360</a:t>
            </a:r>
            <a:endParaRPr lang="zh-CN" altLang="en-US"/>
          </a:p>
          <a:p>
            <a:r>
              <a:rPr lang="zh-CN" altLang="en-US"/>
              <a:t>347 900 71 300 70</a:t>
            </a:r>
            <a:endParaRPr lang="zh-CN" altLang="en-US"/>
          </a:p>
          <a:p>
            <a:r>
              <a:rPr lang="zh-CN" altLang="en-US"/>
              <a:t>NA 405 241 223 220</a:t>
            </a:r>
            <a:endParaRPr lang="zh-CN" altLang="en-US"/>
          </a:p>
          <a:p>
            <a:r>
              <a:rPr lang="zh-CN" altLang="en-US"/>
              <a:t>NA 780 2999 190 400</a:t>
            </a:r>
            <a:endParaRPr lang="zh-CN" altLang="en-US"/>
          </a:p>
          <a:p>
            <a:r>
              <a:rPr lang="zh-CN" altLang="en-US"/>
              <a:t>NA 270 199 140 217</a:t>
            </a:r>
            <a:endParaRPr lang="zh-CN" altLang="en-US"/>
          </a:p>
          <a:p>
            <a:r>
              <a:rPr lang="zh-CN" altLang="en-US"/>
              <a:t>NA NA 188 880 58</a:t>
            </a:r>
            <a:endParaRPr lang="zh-CN" altLang="en-US"/>
          </a:p>
          <a:p>
            <a:r>
              <a:rPr lang="zh-CN" altLang="en-US"/>
              <a:t>NA NA 353 200 235</a:t>
            </a:r>
            <a:endParaRPr lang="zh-CN" altLang="en-US"/>
          </a:p>
          <a:p>
            <a:r>
              <a:rPr lang="zh-CN" altLang="en-US"/>
              <a:t>NA NA 117 223 1880</a:t>
            </a:r>
            <a:endParaRPr lang="zh-CN" altLang="en-US"/>
          </a:p>
          <a:p>
            <a:r>
              <a:rPr lang="zh-CN" altLang="en-US"/>
              <a:t>NA NA NA 188 200</a:t>
            </a:r>
            <a:endParaRPr lang="zh-CN" altLang="en-US"/>
          </a:p>
          <a:p>
            <a:r>
              <a:rPr lang="zh-CN" altLang="en-US"/>
              <a:t>NA NA NA 435 175</a:t>
            </a:r>
            <a:endParaRPr lang="zh-CN" altLang="en-US"/>
          </a:p>
          <a:p>
            <a:r>
              <a:rPr lang="zh-CN" altLang="en-US"/>
              <a:t>NA NA NA 940 85</a:t>
            </a:r>
            <a:endParaRPr lang="zh-CN" altLang="en-US"/>
          </a:p>
          <a:p>
            <a:r>
              <a:rPr lang="zh-CN" altLang="en-US"/>
              <a:t>NA NA NA 241 NA</a:t>
            </a:r>
            <a:endParaRPr lang="zh-CN" altLang="en-US"/>
          </a:p>
          <a:p>
            <a:r>
              <a:rPr lang="zh-CN" altLang="en-US"/>
              <a:t>", header=TRUE)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917440" y="71755"/>
            <a:ext cx="7178675" cy="6873240"/>
          </a:xfrm>
          <a:prstGeom prst="rect">
            <a:avLst/>
          </a:prstGeom>
        </p:spPr>
        <p:txBody>
          <a:bodyPr vert="horz" lIns="90000" tIns="46800" rIns="90000" bIns="46800" rtlCol="0">
            <a:normAutofit fontScale="6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emis.long &lt;- melt(emis,variable.name = "year", value.name = "hc", na.rm = TRUE)</a:t>
            </a:r>
            <a:endParaRPr lang="zh-CN" altLang="en-US"/>
          </a:p>
          <a:p>
            <a:r>
              <a:rPr lang="zh-CN" altLang="en-US"/>
              <a:t>names(emis.long) &lt;- c("year", "hc")</a:t>
            </a:r>
            <a:endParaRPr lang="zh-CN" altLang="en-US"/>
          </a:p>
          <a:p>
            <a:r>
              <a:rPr lang="zh-CN" altLang="en-US"/>
              <a:t>by(emis.long$hc, emis.long$year, summary)</a:t>
            </a:r>
            <a:endParaRPr lang="zh-CN" altLang="en-US"/>
          </a:p>
          <a:p>
            <a:r>
              <a:rPr lang="zh-CN" altLang="en-US"/>
              <a:t>by(emis.long$hc , emis.long$year, function(X){ c(IQR(X), sd(X), length(X))})</a:t>
            </a:r>
            <a:endParaRPr lang="zh-CN" altLang="en-US"/>
          </a:p>
          <a:p>
            <a:r>
              <a:rPr lang="zh-CN" altLang="en-US"/>
              <a:t>library(ggplot2)</a:t>
            </a:r>
            <a:endParaRPr lang="zh-CN" altLang="en-US"/>
          </a:p>
          <a:p>
            <a:r>
              <a:rPr lang="zh-CN" altLang="en-US"/>
              <a:t>p &lt;- ggplot(emis.long, aes(x = year, y = hc))</a:t>
            </a:r>
            <a:endParaRPr lang="zh-CN" altLang="en-US"/>
          </a:p>
          <a:p>
            <a:r>
              <a:rPr lang="zh-CN" altLang="en-US"/>
              <a:t>p &lt;- p + geom_hline(yintercept = mean(emis.long$hc),</a:t>
            </a:r>
            <a:endParaRPr lang="zh-CN" altLang="en-US"/>
          </a:p>
          <a:p>
            <a:r>
              <a:rPr lang="zh-CN" altLang="en-US"/>
              <a:t>colour = "black", linetype = "dashed", size = 0.3, alpha = 0.5)</a:t>
            </a:r>
            <a:endParaRPr lang="zh-CN" altLang="en-US"/>
          </a:p>
          <a:p>
            <a:r>
              <a:rPr lang="zh-CN" altLang="en-US"/>
              <a:t>p &lt;- p + geom_boxplot(size = 0.75, alpha = 0.5)</a:t>
            </a:r>
            <a:endParaRPr lang="zh-CN" altLang="en-US"/>
          </a:p>
          <a:p>
            <a:r>
              <a:rPr lang="zh-CN" altLang="en-US"/>
              <a:t>p &lt;- p + geom_point(position = position_jitter(w = 0.05, h = 0), alpha = 0.5)</a:t>
            </a:r>
            <a:endParaRPr lang="zh-CN" altLang="en-US"/>
          </a:p>
          <a:p>
            <a:r>
              <a:rPr lang="zh-CN" altLang="en-US"/>
              <a:t>p &lt;- p + stat_summary(fun.y = mean, geom = "point", shape = 18, size = 6,</a:t>
            </a:r>
            <a:endParaRPr lang="zh-CN" altLang="en-US"/>
          </a:p>
          <a:p>
            <a:r>
              <a:rPr lang="zh-CN" altLang="en-US"/>
              <a:t>aes(colour=year), alpha = 0.8)</a:t>
            </a:r>
            <a:endParaRPr lang="zh-CN" altLang="en-US"/>
          </a:p>
          <a:p>
            <a:r>
              <a:rPr lang="zh-CN" altLang="en-US"/>
              <a:t>p &lt;- p + stat_summary(fun.data = "mean_cl_normal", geom = "errorbar",</a:t>
            </a:r>
            <a:endParaRPr lang="zh-CN" altLang="en-US"/>
          </a:p>
          <a:p>
            <a:r>
              <a:rPr lang="zh-CN" altLang="en-US"/>
              <a:t>width = .2, aes(colour=year), alpha = 0.8)</a:t>
            </a:r>
            <a:endParaRPr lang="zh-CN" altLang="en-US"/>
          </a:p>
          <a:p>
            <a:r>
              <a:rPr lang="zh-CN" altLang="en-US"/>
              <a:t>p &lt;- p + labs(title = "Albuquerque automobile hydrocarbon emissions data") + ylab("hc (ppm)")</a:t>
            </a:r>
            <a:endParaRPr lang="zh-CN" altLang="en-US"/>
          </a:p>
          <a:p>
            <a:r>
              <a:rPr lang="zh-CN" altLang="en-US"/>
              <a:t>p &lt;- p + scale_x_discrete(limits = rev(levels(emis.long$year)))</a:t>
            </a:r>
            <a:endParaRPr lang="zh-CN" altLang="en-US"/>
          </a:p>
          <a:p>
            <a:r>
              <a:rPr lang="zh-CN" altLang="en-US"/>
              <a:t>p &lt;- p + coord_flip()</a:t>
            </a:r>
            <a:endParaRPr lang="zh-CN" altLang="en-US"/>
          </a:p>
          <a:p>
            <a:r>
              <a:rPr lang="zh-CN" altLang="en-US"/>
              <a:t>p &lt;- p + theme(legend.position="none")</a:t>
            </a:r>
            <a:endParaRPr lang="zh-CN" altLang="en-US"/>
          </a:p>
          <a:p>
            <a:r>
              <a:rPr lang="zh-CN" altLang="en-US"/>
              <a:t>print(p)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5565" y="588010"/>
            <a:ext cx="8677275" cy="5942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230" y="67945"/>
            <a:ext cx="10975340" cy="7060565"/>
          </a:xfrm>
        </p:spPr>
        <p:txBody>
          <a:bodyPr/>
          <a:p>
            <a:r>
              <a:rPr lang="zh-CN" altLang="en-US" sz="730"/>
              <a:t>fit.e &lt;- aov(hc ~ year, data = emis.long)</a:t>
            </a:r>
            <a:endParaRPr lang="zh-CN" altLang="en-US" sz="730"/>
          </a:p>
          <a:p>
            <a:r>
              <a:rPr lang="zh-CN" altLang="en-US" sz="730"/>
              <a:t>summary(fit.e)</a:t>
            </a:r>
            <a:endParaRPr lang="zh-CN" altLang="en-US" sz="730"/>
          </a:p>
          <a:p>
            <a:r>
              <a:rPr lang="zh-CN" altLang="en-US" sz="730"/>
              <a:t>fit.er &lt;- aov(rank(hc) ~ year, data = emis.long)</a:t>
            </a:r>
            <a:endParaRPr lang="zh-CN" altLang="en-US" sz="730"/>
          </a:p>
          <a:p>
            <a:r>
              <a:rPr lang="zh-CN" altLang="en-US" sz="730"/>
              <a:t>summary(fit.er)</a:t>
            </a:r>
            <a:endParaRPr lang="zh-CN" altLang="en-US" sz="730"/>
          </a:p>
          <a:p>
            <a:r>
              <a:rPr lang="zh-CN" altLang="en-US" sz="730"/>
              <a:t>fit.ek &lt;- kruskal.test(hc ~ year, data = emis.long)</a:t>
            </a:r>
            <a:endParaRPr lang="zh-CN" altLang="en-US" sz="730"/>
          </a:p>
          <a:p>
            <a:r>
              <a:rPr lang="zh-CN" altLang="en-US" sz="730"/>
              <a:t>fit.ek</a:t>
            </a:r>
            <a:endParaRPr lang="zh-CN" altLang="en-US" sz="730"/>
          </a:p>
          <a:p>
            <a:r>
              <a:rPr lang="zh-CN" altLang="en-US" sz="730"/>
              <a:t>emis.long$loghc &lt;- log(emis.long$hc)</a:t>
            </a:r>
            <a:endParaRPr lang="zh-CN" altLang="en-US" sz="730"/>
          </a:p>
          <a:p>
            <a:r>
              <a:rPr lang="zh-CN" altLang="en-US" sz="730"/>
              <a:t>by(emis.long$loghc, emis.long$year, summary)</a:t>
            </a:r>
            <a:endParaRPr lang="zh-CN" altLang="en-US" sz="730"/>
          </a:p>
          <a:p>
            <a:r>
              <a:rPr lang="zh-CN" altLang="en-US" sz="730"/>
              <a:t>by(emis.long$loghc, emis.long$year, function(X){ c(IQR(X), sd(X), length(X))})</a:t>
            </a:r>
            <a:endParaRPr lang="zh-CN" altLang="en-US" sz="730"/>
          </a:p>
          <a:p>
            <a:r>
              <a:rPr lang="zh-CN" altLang="en-US" sz="730"/>
              <a:t>library(ggplot2)</a:t>
            </a:r>
            <a:endParaRPr lang="zh-CN" altLang="en-US" sz="730"/>
          </a:p>
          <a:p>
            <a:r>
              <a:rPr lang="zh-CN" altLang="en-US" sz="730"/>
              <a:t>p &lt;- ggplot(emis.long, aes(x = year, y = loghc))</a:t>
            </a:r>
            <a:endParaRPr lang="zh-CN" altLang="en-US" sz="730"/>
          </a:p>
          <a:p>
            <a:r>
              <a:rPr lang="zh-CN" altLang="en-US" sz="730"/>
              <a:t>p &lt;- p + geom_hline(yintercept = mean(emis.long$loghc),</a:t>
            </a:r>
            <a:endParaRPr lang="zh-CN" altLang="en-US" sz="730"/>
          </a:p>
          <a:p>
            <a:r>
              <a:rPr lang="zh-CN" altLang="en-US" sz="730"/>
              <a:t>colour = "black", linetype = "dashed", size = 0.3, alpha = 0.5)</a:t>
            </a:r>
            <a:endParaRPr lang="zh-CN" altLang="en-US" sz="730"/>
          </a:p>
          <a:p>
            <a:r>
              <a:rPr lang="zh-CN" altLang="en-US" sz="730"/>
              <a:t>p &lt;- p + geom_boxplot(size = 0.75, alpha = 0.5)</a:t>
            </a:r>
            <a:endParaRPr lang="zh-CN" altLang="en-US" sz="730"/>
          </a:p>
          <a:p>
            <a:r>
              <a:rPr lang="zh-CN" altLang="en-US" sz="730"/>
              <a:t>p &lt;- p + geom_point(position = position_jitter(w = 0.05, h = 0), alpha = 0.5)</a:t>
            </a:r>
            <a:endParaRPr lang="zh-CN" altLang="en-US" sz="730"/>
          </a:p>
          <a:p>
            <a:r>
              <a:rPr lang="zh-CN" altLang="en-US" sz="730"/>
              <a:t>p &lt;- p + stat_summary(fun.y = mean, geom = "point", shape = 18, size = 6,</a:t>
            </a:r>
            <a:endParaRPr lang="zh-CN" altLang="en-US" sz="730"/>
          </a:p>
          <a:p>
            <a:r>
              <a:rPr lang="zh-CN" altLang="en-US" sz="730"/>
              <a:t>aes(colour=year), alpha = 0.8)</a:t>
            </a:r>
            <a:endParaRPr lang="zh-CN" altLang="en-US" sz="730"/>
          </a:p>
          <a:p>
            <a:r>
              <a:rPr lang="zh-CN" altLang="en-US" sz="730"/>
              <a:t>p &lt;- p + stat_summary(fun.data = "mean_cl_normal", geom = "errorbar" ,</a:t>
            </a:r>
            <a:endParaRPr lang="zh-CN" altLang="en-US" sz="730"/>
          </a:p>
          <a:p>
            <a:r>
              <a:rPr lang="zh-CN" altLang="en-US" sz="730"/>
              <a:t>width = .2, aes(colour=year), alpha = 0.8)</a:t>
            </a:r>
            <a:endParaRPr lang="zh-CN" altLang="en-US" sz="730"/>
          </a:p>
          <a:p>
            <a:r>
              <a:rPr lang="zh-CN" altLang="en-US" sz="730"/>
              <a:t>p &lt;- p + labs(title = "Albuquerque automobile hydrocarbon emissions data (log scale)")</a:t>
            </a:r>
            <a:endParaRPr lang="zh-CN" altLang="en-US" sz="730"/>
          </a:p>
          <a:p>
            <a:r>
              <a:rPr lang="zh-CN" altLang="en-US" sz="730"/>
              <a:t>p &lt;- p + ylab("log(hc)(log(ppm))")</a:t>
            </a:r>
            <a:endParaRPr lang="zh-CN" altLang="en-US" sz="730"/>
          </a:p>
          <a:p>
            <a:r>
              <a:rPr lang="zh-CN" altLang="en-US" sz="730"/>
              <a:t>p &lt;- p + scale_x_discrete(limits = rev(levels(emis.long$year)))</a:t>
            </a:r>
            <a:endParaRPr lang="zh-CN" altLang="en-US" sz="730"/>
          </a:p>
          <a:p>
            <a:r>
              <a:rPr lang="zh-CN" altLang="en-US" sz="730"/>
              <a:t>p &lt;- p + coord_flip()</a:t>
            </a:r>
            <a:endParaRPr lang="zh-CN" altLang="en-US" sz="730"/>
          </a:p>
          <a:p>
            <a:r>
              <a:rPr lang="zh-CN" altLang="en-US" sz="730"/>
              <a:t>p &lt;- p + theme(legend.position="none")</a:t>
            </a:r>
            <a:endParaRPr lang="zh-CN" altLang="en-US" sz="730"/>
          </a:p>
          <a:p>
            <a:r>
              <a:rPr lang="zh-CN" altLang="en-US" sz="730"/>
              <a:t>print(p)</a:t>
            </a:r>
            <a:endParaRPr lang="zh-CN" altLang="en-US" sz="73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0" y="485140"/>
            <a:ext cx="6637020" cy="4536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990" y="500380"/>
            <a:ext cx="3801110" cy="4759325"/>
          </a:xfrm>
        </p:spPr>
        <p:txBody>
          <a:bodyPr>
            <a:no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fit.le &lt;- aov(loghc ~ year, data = emis.long)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summary(fit.le)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fit.lek &lt;- kruskal.test(loghc ~ year, data = emis.long)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fit.lek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hd &lt;- read.table(text="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nc ahd ihd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5.37 3.96 5.37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5.80 3.04 10.60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4.70 5.28 5.02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5.70 3.40 14.30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3.40 4.10 9.90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8.60 3.61 4.27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7.48 6.16 5.75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5.77 3.22 5.03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7.15 7.48 5.74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1400" spc="0">
                <a:solidFill>
                  <a:schemeClr val="tx1"/>
                </a:solidFill>
                <a:latin typeface="+mn-lt"/>
                <a:ea typeface="+mn-ea"/>
              </a:rPr>
              <a:t>6.49 3.87 7.85</a:t>
            </a:r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sz="1400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4140" y="182245"/>
            <a:ext cx="3355975" cy="6492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4.09 4.27 6.82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5.94 4.05 7.90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6.38 2.40 8.36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9.24 5.81 5.72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5.66 4.29 6.00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4.53 2.77 4.75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6.51 4.40 5.83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7.00 NA 7.30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6.20 NA 7.52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7.04 NA 5.32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4.82 NA 6.05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6.73 NA 5.68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5.26 NA 7.57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  NA NA 5.68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  NA NA 8.91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  NA NA 5.39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  NA NA 4.40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  NA NA 7.13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  <a:sym typeface="+mn-ea"/>
              </a:rPr>
              <a:t>", header=TRUE)</a:t>
            </a:r>
            <a:endParaRPr lang="zh-CN" altLang="en-US" sz="1400">
              <a:uFillTx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8895" y="500380"/>
            <a:ext cx="5272405" cy="4174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hd.long &lt;- melt(hd,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variable.name = "patient" ,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value.name = "level" ,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na.rm = TRUE)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names(hd.long) &lt;- c("patient", "level")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by(hd.long$level, hd.long$patient, summary)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by(hd.long$level, hd.long$patient, function(X){ c(IQR(X), sd(X), length(X))})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hd.long$loglevel &lt;- log(hd.long$level)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by(hd.long$loglevel, hd.long$patient, summary)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by(hd.long$loglevel, hd.long$patient, function(X){ c(IQR(X), sd(X), length(X))})</a:t>
            </a:r>
            <a:endParaRPr lang="zh-CN" altLang="en-US" sz="14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400">
                <a:uFillTx/>
              </a:rPr>
              <a:t>library(ggplot2)</a:t>
            </a:r>
            <a:endParaRPr lang="zh-CN" altLang="en-US" sz="1400"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45" y="0"/>
            <a:ext cx="4988560" cy="6858000"/>
          </a:xfrm>
        </p:spPr>
        <p:txBody>
          <a:bodyPr>
            <a:normAutofit fontScale="60000"/>
          </a:bodyPr>
          <a:p>
            <a:r>
              <a:rPr lang="zh-CN" altLang="en-US"/>
              <a:t>p &lt;- ggplot(hd.long, aes(x = patient, y = level))</a:t>
            </a:r>
            <a:endParaRPr lang="zh-CN" altLang="en-US"/>
          </a:p>
          <a:p>
            <a:r>
              <a:rPr lang="zh-CN" altLang="en-US"/>
              <a:t>p &lt;- p + geom_hline(yintercept = mean(hd.long$level),</a:t>
            </a:r>
            <a:endParaRPr lang="zh-CN" altLang="en-US"/>
          </a:p>
          <a:p>
            <a:r>
              <a:rPr lang="zh-CN" altLang="en-US"/>
              <a:t>colour = "black", linetype = "dashed", size = 0.3, alpha = 0.5)</a:t>
            </a:r>
            <a:endParaRPr lang="zh-CN" altLang="en-US"/>
          </a:p>
          <a:p>
            <a:r>
              <a:rPr lang="zh-CN" altLang="en-US"/>
              <a:t>p &lt;- p + geom_boxplot(size = 0.75, alpha = 0.5)</a:t>
            </a:r>
            <a:endParaRPr lang="zh-CN" altLang="en-US"/>
          </a:p>
          <a:p>
            <a:r>
              <a:rPr lang="zh-CN" altLang="en-US"/>
              <a:t>p &lt;- p + geom_point(position = position_jitter(w = 0.05, h = 0), alpha = 0.5)</a:t>
            </a:r>
            <a:endParaRPr lang="zh-CN" altLang="en-US"/>
          </a:p>
          <a:p>
            <a:r>
              <a:rPr lang="zh-CN" altLang="en-US"/>
              <a:t>p &lt;- p + stat_summary(fun.y = mean, geom = "point", shape = 18, size = 6,</a:t>
            </a:r>
            <a:endParaRPr lang="zh-CN" altLang="en-US"/>
          </a:p>
          <a:p>
            <a:r>
              <a:rPr lang="zh-CN" altLang="en-US"/>
              <a:t>aes(colour=patient), alpha = 0.8)</a:t>
            </a:r>
            <a:endParaRPr lang="zh-CN" altLang="en-US"/>
          </a:p>
          <a:p>
            <a:r>
              <a:rPr lang="zh-CN" altLang="en-US"/>
              <a:t>p &lt;- p + stat_summary(fun.data = "mean_cl_normal", geom = "errorbar",</a:t>
            </a:r>
            <a:endParaRPr lang="zh-CN" altLang="en-US"/>
          </a:p>
          <a:p>
            <a:r>
              <a:rPr lang="zh-CN" altLang="en-US"/>
              <a:t>width = .2, aes(colour=patient), alpha = 0.8)</a:t>
            </a:r>
            <a:endParaRPr lang="zh-CN" altLang="en-US"/>
          </a:p>
          <a:p>
            <a:r>
              <a:rPr lang="zh-CN" altLang="en-US"/>
              <a:t>p &lt;- p + labs(title = "Plasma bradykininogen levels for three patient groups")</a:t>
            </a:r>
            <a:endParaRPr lang="zh-CN" altLang="en-US"/>
          </a:p>
          <a:p>
            <a:r>
              <a:rPr lang="zh-CN" altLang="en-US"/>
              <a:t>p &lt;- p + ylab("level (mg/ml)")</a:t>
            </a:r>
            <a:endParaRPr lang="zh-CN" altLang="en-US"/>
          </a:p>
          <a:p>
            <a:r>
              <a:rPr lang="zh-CN" altLang="en-US"/>
              <a:t>p &lt;- p + scale_x_discrete(limits = rev(levels(hd.long$patient)))</a:t>
            </a:r>
            <a:endParaRPr lang="zh-CN" altLang="en-US"/>
          </a:p>
          <a:p>
            <a:r>
              <a:rPr lang="zh-CN" altLang="en-US"/>
              <a:t>p &lt;- p + ylim(c(0,max(hd.long$level)))</a:t>
            </a:r>
            <a:endParaRPr lang="zh-CN" altLang="en-US"/>
          </a:p>
          <a:p>
            <a:r>
              <a:rPr lang="zh-CN" altLang="en-US"/>
              <a:t>p &lt;- p + coord_flip()</a:t>
            </a:r>
            <a:endParaRPr lang="zh-CN" altLang="en-US"/>
          </a:p>
          <a:p>
            <a:r>
              <a:rPr lang="zh-CN" altLang="en-US"/>
              <a:t>p &lt;- p + theme(legend.position="none")</a:t>
            </a:r>
            <a:endParaRPr lang="zh-CN" altLang="en-US"/>
          </a:p>
          <a:p>
            <a:r>
              <a:rPr lang="zh-CN" altLang="en-US"/>
              <a:t>print(p)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0030" y="1032510"/>
            <a:ext cx="6936105" cy="4792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050" y="321310"/>
            <a:ext cx="5365115" cy="6348730"/>
          </a:xfrm>
        </p:spPr>
        <p:txBody>
          <a:bodyPr>
            <a:normAutofit fontScale="50000"/>
          </a:bodyPr>
          <a:p>
            <a:r>
              <a:rPr lang="zh-CN" altLang="en-US"/>
              <a:t>library(ggplot2)</a:t>
            </a:r>
            <a:endParaRPr lang="zh-CN" altLang="en-US"/>
          </a:p>
          <a:p>
            <a:r>
              <a:rPr lang="zh-CN" altLang="en-US"/>
              <a:t>p &lt;- ggplot(hd.long, aes(x = patient, y = loglevel))</a:t>
            </a:r>
            <a:endParaRPr lang="zh-CN" altLang="en-US"/>
          </a:p>
          <a:p>
            <a:r>
              <a:rPr lang="zh-CN" altLang="en-US"/>
              <a:t>p &lt;- p + geom_hline(yintercept = mean(hd.long$loglevel),</a:t>
            </a:r>
            <a:endParaRPr lang="zh-CN" altLang="en-US"/>
          </a:p>
          <a:p>
            <a:r>
              <a:rPr lang="zh-CN" altLang="en-US"/>
              <a:t>colour = "black", linetype = "dashed", size = 0.3, alpha = 0.5)</a:t>
            </a:r>
            <a:endParaRPr lang="zh-CN" altLang="en-US"/>
          </a:p>
          <a:p>
            <a:r>
              <a:rPr lang="zh-CN" altLang="en-US"/>
              <a:t>p &lt;- p + geom_boxplot(size = 0.75, alpha = 0.5)</a:t>
            </a:r>
            <a:endParaRPr lang="zh-CN" altLang="en-US"/>
          </a:p>
          <a:p>
            <a:r>
              <a:rPr lang="zh-CN" altLang="en-US"/>
              <a:t>p &lt;- p + geom_point(position = position_jitter(w = 0.05, h = 0), alpha = 0.5)</a:t>
            </a:r>
            <a:endParaRPr lang="zh-CN" altLang="en-US"/>
          </a:p>
          <a:p>
            <a:r>
              <a:rPr lang="zh-CN" altLang="en-US"/>
              <a:t>p &lt;- p + stat_summary(fun.y = mean, geom = "point", shape = 18, size = 6,</a:t>
            </a:r>
            <a:endParaRPr lang="zh-CN" altLang="en-US"/>
          </a:p>
          <a:p>
            <a:r>
              <a:rPr lang="zh-CN" altLang="en-US"/>
              <a:t>aes(colour=patient), alpha = 0.8)</a:t>
            </a:r>
            <a:endParaRPr lang="zh-CN" altLang="en-US"/>
          </a:p>
          <a:p>
            <a:r>
              <a:rPr lang="zh-CN" altLang="en-US"/>
              <a:t>p &lt;- p + stat_summary(fun.data = "mean_cl_normal", geom = "errorbar",</a:t>
            </a:r>
            <a:endParaRPr lang="zh-CN" altLang="en-US"/>
          </a:p>
          <a:p>
            <a:r>
              <a:rPr lang="zh-CN" altLang="en-US"/>
              <a:t>width = .2, aes(colour=patient), alpha = 0.8)</a:t>
            </a:r>
            <a:endParaRPr lang="zh-CN" altLang="en-US"/>
          </a:p>
          <a:p>
            <a:r>
              <a:rPr lang="zh-CN" altLang="en-US"/>
              <a:t>p &lt;- p + labs(title = "Plasma bradykininogen levels for three patient groups (log scale)")</a:t>
            </a:r>
            <a:endParaRPr lang="zh-CN" altLang="en-US"/>
          </a:p>
          <a:p>
            <a:r>
              <a:rPr lang="zh-CN" altLang="en-US"/>
              <a:t>p &lt;- p + ylab("log(level)(log(mg/ml))")</a:t>
            </a:r>
            <a:endParaRPr lang="zh-CN" altLang="en-US"/>
          </a:p>
          <a:p>
            <a:r>
              <a:rPr lang="zh-CN" altLang="en-US"/>
              <a:t>p &lt;- p + scale_x_discrete(limits = rev(levels(hd.long$patient)))</a:t>
            </a:r>
            <a:endParaRPr lang="zh-CN" altLang="en-US"/>
          </a:p>
          <a:p>
            <a:r>
              <a:rPr lang="zh-CN" altLang="en-US"/>
              <a:t>p &lt;- p + ylim(c(0,max(hd.long$loglevel)))</a:t>
            </a:r>
            <a:endParaRPr lang="zh-CN" altLang="en-US"/>
          </a:p>
          <a:p>
            <a:r>
              <a:rPr lang="zh-CN" altLang="en-US"/>
              <a:t>p &lt;- p + coord_flip()</a:t>
            </a:r>
            <a:endParaRPr lang="zh-CN" altLang="en-US"/>
          </a:p>
          <a:p>
            <a:r>
              <a:rPr lang="zh-CN" altLang="en-US"/>
              <a:t>p &lt;- p + theme(legend.position="none")</a:t>
            </a:r>
            <a:endParaRPr lang="zh-CN" altLang="en-US"/>
          </a:p>
          <a:p>
            <a:r>
              <a:rPr lang="zh-CN" altLang="en-US"/>
              <a:t>print(p)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125" y="47694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1300480"/>
            <a:ext cx="6478270" cy="4452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485" y="553720"/>
            <a:ext cx="5082540" cy="4759325"/>
          </a:xfrm>
        </p:spPr>
        <p:txBody>
          <a:bodyPr>
            <a:normAutofit fontScale="60000"/>
          </a:bodyPr>
          <a:p>
            <a:r>
              <a:rPr lang="zh-CN" altLang="en-US"/>
              <a:t>fit.h &lt;- kruskal.test(level ~ patient, data = hd.long)</a:t>
            </a:r>
            <a:endParaRPr lang="zh-CN" altLang="en-US"/>
          </a:p>
          <a:p>
            <a:r>
              <a:rPr lang="zh-CN" altLang="en-US"/>
              <a:t>wilcox.test(hd$nc , hd$ahd, conf.int=TRUE, conf.level = 0.9833)</a:t>
            </a:r>
            <a:endParaRPr lang="zh-CN" altLang="en-US"/>
          </a:p>
          <a:p>
            <a:r>
              <a:rPr lang="zh-CN" altLang="en-US"/>
              <a:t>wilcox.test(hd$nc , hd$ihd, conf.int=TRUE, conf.level = 0.9833)</a:t>
            </a:r>
            <a:endParaRPr lang="zh-CN" altLang="en-US"/>
          </a:p>
          <a:p>
            <a:r>
              <a:rPr lang="zh-CN" altLang="en-US"/>
              <a:t>wilcox.test(hd$ahd, hd$ihd, conf.int=TRUE, conf.level = 0.9833)</a:t>
            </a:r>
            <a:endParaRPr lang="zh-CN" altLang="en-US"/>
          </a:p>
          <a:p>
            <a:r>
              <a:rPr lang="zh-CN" altLang="en-US"/>
              <a:t>wilcox.test(emis$y63.7, emis$Pre.y63, conf.int=TRUE, conf.level = 0.9875)</a:t>
            </a:r>
            <a:endParaRPr lang="zh-CN" altLang="en-US"/>
          </a:p>
          <a:p>
            <a:r>
              <a:rPr lang="zh-CN" altLang="en-US"/>
              <a:t>wilcox.test(emis$y68.9, emis$y63.7 , conf.int=TRUE, conf.level = 0.9875)</a:t>
            </a:r>
            <a:endParaRPr lang="zh-CN" altLang="en-US"/>
          </a:p>
          <a:p>
            <a:r>
              <a:rPr lang="zh-CN" altLang="en-US"/>
              <a:t>wilcox.test(emis$y72.4, emis$y70.1 , conf.int=TRUE, conf.level = 0.9875)</a:t>
            </a:r>
            <a:endParaRPr lang="zh-CN" altLang="en-US"/>
          </a:p>
          <a:p>
            <a:r>
              <a:rPr lang="zh-CN" altLang="en-US"/>
              <a:t>Tobs &lt;- mean(met.long[(met.long$site == "Uwet") , 2] ) -</a:t>
            </a:r>
            <a:endParaRPr lang="zh-CN" altLang="en-US"/>
          </a:p>
          <a:p>
            <a:r>
              <a:rPr lang="zh-CN" altLang="en-US"/>
              <a:t>mean(met.long[(met.long$site == "Walker"), 2])</a:t>
            </a:r>
            <a:endParaRPr lang="zh-CN" altLang="en-US"/>
          </a:p>
          <a:p>
            <a:r>
              <a:rPr lang="zh-CN" altLang="en-US"/>
              <a:t>Tobs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21960" y="472440"/>
            <a:ext cx="5822950" cy="4320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 &lt;- 1e4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Tperm &lt;- rep(NA, R)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for (i.R in 1:R){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   ind.perm &lt;- sample.int(nrow(met.long))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   lab.U &lt;- (ind.perm &lt;= sum(met.long$site == "Uwet"))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   lab.W &lt;- !lab.U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   Tperm[i.R] &lt;- mean(met.long[lab.U, 2]) - mean(met.long[lab.W, 2])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}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dat &lt;- data.frame(Tperm)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library(ggplot2)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435" y="390525"/>
            <a:ext cx="4712970" cy="4759325"/>
          </a:xfrm>
        </p:spPr>
        <p:txBody>
          <a:bodyPr>
            <a:normAutofit fontScale="80000"/>
          </a:bodyPr>
          <a:p>
            <a:r>
              <a:rPr lang="zh-CN" altLang="en-US"/>
              <a:t>p &lt;- ggplot(dat, aes(x = Tperm))</a:t>
            </a:r>
            <a:endParaRPr lang="zh-CN" altLang="en-US"/>
          </a:p>
          <a:p>
            <a:r>
              <a:rPr lang="zh-CN" altLang="en-US"/>
              <a:t>p &lt;- p + geom_histogram(aes(y=..density..),binwidth=0.01 ,colour="black", fill="white")</a:t>
            </a:r>
            <a:endParaRPr lang="zh-CN" altLang="en-US"/>
          </a:p>
          <a:p>
            <a:r>
              <a:rPr lang="zh-CN" altLang="en-US"/>
              <a:t>p &lt;- p + geom_density(alpha=0.2, fill="#FF6666")</a:t>
            </a:r>
            <a:endParaRPr lang="zh-CN" altLang="en-US"/>
          </a:p>
          <a:p>
            <a:r>
              <a:rPr lang="zh-CN" altLang="en-US"/>
              <a:t>p &lt;- p + geom_vline(aes(xintercept=Tobs), colour="#BB0000", linetype="dashed")</a:t>
            </a:r>
            <a:endParaRPr lang="zh-CN" altLang="en-US"/>
          </a:p>
          <a:p>
            <a:r>
              <a:rPr lang="zh-CN" altLang="en-US"/>
              <a:t>p &lt;- p + labs(title = "Permutation distribution of difference in means, Uwet and Walker Meteoi")</a:t>
            </a:r>
            <a:endParaRPr lang="zh-CN" altLang="en-US"/>
          </a:p>
          <a:p>
            <a:r>
              <a:rPr lang="zh-CN" altLang="en-US"/>
              <a:t>p &lt;- p + xlab("difference in means (red line = observed difference in means)")</a:t>
            </a:r>
            <a:endParaRPr lang="zh-CN" altLang="en-US"/>
          </a:p>
          <a:p>
            <a:r>
              <a:rPr lang="zh-CN" altLang="en-US"/>
              <a:t>print(p)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5705" y="869950"/>
            <a:ext cx="7092950" cy="4857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615" y="106680"/>
            <a:ext cx="4841875" cy="653859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income &lt;- c(7, 1110, 7, 5, 8, 12, 0, 5, 2, 2, 46, 7)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income &lt;- sort(income, decreasing = 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income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summary(income)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sd(income)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hist(income, freq = FALSE, breaks = 1000)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points(density(income),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rug(income)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vioplot(income,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boxplot(income,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0990" y="1647825"/>
            <a:ext cx="6744335" cy="461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525" y="0"/>
            <a:ext cx="11226165" cy="6461125"/>
          </a:xfrm>
        </p:spPr>
        <p:txBody>
          <a:bodyPr>
            <a:noAutofit/>
          </a:bodyPr>
          <a:p>
            <a:r>
              <a:rPr lang="zh-CN" altLang="en-US" sz="930"/>
              <a:t>p.upper &lt;- sum((Tperm &gt;= abs(Tobs))) / R</a:t>
            </a:r>
            <a:endParaRPr lang="zh-CN" altLang="en-US" sz="930"/>
          </a:p>
          <a:p>
            <a:r>
              <a:rPr lang="zh-CN" altLang="en-US" sz="930"/>
              <a:t>p.upper</a:t>
            </a:r>
            <a:endParaRPr lang="zh-CN" altLang="en-US" sz="930"/>
          </a:p>
          <a:p>
            <a:r>
              <a:rPr lang="zh-CN" altLang="en-US" sz="930"/>
              <a:t>p.lower &lt;- sum((Tperm &lt;= -abs(Tobs))) / R</a:t>
            </a:r>
            <a:endParaRPr lang="zh-CN" altLang="en-US" sz="930"/>
          </a:p>
          <a:p>
            <a:r>
              <a:rPr lang="zh-CN" altLang="en-US" sz="930"/>
              <a:t>p.lower</a:t>
            </a:r>
            <a:endParaRPr lang="zh-CN" altLang="en-US" sz="930"/>
          </a:p>
          <a:p>
            <a:r>
              <a:rPr lang="zh-CN" altLang="en-US" sz="930"/>
              <a:t>p.twosided &lt;- p.lower + p.upper</a:t>
            </a:r>
            <a:endParaRPr lang="zh-CN" altLang="en-US" sz="930"/>
          </a:p>
          <a:p>
            <a:r>
              <a:rPr lang="zh-CN" altLang="en-US" sz="930"/>
              <a:t>p.twosided</a:t>
            </a:r>
            <a:endParaRPr lang="zh-CN" altLang="en-US" sz="930"/>
          </a:p>
          <a:p>
            <a:r>
              <a:rPr lang="zh-CN" altLang="en-US" sz="930"/>
              <a:t>t.summary &lt;- t.test(cool ~ site, data = met.long, var.equal = TRUE)</a:t>
            </a:r>
            <a:endParaRPr lang="zh-CN" altLang="en-US" sz="930"/>
          </a:p>
          <a:p>
            <a:r>
              <a:rPr lang="zh-CN" altLang="en-US" sz="930"/>
              <a:t>t.summary</a:t>
            </a:r>
            <a:endParaRPr lang="zh-CN" altLang="en-US" sz="930"/>
          </a:p>
          <a:p>
            <a:r>
              <a:rPr lang="zh-CN" altLang="en-US" sz="930"/>
              <a:t>lm.summary &lt;- lm(cool ~ site, data = met.long)</a:t>
            </a:r>
            <a:endParaRPr lang="zh-CN" altLang="en-US" sz="930"/>
          </a:p>
          <a:p>
            <a:r>
              <a:rPr lang="zh-CN" altLang="en-US" sz="930"/>
              <a:t>summary(lm.summary)</a:t>
            </a:r>
            <a:endParaRPr lang="zh-CN" altLang="en-US" sz="930"/>
          </a:p>
          <a:p>
            <a:r>
              <a:rPr lang="zh-CN" altLang="en-US" sz="930"/>
              <a:t>install.packages('lmPerm',repos = 'https://mirrors.nju.edu.cn/CRAN/')</a:t>
            </a:r>
            <a:endParaRPr lang="zh-CN" altLang="en-US" sz="930"/>
          </a:p>
          <a:p>
            <a:r>
              <a:rPr lang="zh-CN" altLang="en-US" sz="930"/>
              <a:t>library(lmPerm)</a:t>
            </a:r>
            <a:endParaRPr lang="zh-CN" altLang="en-US" sz="930"/>
          </a:p>
          <a:p>
            <a:r>
              <a:rPr lang="zh-CN" altLang="en-US" sz="930"/>
              <a:t>lmp.summary &lt;- lmp(cool ~ site, data = met.long)</a:t>
            </a:r>
            <a:endParaRPr lang="zh-CN" altLang="en-US" sz="930"/>
          </a:p>
          <a:p>
            <a:r>
              <a:rPr lang="zh-CN" altLang="en-US" sz="930"/>
              <a:t>summary(lmp.summary)</a:t>
            </a:r>
            <a:endParaRPr lang="zh-CN" altLang="en-US" sz="930"/>
          </a:p>
          <a:p>
            <a:r>
              <a:rPr lang="zh-CN" altLang="en-US" sz="930"/>
              <a:t>time2 &lt;- time[(rank(time) &gt;= 3)]</a:t>
            </a:r>
            <a:endParaRPr lang="zh-CN" altLang="en-US" sz="930"/>
          </a:p>
          <a:p>
            <a:r>
              <a:rPr lang="zh-CN" altLang="en-US" sz="930"/>
              <a:t>old.par &lt;- par(no.readonly = TRUE)</a:t>
            </a:r>
            <a:endParaRPr lang="zh-CN" altLang="en-US" sz="930"/>
          </a:p>
          <a:p>
            <a:r>
              <a:rPr lang="zh-CN" altLang="en-US" sz="930"/>
              <a:t>par(mfrow=c(5,1), mar=c(3,2,2,1), oma=c(1,1,1,1))</a:t>
            </a:r>
            <a:endParaRPr lang="zh-CN" altLang="en-US" sz="930"/>
          </a:p>
          <a:p>
            <a:r>
              <a:rPr lang="zh-CN" altLang="en-US" sz="930"/>
              <a:t>hist(time2, breaks=1,  main="1 break", xlim=c(24.80,24.84), xlab=""); rug(time2)</a:t>
            </a:r>
            <a:endParaRPr lang="zh-CN" altLang="en-US" sz="930"/>
          </a:p>
          <a:p>
            <a:r>
              <a:rPr lang="zh-CN" altLang="en-US" sz="930"/>
              <a:t>hist(time2,            main="default", xlim=c(24.80,24.84), xlab=""); rug(time2)</a:t>
            </a:r>
            <a:endParaRPr lang="zh-CN" altLang="en-US" sz="930"/>
          </a:p>
          <a:p>
            <a:r>
              <a:rPr lang="zh-CN" altLang="en-US" sz="930"/>
              <a:t>hist(time2, breaks=10, main="10 breaks" , xlim=c(24.80,24.84), xlab=""); rug(time2)</a:t>
            </a:r>
            <a:endParaRPr lang="zh-CN" altLang="en-US" sz="930"/>
          </a:p>
          <a:p>
            <a:r>
              <a:rPr lang="zh-CN" altLang="en-US" sz="930"/>
              <a:t>hist(time2, breaks=20, main="20 breaks" , xlim=c(24.80,24.84), xlab=""); rug(time2)</a:t>
            </a:r>
            <a:endParaRPr lang="zh-CN" altLang="en-US" sz="930"/>
          </a:p>
          <a:p>
            <a:r>
              <a:rPr lang="zh-CN" altLang="en-US" sz="930"/>
              <a:t>hist(time2, breaks=100, main="100 breaks", xlim=c(24.80,24.84), xlab=""); rug(time2)</a:t>
            </a:r>
            <a:endParaRPr lang="zh-CN" altLang="en-US" sz="930"/>
          </a:p>
          <a:p>
            <a:r>
              <a:rPr lang="zh-CN" altLang="en-US" sz="930"/>
              <a:t>par(old.par)</a:t>
            </a:r>
            <a:endParaRPr lang="zh-CN" altLang="en-US" sz="93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115" y="415290"/>
            <a:ext cx="6751320" cy="4644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065" y="269875"/>
            <a:ext cx="6379845" cy="6470015"/>
          </a:xfrm>
        </p:spPr>
        <p:txBody>
          <a:bodyPr>
            <a:normAutofit fontScale="90000"/>
          </a:bodyPr>
          <a:p>
            <a:r>
              <a:rPr lang="zh-CN" altLang="en-US"/>
              <a:t>par(mfrow=c(3,1))</a:t>
            </a:r>
            <a:endParaRPr lang="zh-CN" altLang="en-US"/>
          </a:p>
          <a:p>
            <a:r>
              <a:rPr lang="zh-CN" altLang="en-US"/>
              <a:t>hist(time2, prob=TRUE, main="")</a:t>
            </a:r>
            <a:endParaRPr lang="zh-CN" altLang="en-US"/>
          </a:p>
          <a:p>
            <a:r>
              <a:rPr lang="zh-CN" altLang="en-US"/>
              <a:t>den = density(time2)</a:t>
            </a:r>
            <a:endParaRPr lang="zh-CN" altLang="en-US"/>
          </a:p>
          <a:p>
            <a:r>
              <a:rPr lang="zh-CN" altLang="en-US"/>
              <a:t>lines(den, col=2, lty=2, lwd=2)</a:t>
            </a:r>
            <a:endParaRPr lang="zh-CN" altLang="en-US"/>
          </a:p>
          <a:p>
            <a:r>
              <a:rPr lang="zh-CN" altLang="en-US"/>
              <a:t>b = round(den$bw, 4)</a:t>
            </a:r>
            <a:endParaRPr lang="zh-CN" altLang="en-US"/>
          </a:p>
          <a:p>
            <a:r>
              <a:rPr lang="zh-CN" altLang="en-US"/>
              <a:t>title(main=paste("Default =", b), col.main=2)</a:t>
            </a:r>
            <a:endParaRPr lang="zh-CN" altLang="en-US"/>
          </a:p>
          <a:p>
            <a:r>
              <a:rPr lang="zh-CN" altLang="en-US"/>
              <a:t>hist(time2, prob=TRUE, main="")</a:t>
            </a:r>
            <a:endParaRPr lang="zh-CN" altLang="en-US"/>
          </a:p>
          <a:p>
            <a:r>
              <a:rPr lang="zh-CN" altLang="en-US"/>
              <a:t>lines(density(time2, bw=0.0004), col=3, lwd=2)</a:t>
            </a:r>
            <a:endParaRPr lang="zh-CN" altLang="en-US"/>
          </a:p>
          <a:p>
            <a:r>
              <a:rPr lang="zh-CN" altLang="en-US"/>
              <a:t>text(17.5, .35,"", col=3, cex=1.4)</a:t>
            </a:r>
            <a:endParaRPr lang="zh-CN" altLang="en-US"/>
          </a:p>
          <a:p>
            <a:r>
              <a:rPr lang="zh-CN" altLang="en-US"/>
              <a:t>title(main=paste("Undersmooth, BW = 0.0004"), col.main=3)</a:t>
            </a:r>
            <a:endParaRPr lang="zh-CN" altLang="en-US"/>
          </a:p>
          <a:p>
            <a:r>
              <a:rPr lang="zh-CN" altLang="en-US"/>
              <a:t>hist(time2, prob=TRUE, main="")</a:t>
            </a:r>
            <a:endParaRPr lang="zh-CN" altLang="en-US"/>
          </a:p>
          <a:p>
            <a:r>
              <a:rPr lang="zh-CN" altLang="en-US"/>
              <a:t>lines(density(time2, bw=0.008), col=4, lwd=2)</a:t>
            </a:r>
            <a:endParaRPr lang="zh-CN" altLang="en-US"/>
          </a:p>
          <a:p>
            <a:r>
              <a:rPr lang="zh-CN" altLang="en-US"/>
              <a:t>title(main=paste("0versmooth, BW = 0.008"), col.main=4)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8355" y="941705"/>
            <a:ext cx="6226175" cy="4269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50" y="1361440"/>
            <a:ext cx="5236845" cy="4759325"/>
          </a:xfrm>
        </p:spPr>
        <p:txBody>
          <a:bodyPr/>
          <a:p>
            <a:r>
              <a:rPr lang="zh-CN" altLang="en-US"/>
              <a:t>par(mfrow=c(1,1))</a:t>
            </a:r>
            <a:endParaRPr lang="zh-CN" altLang="en-US"/>
          </a:p>
          <a:p>
            <a:r>
              <a:rPr lang="zh-CN" altLang="en-US"/>
              <a:t>hist(time2, prob=TRUE, main= "")</a:t>
            </a:r>
            <a:endParaRPr lang="zh-CN" altLang="en-US"/>
          </a:p>
          <a:p>
            <a:r>
              <a:rPr lang="zh-CN" altLang="en-US"/>
              <a:t>lines(density(time2), col=2, lty=1, lwd=2)</a:t>
            </a:r>
            <a:endParaRPr lang="zh-CN" altLang="en-US"/>
          </a:p>
          <a:p>
            <a:r>
              <a:rPr lang="zh-CN" altLang="en-US"/>
              <a:t>lines(density(time2, ker="epan"), col=3, lty=1, lwd=2)</a:t>
            </a:r>
            <a:endParaRPr lang="zh-CN" altLang="en-US"/>
          </a:p>
          <a:p>
            <a:r>
              <a:rPr lang="zh-CN" altLang="en-US"/>
              <a:t>lines(density(time2, ker="rect"), col=4, lty=1, lwd=2)</a:t>
            </a:r>
            <a:endParaRPr lang="zh-CN" altLang="en-US"/>
          </a:p>
          <a:p>
            <a:r>
              <a:rPr lang="zh-CN" altLang="en-US"/>
              <a:t>title(main="Gaussian, Epanechnikov, Rectangular")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6395" y="1863725"/>
            <a:ext cx="6287135" cy="4333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470" y="210820"/>
            <a:ext cx="5558155" cy="6758305"/>
          </a:xfrm>
        </p:spPr>
        <p:txBody>
          <a:bodyPr>
            <a:normAutofit fontScale="7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qqPlot(income, las = 1, id=list(n = 0, cex = 1), lwd = 1, main="QQ Plot, Income")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bs.one.samp.dist &lt;- function(dat, N = 1e4){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n &lt;- length(dat) ;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sam &lt;- matrix(sample(dat,size = N * n, replace = TRUE), ncol=N);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sam.mean &lt;- colMeans(sam) ;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old.par &lt;- par(no.readonly 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par(mfrow=c(2,1), mar=c(3,2,2,1), oma=c(1,1,1,1))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hist(dat,freq = FALSE, breaks = 6,main = "Plot of data with smoothed density curve")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points(density(dat),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rug(dat)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hist(sam.mean,freq = FALSE,breaks = 25, main = "Bootstrap sampling distribution of the mean", xlab = paste( "Data: n =", n, " , mean =", signif(mean(dat) , digits = 5), " , se =", signif(sd(dat)/sqrt(n)), digits = 5))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points(density(sam.mean),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x &lt;- seq(min(sam.mean) , max(sam.mean), length = 1000)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points(x, dnorm(x,mean = mean(dat), sd = sd(dat)/sqrt(n)), type = "l",lwd = 2, col = "red")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rug(sam.mean)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par(old.par)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}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0" y="69215"/>
            <a:ext cx="6318250" cy="2266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80" y="3179445"/>
            <a:ext cx="5005705" cy="3430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75350" y="2336165"/>
            <a:ext cx="5942965" cy="901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200">
                <a:uFillTx/>
              </a:rPr>
              <a:t>bs.one.samp.dist(income)</a:t>
            </a:r>
            <a:endParaRPr lang="zh-CN" altLang="en-US" sz="12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200">
                <a:uFillTx/>
              </a:rPr>
              <a:t>install.packages('BSDA')</a:t>
            </a:r>
            <a:endParaRPr lang="zh-CN" altLang="en-US" sz="1200">
              <a:uFillTx/>
            </a:endParaRPr>
          </a:p>
          <a:p>
            <a:pPr indent="-228600" algn="l">
              <a:spcBef>
                <a:spcPts val="0"/>
              </a:spcBef>
              <a:spcAft>
                <a:spcPts val="1000"/>
              </a:spcAft>
              <a:buClrTx/>
              <a:buSzTx/>
              <a:buFontTx/>
            </a:pPr>
            <a:r>
              <a:rPr lang="zh-CN" altLang="en-US" sz="1200">
                <a:uFillTx/>
              </a:rPr>
              <a:t>library(BSDA)</a:t>
            </a:r>
            <a:endParaRPr lang="zh-CN" altLang="en-US" sz="1200"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600" y="72390"/>
            <a:ext cx="5467985" cy="719137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t.test(income)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SIGN.test(income)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age &lt;- c(54, 42, 51, 54, 49, 56, 33, 58, 54, 64, 49)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age &lt;- sort(age, decreasing = 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age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summary(age)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sd(age)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par(mfrow=c(3,1))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hist(age, freq = FALSE, breaks = 10)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points(density(age), type = "l")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rug(age)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library(vioplot)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vioplot(age, horizontal=TRUE, col="gray")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boxplot(age, horizontal=TRUE)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290" y="1305560"/>
            <a:ext cx="7513955" cy="5046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55" y="1093470"/>
            <a:ext cx="4483735" cy="6847205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qqPlot(age, las = 1, id=list(n = 0, cex = 1), lwd = 1, main="QQ Plot , Income")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bs.one.samp.dist(age)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library(BSDA)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t.test(age, mu=50)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SIGN.test(age, md=50)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8375" y="1323340"/>
            <a:ext cx="7250430" cy="4944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255" y="106680"/>
            <a:ext cx="5039360" cy="6450330"/>
          </a:xfrm>
        </p:spPr>
        <p:txBody>
          <a:bodyPr>
            <a:normAutofit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qqPlot(dat, las = 1, id=list(n = 0, cex = 1), lwd = 1, main="QQ Plot , Income")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bs.one.samp.dist(dat)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t.test(dat, mu=10)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wilcox.test(dat, mu=10, conf.int=TRUE)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wilcox.test(dat, mu=10, conf.int=TRUE, correct=FALSE)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a &lt;- c( 0.7, -1.6, -0.2, -1.2, 0.1, 3.4, 3.7, 0.8, 0.0, 2.0)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 &lt;- c( 1.9, 0.8, 1.1, 0.1, -0.1, 4.4, 5.5, 1.6, 4.6, 3.0)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d &lt;- b - a;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sleep &lt;- data.frame(a, b, d)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summary(sleep$d)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shapiro.test(sleep$d)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library(ggplot2)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4615" y="1089025"/>
            <a:ext cx="6833870" cy="4679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1870" y="959485"/>
            <a:ext cx="7256145" cy="49390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580" y="708660"/>
            <a:ext cx="4937760" cy="5257800"/>
          </a:xfrm>
        </p:spPr>
        <p:txBody>
          <a:bodyPr>
            <a:normAutofit lnSpcReduction="2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ggplot(sleep, aes(x = "d", y = d))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p3 + geom_hline(yintercept=0, colour="#BB0000", linetype="dashed")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p3 + geom_boxplot()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p3 + geom_point()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p3 + stat_summary(fun.y = mean, geom = "point", shape = 18,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size = 4, alpha = 0.3)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p3 &lt;- p3 + coord_flip()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print(p3)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t.test(sleep$d, mu=0)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wilcox.test(sleep$d, mu=0, conf.int=TRUE)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60" y="381635"/>
            <a:ext cx="4866640" cy="6160135"/>
          </a:xfrm>
        </p:spPr>
        <p:txBody>
          <a:bodyPr>
            <a:normAutofit fontScale="90000" lnSpcReduction="2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Uwet &lt;- c(0.21, 0.25, 0.16, 0.23, 0.47, 1.20, 0.29, 1.10, 0.16)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Walker &lt;- c(0.69, 0.23, 0.10, 0.03, 0.56, 0.10, 0.01, 0.02, 0.04, 0.22)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met &lt;- data.frame(Uwet=c(Uwet,NA), Walker)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library(reshape2)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met.long &lt;- melt(met, variable.name = "site", value.name = "cool", na.rm=TRUE)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names(met.long) &lt;- c("site", "cool")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library(ggplot2)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ggplot(met.long, aes(x = site, y = cool, fill=site))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geom_boxplot()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geom_point(position = position_jitter(w = 0.05, h = 0), alpha = 0.2)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stat_summary(fun.y = mean, geom = "point" , shape = 3, size = 2)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coord_flip()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labs(title = "Cooling rates for samples of meteorites at two locations")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 &lt;- p + theme(legend.position="none")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print(p)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2210" y="876300"/>
            <a:ext cx="7124065" cy="4885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595" y="0"/>
            <a:ext cx="5433060" cy="6858000"/>
          </a:xfrm>
        </p:spPr>
        <p:txBody>
          <a:bodyPr>
            <a:normAutofit fontScale="50000"/>
          </a:bodyPr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par(mfrow=c(1,2))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library(car)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qqPlot(Walker, las = 1, id=list(n = 0, cex = 1), lwd = 1, main="QQ Plot, Walker")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qqPlot(Uwet, las = 1, id=list(n = 0, cex = 1), lwd = 1, main="QQ Plot, Uwet")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summary(Uwet)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c(sd(Uwet), IQR(Uwet), length(Uwet))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summary(Walker)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c(sd(Walker), IQR(Walker), length(Walker))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t.test(Uwet, Walker, var.equal = 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t.test(Uwet, Walker)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wilcox.test(Uwet, Walker, conf.int = 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rank(met.long$cool)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by(rank(met.long$cool), met.long$site, summary)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t.test(rank(met.long$cool) ~ met.long$site, var.equal = TRUE)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time &lt;- c(24.828, 24.833, 24.834, 24.826, 24.824, 24.756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,24.827, 24.840, 24.829, 24.816, 24.798, 24.822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,24.824, 24.825, 24.823, 24.821, 24.830, 24.829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,24.831, 24.824, 24.836, 24.819, 24.820, 24.832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,24.836, 24.825, 24.828, 24.828, 24.821, 24.829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,24.837, 24.828, 24.830, 24.825, 24.826, 24.832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,24.836, 24.830, 24.836, 24.826, 24.822, 24.823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,24.827, 24.828, 24.831, 24.827, 24.827, 24.827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,24.826, 24.826, 24.832, 24.833, 24.832, 24.824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,24.839, 24.824, 24.832, 24.828, 24.825, 24.825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          ,24.829, 24.828, 24.816, 24.827, 24.829, 24.823)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pc="0">
                <a:solidFill>
                  <a:schemeClr val="tx1"/>
                </a:solidFill>
                <a:latin typeface="+mn-lt"/>
                <a:ea typeface="+mn-ea"/>
              </a:rPr>
              <a:t>library(nortest)</a:t>
            </a: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endParaRPr lang="zh-CN" altLang="en-US" spc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600" y="963295"/>
            <a:ext cx="7865110" cy="5414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13397</Words>
  <Application>WPS 演示</Application>
  <PresentationFormat>宽屏</PresentationFormat>
  <Paragraphs>394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楚信</cp:lastModifiedBy>
  <cp:revision>174</cp:revision>
  <dcterms:created xsi:type="dcterms:W3CDTF">2019-06-19T02:08:00Z</dcterms:created>
  <dcterms:modified xsi:type="dcterms:W3CDTF">2021-07-30T15:59:53Z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