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4"/>
  </p:notesMasterIdLst>
  <p:sldIdLst>
    <p:sldId id="2756" r:id="rId3"/>
    <p:sldId id="2711" r:id="rId5"/>
    <p:sldId id="2829" r:id="rId6"/>
    <p:sldId id="2833" r:id="rId7"/>
    <p:sldId id="2830" r:id="rId8"/>
    <p:sldId id="2831" r:id="rId9"/>
    <p:sldId id="2834" r:id="rId10"/>
    <p:sldId id="2827" r:id="rId11"/>
  </p:sldIdLst>
  <p:sldSz cx="12858750" cy="7232650"/>
  <p:notesSz cx="6858000" cy="9144000"/>
  <p:custDataLst>
    <p:tags r:id="rId1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40080" indent="-18288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925955" indent="-5543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7475"/>
    <a:srgbClr val="92D050"/>
    <a:srgbClr val="AE002B"/>
    <a:srgbClr val="FBFBFB"/>
    <a:srgbClr val="EEE5E7"/>
    <a:srgbClr val="009882"/>
    <a:srgbClr val="26A244"/>
    <a:srgbClr val="298EC0"/>
    <a:srgbClr val="B61922"/>
    <a:srgbClr val="1C1C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0" autoAdjust="0"/>
    <p:restoredTop sz="94152" autoAdjust="0"/>
  </p:normalViewPr>
  <p:slideViewPr>
    <p:cSldViewPr>
      <p:cViewPr>
        <p:scale>
          <a:sx n="66" d="100"/>
          <a:sy n="66" d="100"/>
        </p:scale>
        <p:origin x="-2328" y="-918"/>
      </p:cViewPr>
      <p:guideLst>
        <p:guide orient="horz" pos="368"/>
        <p:guide orient="horz" pos="4160"/>
        <p:guide pos="4139"/>
        <p:guide pos="557"/>
        <p:guide pos="7574"/>
        <p:guide pos="376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6024D97-E667-405D-B634-E583E2108D71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418F03C3-53C1-4F10-8DAF-D1F318E96C6E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59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84348" y="385763"/>
            <a:ext cx="11090055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84353" y="1925638"/>
            <a:ext cx="5468025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04792" y="1925638"/>
            <a:ext cx="5469612" cy="458946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7509495" y="6769869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www.1ppt.com/hangye/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www.1ppt.com/sucai/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www.1ppt.com/tubiao/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www.1ppt.com/powerpoint/  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www.1ppt.com/xiazai/jihua/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www.1ppt.com/xiazai/jianli/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www.1ppt.com/xiazai/huibao/   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00" dirty="0">
              <a:solidFill>
                <a:prstClr val="white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bg>
      <p:bgPr>
        <a:gradFill flip="none" rotWithShape="1">
          <a:gsLst>
            <a:gs pos="0">
              <a:srgbClr val="F4F4F4"/>
            </a:gs>
            <a:gs pos="35000">
              <a:srgbClr val="D4D4D4"/>
            </a:gs>
            <a:gs pos="100000">
              <a:srgbClr val="BABBBB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54" y="361635"/>
            <a:ext cx="225016" cy="5866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434" tIns="48217" rIns="96434" bIns="48217" rtlCol="0" anchor="ctr"/>
          <a:lstStyle/>
          <a:p>
            <a:pPr algn="ctr" defTabSz="963930"/>
            <a:endParaRPr lang="zh-CN" altLang="en-US" sz="1970">
              <a:solidFill>
                <a:srgbClr val="E7E6E6">
                  <a:lumMod val="50000"/>
                </a:srgb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2938" y="6703596"/>
            <a:ext cx="3000375" cy="385072"/>
          </a:xfrm>
        </p:spPr>
        <p:txBody>
          <a:bodyPr/>
          <a:lstStyle/>
          <a:p>
            <a:fld id="{8035C5D1-AD16-4B01-871F-DE047A6CFB6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393406" y="6703596"/>
            <a:ext cx="4071938" cy="385072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215438" y="6703596"/>
            <a:ext cx="3000375" cy="385072"/>
          </a:xfrm>
        </p:spPr>
        <p:txBody>
          <a:bodyPr/>
          <a:lstStyle/>
          <a:p>
            <a:fld id="{8BCDE635-3FC4-4B83-A3D1-632FFA341E9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5"/>
          <p:cNvSpPr/>
          <p:nvPr userDrawn="1"/>
        </p:nvSpPr>
        <p:spPr bwMode="auto">
          <a:xfrm>
            <a:off x="2962300" y="2645386"/>
            <a:ext cx="2109350" cy="2109348"/>
          </a:xfrm>
          <a:custGeom>
            <a:avLst/>
            <a:gdLst>
              <a:gd name="T0" fmla="*/ 77 w 1306"/>
              <a:gd name="T1" fmla="*/ 0 h 1306"/>
              <a:gd name="T2" fmla="*/ 1231 w 1306"/>
              <a:gd name="T3" fmla="*/ 0 h 1306"/>
              <a:gd name="T4" fmla="*/ 1254 w 1306"/>
              <a:gd name="T5" fmla="*/ 4 h 1306"/>
              <a:gd name="T6" fmla="*/ 1275 w 1306"/>
              <a:gd name="T7" fmla="*/ 16 h 1306"/>
              <a:gd name="T8" fmla="*/ 1292 w 1306"/>
              <a:gd name="T9" fmla="*/ 32 h 1306"/>
              <a:gd name="T10" fmla="*/ 1303 w 1306"/>
              <a:gd name="T11" fmla="*/ 53 h 1306"/>
              <a:gd name="T12" fmla="*/ 1306 w 1306"/>
              <a:gd name="T13" fmla="*/ 77 h 1306"/>
              <a:gd name="T14" fmla="*/ 1306 w 1306"/>
              <a:gd name="T15" fmla="*/ 1231 h 1306"/>
              <a:gd name="T16" fmla="*/ 1303 w 1306"/>
              <a:gd name="T17" fmla="*/ 1254 h 1306"/>
              <a:gd name="T18" fmla="*/ 1292 w 1306"/>
              <a:gd name="T19" fmla="*/ 1275 h 1306"/>
              <a:gd name="T20" fmla="*/ 1275 w 1306"/>
              <a:gd name="T21" fmla="*/ 1292 h 1306"/>
              <a:gd name="T22" fmla="*/ 1254 w 1306"/>
              <a:gd name="T23" fmla="*/ 1303 h 1306"/>
              <a:gd name="T24" fmla="*/ 1231 w 1306"/>
              <a:gd name="T25" fmla="*/ 1306 h 1306"/>
              <a:gd name="T26" fmla="*/ 77 w 1306"/>
              <a:gd name="T27" fmla="*/ 1306 h 1306"/>
              <a:gd name="T28" fmla="*/ 53 w 1306"/>
              <a:gd name="T29" fmla="*/ 1303 h 1306"/>
              <a:gd name="T30" fmla="*/ 32 w 1306"/>
              <a:gd name="T31" fmla="*/ 1292 h 1306"/>
              <a:gd name="T32" fmla="*/ 16 w 1306"/>
              <a:gd name="T33" fmla="*/ 1275 h 1306"/>
              <a:gd name="T34" fmla="*/ 4 w 1306"/>
              <a:gd name="T35" fmla="*/ 1254 h 1306"/>
              <a:gd name="T36" fmla="*/ 0 w 1306"/>
              <a:gd name="T37" fmla="*/ 1231 h 1306"/>
              <a:gd name="T38" fmla="*/ 0 w 1306"/>
              <a:gd name="T39" fmla="*/ 77 h 1306"/>
              <a:gd name="T40" fmla="*/ 4 w 1306"/>
              <a:gd name="T41" fmla="*/ 53 h 1306"/>
              <a:gd name="T42" fmla="*/ 16 w 1306"/>
              <a:gd name="T43" fmla="*/ 32 h 1306"/>
              <a:gd name="T44" fmla="*/ 32 w 1306"/>
              <a:gd name="T45" fmla="*/ 16 h 1306"/>
              <a:gd name="T46" fmla="*/ 53 w 1306"/>
              <a:gd name="T47" fmla="*/ 4 h 1306"/>
              <a:gd name="T48" fmla="*/ 77 w 1306"/>
              <a:gd name="T49" fmla="*/ 0 h 1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306" h="1306">
                <a:moveTo>
                  <a:pt x="77" y="0"/>
                </a:moveTo>
                <a:lnTo>
                  <a:pt x="1231" y="0"/>
                </a:lnTo>
                <a:lnTo>
                  <a:pt x="1254" y="4"/>
                </a:lnTo>
                <a:lnTo>
                  <a:pt x="1275" y="16"/>
                </a:lnTo>
                <a:lnTo>
                  <a:pt x="1292" y="32"/>
                </a:lnTo>
                <a:lnTo>
                  <a:pt x="1303" y="53"/>
                </a:lnTo>
                <a:lnTo>
                  <a:pt x="1306" y="77"/>
                </a:lnTo>
                <a:lnTo>
                  <a:pt x="1306" y="1231"/>
                </a:lnTo>
                <a:lnTo>
                  <a:pt x="1303" y="1254"/>
                </a:lnTo>
                <a:lnTo>
                  <a:pt x="1292" y="1275"/>
                </a:lnTo>
                <a:lnTo>
                  <a:pt x="1275" y="1292"/>
                </a:lnTo>
                <a:lnTo>
                  <a:pt x="1254" y="1303"/>
                </a:lnTo>
                <a:lnTo>
                  <a:pt x="1231" y="1306"/>
                </a:lnTo>
                <a:lnTo>
                  <a:pt x="77" y="1306"/>
                </a:lnTo>
                <a:lnTo>
                  <a:pt x="53" y="1303"/>
                </a:lnTo>
                <a:lnTo>
                  <a:pt x="32" y="1292"/>
                </a:lnTo>
                <a:lnTo>
                  <a:pt x="16" y="1275"/>
                </a:lnTo>
                <a:lnTo>
                  <a:pt x="4" y="1254"/>
                </a:lnTo>
                <a:lnTo>
                  <a:pt x="0" y="1231"/>
                </a:lnTo>
                <a:lnTo>
                  <a:pt x="0" y="77"/>
                </a:lnTo>
                <a:lnTo>
                  <a:pt x="4" y="53"/>
                </a:lnTo>
                <a:lnTo>
                  <a:pt x="16" y="32"/>
                </a:lnTo>
                <a:lnTo>
                  <a:pt x="32" y="16"/>
                </a:lnTo>
                <a:lnTo>
                  <a:pt x="53" y="4"/>
                </a:lnTo>
                <a:lnTo>
                  <a:pt x="77" y="0"/>
                </a:lnTo>
                <a:close/>
              </a:path>
            </a:pathLst>
          </a:custGeom>
          <a:gradFill flip="none" rotWithShape="1">
            <a:gsLst>
              <a:gs pos="3000">
                <a:schemeClr val="bg1">
                  <a:lumMod val="75000"/>
                </a:schemeClr>
              </a:gs>
              <a:gs pos="59000">
                <a:srgbClr val="FBFBFB"/>
              </a:gs>
            </a:gsLst>
            <a:lin ang="2700000" scaled="1"/>
            <a:tileRect/>
          </a:gradFill>
          <a:ln w="57150">
            <a:solidFill>
              <a:schemeClr val="bg1"/>
            </a:solidFill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8800" dirty="0">
              <a:solidFill>
                <a:srgbClr val="AE002B"/>
              </a:solidFill>
              <a:latin typeface="Impact" panose="020B0806030902050204" pitchFamily="34" charset="0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3152928" y="2989096"/>
            <a:ext cx="172809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zh-CN" altLang="en-US" sz="9600" dirty="0">
                <a:solidFill>
                  <a:schemeClr val="accent3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3" hasCustomPrompt="1"/>
          </p:nvPr>
        </p:nvSpPr>
        <p:spPr>
          <a:xfrm>
            <a:off x="5925319" y="2752229"/>
            <a:ext cx="4248472" cy="68664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600" b="1">
                <a:solidFill>
                  <a:schemeClr val="accent3"/>
                </a:solidFill>
              </a:defRPr>
            </a:lvl1pPr>
          </a:lstStyle>
          <a:p>
            <a:pPr lvl="0"/>
            <a:r>
              <a:rPr lang="zh-CN" altLang="en-US" dirty="0"/>
              <a:t>点击输入标题内容</a:t>
            </a:r>
            <a:endParaRPr lang="zh-CN" altLang="en-US" dirty="0"/>
          </a:p>
        </p:txBody>
      </p:sp>
      <p:sp>
        <p:nvSpPr>
          <p:cNvPr id="16" name="文本占位符 14"/>
          <p:cNvSpPr>
            <a:spLocks noGrp="1"/>
          </p:cNvSpPr>
          <p:nvPr>
            <p:ph type="body" sz="quarter" idx="14" hasCustomPrompt="1"/>
          </p:nvPr>
        </p:nvSpPr>
        <p:spPr>
          <a:xfrm>
            <a:off x="5925319" y="3674426"/>
            <a:ext cx="4248472" cy="686649"/>
          </a:xfrm>
          <a:prstGeom prst="rect">
            <a:avLst/>
          </a:prstGeom>
        </p:spPr>
        <p:txBody>
          <a:bodyPr/>
          <a:lstStyle>
            <a:lvl1pPr marL="571500" indent="-571500">
              <a:buFont typeface="Wingdings" panose="05000000000000000000" pitchFamily="2" charset="2"/>
              <a:buChar char="n"/>
              <a:defRPr sz="18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点击输入副标题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>
        <p:tmplLst>
          <p:tmpl lvl="0">
            <p:tnLst>
              <p:par>
                <p:cTn presetID="31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1"/>
                        </p:tgtEl>
                        <p:attrNameLst>
                          <p:attrName>style.rotation</p:attrName>
                        </p:attrNameLst>
                      </p:cBhvr>
                      <p:tavLst>
                        <p:tav tm="0">
                          <p:val>
                            <p:fltVal val="90"/>
                          </p:val>
                        </p:tav>
                        <p:tav tm="100000">
                          <p:val>
                            <p:fltVal val="0"/>
                          </p:val>
                        </p:tav>
                      </p:tavLst>
                    </p:anim>
                    <p:animEffect transition="in" filter="fade">
                      <p:cBhvr>
                        <p:cTn dur="10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 lvl="0">
            <p:tnLst>
              <p:par>
                <p:cTn presetID="23" presetClass="entr" presetSubtype="32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strVal val="4*#ppt_w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4*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6" grpId="0">
        <p:tmplLst>
          <p:tmpl lvl="0">
            <p:tnLst>
              <p:par>
                <p:cTn presetID="22" presetClass="entr" presetSubtype="1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chemeClr val="accent2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2592635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zh-CN" altLang="en-US" dirty="0"/>
              <a:t>课题背景及内容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课题现状及发展情况</a:t>
            </a: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rgbClr val="92D050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rgbClr val="92D050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研究思路及过程</a:t>
            </a: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chemeClr val="accent3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3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实验数据结果</a:t>
            </a: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11"/>
          <p:cNvSpPr/>
          <p:nvPr userDrawn="1"/>
        </p:nvSpPr>
        <p:spPr>
          <a:xfrm>
            <a:off x="409225" y="332869"/>
            <a:ext cx="399850" cy="399850"/>
          </a:xfrm>
          <a:prstGeom prst="ellipse">
            <a:avLst/>
          </a:prstGeom>
          <a:gradFill flip="none" rotWithShape="1">
            <a:gsLst>
              <a:gs pos="20000">
                <a:srgbClr val="BFBFBF"/>
              </a:gs>
              <a:gs pos="80000">
                <a:srgbClr val="FFFFFF"/>
              </a:gs>
              <a:gs pos="100000">
                <a:schemeClr val="accent1">
                  <a:tint val="0"/>
                </a:schemeClr>
              </a:gs>
            </a:gsLst>
            <a:lin ang="2700000" scaled="1"/>
            <a:tileRect/>
          </a:gra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Oval 11"/>
          <p:cNvSpPr/>
          <p:nvPr userDrawn="1"/>
        </p:nvSpPr>
        <p:spPr>
          <a:xfrm>
            <a:off x="555092" y="332869"/>
            <a:ext cx="399850" cy="399850"/>
          </a:xfrm>
          <a:prstGeom prst="ellipse">
            <a:avLst/>
          </a:prstGeom>
          <a:solidFill>
            <a:schemeClr val="accent5"/>
          </a:solidFill>
          <a:ln w="28575">
            <a:solidFill>
              <a:srgbClr val="F2F2F2"/>
            </a:solidFill>
          </a:ln>
          <a:effectLst>
            <a:outerShdw blurRad="88900" dist="75434" dir="2699985" rotWithShape="0">
              <a:scrgbClr r="0" g="0" b="0">
                <a:alpha val="23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1316807" y="332869"/>
            <a:ext cx="3312368" cy="50460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5"/>
                </a:solidFill>
              </a:defRPr>
            </a:lvl1pPr>
          </a:lstStyle>
          <a:p>
            <a:r>
              <a:rPr lang="zh-CN" altLang="en-US" dirty="0">
                <a:latin typeface="+mn-ea"/>
                <a:cs typeface="+mn-ea"/>
              </a:rPr>
              <a:t>解决方案及总结</a:t>
            </a:r>
            <a:endParaRPr lang="zh-CN" altLang="en-US" dirty="0">
              <a:latin typeface="+mn-ea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>
        <p:tmplLst>
          <p:tmpl lvl="0">
            <p:tnLst>
              <p:par>
                <p:cTn presetID="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7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84354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3BED4874-415F-4462-8CBD-90FA9588F10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259789" y="6704023"/>
            <a:ext cx="4339173" cy="38417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9081627" y="6704023"/>
            <a:ext cx="2892783" cy="384175"/>
          </a:xfrm>
          <a:prstGeom prst="rect">
            <a:avLst/>
          </a:prstGeom>
        </p:spPr>
        <p:txBody>
          <a:bodyPr/>
          <a:lstStyle/>
          <a:p>
            <a:fld id="{8C92ADDF-ABC6-4EEC-846D-A1AE2D4106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bg>
      <p:bgPr>
        <a:gradFill flip="none" rotWithShape="1">
          <a:gsLst>
            <a:gs pos="26000">
              <a:srgbClr val="EBECF0"/>
            </a:gs>
            <a:gs pos="0">
              <a:srgbClr val="D7D9E1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5" y="1291"/>
            <a:ext cx="12855600" cy="72300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83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8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6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9"/>
          <p:cNvSpPr/>
          <p:nvPr/>
        </p:nvSpPr>
        <p:spPr bwMode="auto">
          <a:xfrm>
            <a:off x="1188219" y="3682763"/>
            <a:ext cx="2078271" cy="2078271"/>
          </a:xfrm>
          <a:prstGeom prst="roundRect">
            <a:avLst/>
          </a:prstGeom>
          <a:solidFill>
            <a:schemeClr val="accent2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5" name="Freeform 10"/>
          <p:cNvSpPr/>
          <p:nvPr/>
        </p:nvSpPr>
        <p:spPr bwMode="auto">
          <a:xfrm>
            <a:off x="3067815" y="4120293"/>
            <a:ext cx="1192048" cy="1194281"/>
          </a:xfrm>
          <a:prstGeom prst="roundRect">
            <a:avLst/>
          </a:prstGeom>
          <a:solidFill>
            <a:schemeClr val="accent1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6" name="Freeform 11"/>
          <p:cNvSpPr/>
          <p:nvPr/>
        </p:nvSpPr>
        <p:spPr bwMode="auto">
          <a:xfrm>
            <a:off x="266278" y="5865952"/>
            <a:ext cx="1116150" cy="1122847"/>
          </a:xfrm>
          <a:prstGeom prst="roundRect">
            <a:avLst/>
          </a:prstGeom>
          <a:solidFill>
            <a:srgbClr val="92D050"/>
          </a:solidFill>
          <a:ln w="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7" name="Freeform 13"/>
          <p:cNvSpPr/>
          <p:nvPr/>
        </p:nvSpPr>
        <p:spPr bwMode="auto">
          <a:xfrm>
            <a:off x="1509670" y="3977426"/>
            <a:ext cx="861668" cy="868365"/>
          </a:xfrm>
          <a:prstGeom prst="roundRect">
            <a:avLst/>
          </a:prstGeom>
          <a:gradFill>
            <a:gsLst>
              <a:gs pos="53000">
                <a:schemeClr val="bg1"/>
              </a:gs>
              <a:gs pos="100000">
                <a:srgbClr val="BABBBB"/>
              </a:gs>
            </a:gsLst>
            <a:lin ang="2700000" scaled="1"/>
          </a:gra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28" name="Freeform 14"/>
          <p:cNvSpPr/>
          <p:nvPr/>
        </p:nvSpPr>
        <p:spPr bwMode="auto">
          <a:xfrm>
            <a:off x="544041" y="4981947"/>
            <a:ext cx="1780878" cy="1705281"/>
          </a:xfrm>
          <a:prstGeom prst="round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ctr" anchorCtr="1" compatLnSpc="1"/>
          <a:lstStyle/>
          <a:p>
            <a:endParaRPr lang="zh-CN" altLang="en-US" sz="6000" dirty="0">
              <a:solidFill>
                <a:srgbClr val="AE002B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30" name="Freeform 16"/>
          <p:cNvSpPr/>
          <p:nvPr/>
        </p:nvSpPr>
        <p:spPr bwMode="auto">
          <a:xfrm>
            <a:off x="2453931" y="4932850"/>
            <a:ext cx="1419742" cy="1417511"/>
          </a:xfrm>
          <a:prstGeom prst="roundRect">
            <a:avLst/>
          </a:prstGeom>
          <a:solidFill>
            <a:schemeClr val="accent3"/>
          </a:solidFill>
          <a:ln w="57150">
            <a:noFill/>
            <a:prstDash val="solid"/>
            <a:round/>
          </a:ln>
          <a:effectLst>
            <a:outerShdw blurRad="177800" dist="2032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8580" tIns="64290" rIns="128580" bIns="64290" numCol="1" anchor="t" anchorCtr="0" compatLnSpc="1"/>
          <a:lstStyle/>
          <a:p>
            <a:endParaRPr lang="zh-CN" altLang="en-US"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820545" y="1743075"/>
            <a:ext cx="1088771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zh-CN" altLang="en-US" sz="3600" b="1" cap="all" dirty="0">
                <a:solidFill>
                  <a:schemeClr val="accent3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gency FB" panose="020B0503020202020204" pitchFamily="34" charset="0"/>
              </a:rPr>
              <a:t>week 4 assignment-graphs</a:t>
            </a:r>
            <a:endParaRPr lang="zh-CN" altLang="en-US" sz="3600" b="1" cap="all" dirty="0">
              <a:solidFill>
                <a:schemeClr val="accent3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Agency FB" panose="020B0503020202020204" pitchFamily="34" charset="0"/>
            </a:endParaRPr>
          </a:p>
        </p:txBody>
      </p:sp>
      <p:sp>
        <p:nvSpPr>
          <p:cNvPr id="18" name="矩形 259"/>
          <p:cNvSpPr>
            <a:spLocks noChangeArrowheads="1"/>
          </p:cNvSpPr>
          <p:nvPr/>
        </p:nvSpPr>
        <p:spPr bwMode="auto">
          <a:xfrm>
            <a:off x="5133340" y="4624705"/>
            <a:ext cx="7343775" cy="1309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zh-CN" altLang="en-US" sz="3600" b="1" cap="all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gency FB" panose="020B0503020202020204" pitchFamily="34" charset="0"/>
              </a:rPr>
              <a:t> Baoming Hao</a:t>
            </a:r>
            <a:endParaRPr lang="zh-CN" altLang="en-US" sz="3600" b="1" cap="all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gency FB" panose="020B0503020202020204" pitchFamily="34" charset="0"/>
            </a:endParaRPr>
          </a:p>
          <a:p>
            <a:pPr algn="ctr">
              <a:buNone/>
            </a:pPr>
            <a:r>
              <a:rPr lang="zh-CN" altLang="en-US" sz="3600" b="1" cap="all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gency FB" panose="020B0503020202020204" pitchFamily="34" charset="0"/>
              </a:rPr>
              <a:t>2021.</a:t>
            </a:r>
            <a:r>
              <a:rPr lang="en-US" altLang="zh-CN" sz="3600" b="1" cap="all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gency FB" panose="020B0503020202020204" pitchFamily="34" charset="0"/>
              </a:rPr>
              <a:t>7</a:t>
            </a:r>
            <a:r>
              <a:rPr lang="zh-CN" altLang="en-US" sz="3600" b="1" cap="all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gency FB" panose="020B0503020202020204" pitchFamily="34" charset="0"/>
              </a:rPr>
              <a:t>.1</a:t>
            </a:r>
            <a:r>
              <a:rPr lang="en-US" altLang="zh-CN" sz="3600" b="1" cap="all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gency FB" panose="020B0503020202020204" pitchFamily="34" charset="0"/>
              </a:rPr>
              <a:t>5</a:t>
            </a:r>
            <a:endParaRPr lang="en-US" altLang="zh-CN" sz="3600" b="1" cap="all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gency FB" panose="020B05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6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 tmFilter="0,0; .5, 1; 1, 1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500"/>
                            </p:stCondLst>
                            <p:childTnLst>
                              <p:par>
                                <p:cTn id="69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0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1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ldLvl="0" animBg="1"/>
      <p:bldP spid="25" grpId="0" bldLvl="0" animBg="1"/>
      <p:bldP spid="26" grpId="0" bldLvl="0" animBg="1"/>
      <p:bldP spid="27" grpId="0" bldLvl="0" animBg="1"/>
      <p:bldP spid="28" grpId="0" bldLvl="0" animBg="1"/>
      <p:bldP spid="30" grpId="0" bldLvl="0" animBg="1"/>
      <p:bldP spid="17" grpId="0"/>
      <p:bldP spid="17" grpId="1"/>
      <p:bldP spid="18" grpId="0"/>
      <p:bldP spid="1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7365" y="375920"/>
            <a:ext cx="12356465" cy="2877820"/>
          </a:xfrm>
        </p:spPr>
        <p:txBody>
          <a:bodyPr wrap="square"/>
          <a:lstStyle/>
          <a:p>
            <a:r>
              <a:rPr lang="en-US" altLang="zh-CN" dirty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01 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Assessing assumptions using the bootstrap</a:t>
            </a:r>
            <a:endParaRPr lang="zh-CN" altLang="en-US" sz="4800" b="1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75" y="1816100"/>
            <a:ext cx="7371912" cy="51333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2285" y="87630"/>
            <a:ext cx="12356465" cy="1420495"/>
          </a:xfrm>
        </p:spPr>
        <p:txBody>
          <a:bodyPr wrap="square"/>
          <a:lstStyle/>
          <a:p>
            <a:r>
              <a:rPr lang="en-US" altLang="zh-CN" dirty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02 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Example: Age at First Transplant</a:t>
            </a:r>
            <a:endParaRPr lang="zh-CN" altLang="en-US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1045" y="2536190"/>
            <a:ext cx="5245100" cy="32702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85" y="2536190"/>
            <a:ext cx="5245100" cy="32702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374505" y="6208395"/>
            <a:ext cx="938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Page 79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/>
          <p:cNvSpPr>
            <a:spLocks noGrp="1"/>
          </p:cNvSpPr>
          <p:nvPr>
            <p:ph type="body" sz="quarter" idx="10"/>
          </p:nvPr>
        </p:nvSpPr>
        <p:spPr>
          <a:xfrm>
            <a:off x="502285" y="87630"/>
            <a:ext cx="12356465" cy="1420495"/>
          </a:xfrm>
        </p:spPr>
        <p:txBody>
          <a:bodyPr wrap="square"/>
          <a:lstStyle/>
          <a:p>
            <a:r>
              <a:rPr lang="en-US" altLang="zh-CN" dirty="0">
                <a:solidFill>
                  <a:schemeClr val="accent2"/>
                </a:solidFill>
                <a:latin typeface="Agency FB" panose="020B0503020202020204" pitchFamily="34" charset="0"/>
                <a:ea typeface="微软雅黑" panose="020B0503020204020204" pitchFamily="34" charset="-122"/>
                <a:sym typeface="Agency FB" panose="020B0503020202020204" pitchFamily="34" charset="0"/>
              </a:rPr>
              <a:t>02 </a:t>
            </a:r>
            <a:r>
              <a:rPr lang="en-US" altLang="zh-CN" sz="4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Example: Age at First Transplant</a:t>
            </a:r>
            <a:endParaRPr lang="zh-CN" altLang="en-US" dirty="0">
              <a:solidFill>
                <a:schemeClr val="accent2"/>
              </a:solidFill>
              <a:latin typeface="Agency FB" panose="020B0503020202020204" pitchFamily="34" charset="0"/>
              <a:ea typeface="微软雅黑" panose="020B0503020204020204" pitchFamily="34" charset="-122"/>
              <a:sym typeface="Agency FB" panose="020B0503020202020204" pitchFamily="34" charset="0"/>
            </a:endParaRPr>
          </a:p>
        </p:txBody>
      </p:sp>
      <p:pic>
        <p:nvPicPr>
          <p:cNvPr id="5" name="图片 4" descr="Y{Z[AC28{KACLI_LB[HSGBP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17665" y="3256280"/>
            <a:ext cx="5803900" cy="3296920"/>
          </a:xfrm>
          <a:prstGeom prst="rect">
            <a:avLst/>
          </a:prstGeom>
        </p:spPr>
      </p:pic>
      <p:pic>
        <p:nvPicPr>
          <p:cNvPr id="3" name="图片 2" descr="AL}KJ5HEZ%9B]DBQ@)X~UD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1744345"/>
            <a:ext cx="5754370" cy="3062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60" y="807665"/>
            <a:ext cx="6982632" cy="497432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749915" y="6280150"/>
            <a:ext cx="938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Page 80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5235" y="375920"/>
            <a:ext cx="8893810" cy="554545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173970" y="6352540"/>
            <a:ext cx="938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Page 81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}CV[77C7H89$Y(JNUQ4XK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755" y="735965"/>
            <a:ext cx="11363325" cy="4352925"/>
          </a:xfrm>
          <a:prstGeom prst="rect">
            <a:avLst/>
          </a:prstGeom>
        </p:spPr>
      </p:pic>
      <p:pic>
        <p:nvPicPr>
          <p:cNvPr id="4" name="图片 3" descr="FCC$ZT$$SJ]$IB]L2HY2S~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00" y="2392045"/>
            <a:ext cx="3781425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2000">
        <p15:prstTrans prst="crush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圆角矩形 22"/>
          <p:cNvSpPr/>
          <p:nvPr/>
        </p:nvSpPr>
        <p:spPr>
          <a:xfrm>
            <a:off x="2972929" y="2680613"/>
            <a:ext cx="6431227" cy="583564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dist"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</a:t>
            </a: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 YOU FOR WATCHING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53" y="4143350"/>
            <a:ext cx="12858044" cy="75942"/>
            <a:chOff x="2190216" y="0"/>
            <a:chExt cx="7128792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8" name="矩形 3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  <p:sp>
          <p:nvSpPr>
            <p:cNvPr id="39" name="矩形 38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ISPRING_PRESENTATION_TITLE" val="1259.学说微立体创意毕业答辩PPT模板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6A3C7C"/>
      </a:accent4>
      <a:accent5>
        <a:srgbClr val="C65885"/>
      </a:accent5>
      <a:accent6>
        <a:srgbClr val="FCC79F"/>
      </a:accent6>
      <a:hlink>
        <a:srgbClr val="00AF92"/>
      </a:hlink>
      <a:folHlink>
        <a:srgbClr val="869FB7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D9D9D9">
            <a:alpha val="50196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7E6E6"/>
    </a:lt2>
    <a:accent1>
      <a:srgbClr val="FFBF53"/>
    </a:accent1>
    <a:accent2>
      <a:srgbClr val="F17475"/>
    </a:accent2>
    <a:accent3>
      <a:srgbClr val="01B3C5"/>
    </a:accent3>
    <a:accent4>
      <a:srgbClr val="6A3C7C"/>
    </a:accent4>
    <a:accent5>
      <a:srgbClr val="C65885"/>
    </a:accent5>
    <a:accent6>
      <a:srgbClr val="FCC79F"/>
    </a:accent6>
    <a:hlink>
      <a:srgbClr val="00AF92"/>
    </a:hlink>
    <a:folHlink>
      <a:srgbClr val="869FB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WPS 演示</Application>
  <PresentationFormat>自定义</PresentationFormat>
  <Paragraphs>20</Paragraphs>
  <Slides>8</Slides>
  <Notes>41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Calibri</vt:lpstr>
      <vt:lpstr>Impact</vt:lpstr>
      <vt:lpstr>Agency FB</vt:lpstr>
      <vt:lpstr>微软雅黑</vt:lpstr>
      <vt:lpstr>Times New Roman</vt:lpstr>
      <vt:lpstr>Trebuchet MS</vt:lpstr>
      <vt:lpstr>Arial Unicode MS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微立体毕业答辩</dc:title>
  <dc:creator>第一PPT</dc:creator>
  <cp:keywords>www.1ppt.com</cp:keywords>
  <dc:description>www.1ppt.com</dc:description>
  <cp:lastModifiedBy>lyj</cp:lastModifiedBy>
  <cp:revision>31</cp:revision>
  <dcterms:created xsi:type="dcterms:W3CDTF">2016-09-05T07:59:00Z</dcterms:created>
  <dcterms:modified xsi:type="dcterms:W3CDTF">2021-07-16T12:19:37Z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2052-11.1.0.10578</vt:lpwstr>
  </property>
  <property fmtid="{D5CDD505-2E9C-101B-9397-08002B2CF9AE}" pid="3" name="ICV">
    <vt:lpwstr>6CEE9F83A12943B28BE5A44AE07D6C8C</vt:lpwstr>
  </property>
</Properties>
</file>