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8" r:id="rId5"/>
    <p:sldId id="262" r:id="rId6"/>
    <p:sldId id="272" r:id="rId7"/>
    <p:sldId id="273" r:id="rId8"/>
    <p:sldId id="266" r:id="rId9"/>
    <p:sldId id="267" r:id="rId10"/>
    <p:sldId id="268" r:id="rId11"/>
    <p:sldId id="274" r:id="rId12"/>
    <p:sldId id="27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16" autoAdjust="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D582-E012-4086-B53C-B15754D1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3DED-5757-4747-9349-DC567D1A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F524-6064-4ABC-BBA5-FD5FA175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3A82-ED3C-4406-8CCA-8A62C150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717A-4987-45D2-8544-4C3D2AD0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5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95F1-A04A-4FEA-8DF0-2EB28E9A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21EE-C095-4E46-9287-EF03C508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5620-6DD0-4EE0-ACC1-4515F367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0FF9-C41A-464F-A57C-7D3D30BA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2E75-5EC5-4C3A-9294-60DE08E6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43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1FC9E-092F-4F32-ADEE-080A5663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40359-718F-4AED-A57A-E80A43A0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0866-D608-45D9-8E48-0C2C4C7B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687C-4329-461C-9ED0-E744715C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D057-E268-445E-83FB-7BDD99E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9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37D4-32DD-4D9E-8E98-1EE63DB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A52C-1D4C-4B87-9EE3-D0C70B60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8F4F-3958-4A31-A92A-18552194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3113-F123-4C01-94BE-AE772150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B37E-3533-41D6-9AC1-C5A7014D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4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9018-B1D1-42DD-BCB3-7F7562B2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6B887-4479-4B7E-AD65-91A37F33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D6B0-2C8A-497A-BE9E-7ACB6591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1BD9-909B-4DF6-BAEB-F508F2CD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E4F5-5A6A-49F2-B912-303F2980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956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21D7-7B7B-4E00-82CB-39A8BE2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6C39-73CC-42BA-856C-BD7E78BB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A054-B602-4B6B-BE6D-0EEC292D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9327-C1F6-4985-9A3A-CF151CA4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A2FE-CD94-49CA-9BDB-37050B91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7A44-C235-452F-883C-D6C84036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73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6C04-6F7B-4BEC-83C5-D9213731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5180-B29F-4525-B82F-0A050422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4687B-9364-4CCF-9A36-BF29836CC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A35E0-1BD3-48E2-9B6B-ECF77251A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73F77-5F38-41C7-BB9B-E0F5A97E5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A5B28-BDE9-4C90-A3CA-CBF58937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91DF-917D-4970-AAF2-073E7617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D1E17-9C9C-4A78-BA87-CDBA896F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19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E772-3768-41C7-BDF0-87EF83A2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67B0-41F0-4E9F-8CE5-D28FEC8A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BA810-0E65-48E6-AE35-71B86580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E7A86-CF0C-4F19-9881-2F711FC8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3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C7E2D-D98D-4B06-9D51-7A2F4984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07557-E78B-48CA-838A-1F38FF41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5731A-3DB4-4814-9285-2358CAC3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597E-8F28-4F81-B9CD-08F90E14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E3A9-9CD0-4BD9-AECF-4928736F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2DE8-D496-4428-8441-E62619471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E4B54-0B51-4322-815F-28999A8E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6ADB0-5A1E-4255-BE86-A459C819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5E7D7-E82A-44EA-A002-001616A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47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930C-CABD-4689-A132-302086FE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4EDC9-A7FF-49B8-8950-BE657560B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6835-C8FA-48D0-B3D2-409127C0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E2F94-EFB3-4403-8127-0B674E69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32B39-557E-42BF-9618-AD32D5B4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E52E3-F940-4D0B-A880-51CE201F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61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09C2-09E6-4F83-979E-AAC546F4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35555-5B14-4DC3-AC01-694EB3AA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EE8B-ED1A-4B89-B539-C8E5AE468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70F7-69C4-4B03-93DE-632677963B72}" type="datetimeFigureOut">
              <a:rPr lang="en-SG" smtClean="0"/>
              <a:t>19/12/2021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23A5-9340-4E0D-B46E-9BDDF868F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64FA-E035-449F-848E-F7634F9B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85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AEF7E926-085B-46E1-9AC2-48EF27157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201" y="862526"/>
            <a:ext cx="7058024" cy="2387600"/>
          </a:xfrm>
        </p:spPr>
        <p:txBody>
          <a:bodyPr>
            <a:normAutofit/>
          </a:bodyPr>
          <a:lstStyle/>
          <a:p>
            <a:r>
              <a:rPr lang="en-SG" sz="4800"/>
              <a:t> Airline </a:t>
            </a:r>
            <a:r>
              <a:rPr lang="en-SG" sz="4800" dirty="0"/>
              <a:t>passenger satisfaction 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B39F755-ABD8-4E7F-8083-300CC5A1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138" y="3607875"/>
            <a:ext cx="5772150" cy="1655762"/>
          </a:xfrm>
        </p:spPr>
        <p:txBody>
          <a:bodyPr>
            <a:normAutofit/>
          </a:bodyPr>
          <a:lstStyle/>
          <a:p>
            <a:r>
              <a:rPr lang="en-SG" dirty="0"/>
              <a:t>By </a:t>
            </a:r>
          </a:p>
          <a:p>
            <a:r>
              <a:rPr lang="en-SG" dirty="0"/>
              <a:t>Eng. Musa Ghazwani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Abdulaziz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Abuhaimed</a:t>
            </a:r>
            <a:endParaRPr lang="en-SG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EE60BA0-FF13-4EF4-A006-F1827E134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361709" cy="6858000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01EF8220-7F03-499E-A1AA-6D823C67F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71" y="504777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991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0CA34-7D45-4789-9977-14D5225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Model Evaluation –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2D8FA-5B38-47E5-BB06-795FCFCD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" y="1537107"/>
            <a:ext cx="5315844" cy="3879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432ED-2352-4E3E-BF13-7DA12A0175DD}"/>
              </a:ext>
            </a:extLst>
          </p:cNvPr>
          <p:cNvSpPr txBox="1"/>
          <p:nvPr/>
        </p:nvSpPr>
        <p:spPr>
          <a:xfrm>
            <a:off x="850900" y="5762475"/>
            <a:ext cx="1051560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The final evaluation of model performance gives a AUC of 0.993, Recall of 91.2% and Precision of 99.1%.</a:t>
            </a:r>
            <a:endParaRPr lang="en-SG" sz="4800" b="1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9B9CAF5D-6361-44D3-B54B-BA0F3A377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71" y="0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85826E2-E66C-456B-89F3-C0882A288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7107"/>
            <a:ext cx="4670323" cy="40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CCD9-B29F-4247-BEB9-9477E584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11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4F6BEFF-1EDD-49E6-8DA0-14176968A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" y="1545730"/>
            <a:ext cx="8357079" cy="5094087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2838D98B-1085-4467-B395-78B090F68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7"/>
          <a:stretch/>
        </p:blipFill>
        <p:spPr>
          <a:xfrm>
            <a:off x="8788400" y="1228417"/>
            <a:ext cx="3378679" cy="53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50" y="243090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11AC9C-A4A0-4D5B-BAEB-AAB55BA9D4A3}"/>
              </a:ext>
            </a:extLst>
          </p:cNvPr>
          <p:cNvSpPr txBox="1">
            <a:spLocks/>
          </p:cNvSpPr>
          <p:nvPr/>
        </p:nvSpPr>
        <p:spPr>
          <a:xfrm>
            <a:off x="838198" y="1982078"/>
            <a:ext cx="102870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Airlines should highly focus on </a:t>
            </a:r>
            <a:r>
              <a:rPr lang="en-SG" sz="3000" b="1" u="sng" dirty="0">
                <a:latin typeface="+mj-lt"/>
              </a:rPr>
              <a:t>inflight wi-fi experience</a:t>
            </a:r>
            <a:r>
              <a:rPr lang="en-SG" sz="3000" dirty="0">
                <a:latin typeface="+mj-lt"/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AEE772-2FC6-4440-B0C4-190682A51DAE}"/>
              </a:ext>
            </a:extLst>
          </p:cNvPr>
          <p:cNvSpPr txBox="1">
            <a:spLocks/>
          </p:cNvSpPr>
          <p:nvPr/>
        </p:nvSpPr>
        <p:spPr>
          <a:xfrm>
            <a:off x="838197" y="2825750"/>
            <a:ext cx="102870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b="1" u="sng" dirty="0">
                <a:latin typeface="+mj-lt"/>
              </a:rPr>
              <a:t>Ease of online booking</a:t>
            </a:r>
            <a:r>
              <a:rPr lang="en-SG" sz="3000" b="1" dirty="0">
                <a:latin typeface="+mj-lt"/>
              </a:rPr>
              <a:t> </a:t>
            </a:r>
            <a:r>
              <a:rPr lang="en-SG" sz="3000" dirty="0">
                <a:latin typeface="+mj-lt"/>
              </a:rPr>
              <a:t>is important for business customers.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811AF19-4826-4688-8B5E-70CE40CAD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71" y="0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4A5A310-6D87-4945-B58F-7572F7B1E768}"/>
              </a:ext>
            </a:extLst>
          </p:cNvPr>
          <p:cNvSpPr txBox="1"/>
          <p:nvPr/>
        </p:nvSpPr>
        <p:spPr>
          <a:xfrm>
            <a:off x="1473202" y="1261070"/>
            <a:ext cx="335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152C3F-FFF4-4DCD-8C03-190AFB67054E}"/>
              </a:ext>
            </a:extLst>
          </p:cNvPr>
          <p:cNvSpPr txBox="1"/>
          <p:nvPr/>
        </p:nvSpPr>
        <p:spPr>
          <a:xfrm>
            <a:off x="1824806" y="322569"/>
            <a:ext cx="335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2000" dirty="0">
              <a:latin typeface="+mj-lt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23F8C28D-E3D8-4384-B54E-8761EE6EC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21" y="0"/>
            <a:ext cx="5588479" cy="5588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404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C474C8-F9F1-4C95-96F6-CDCC4F92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988145"/>
            <a:ext cx="10515600" cy="1325563"/>
          </a:xfrm>
        </p:spPr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F12D81-177E-4039-AE28-2A091E96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51" y="3000228"/>
            <a:ext cx="11331530" cy="603250"/>
          </a:xfrm>
        </p:spPr>
        <p:txBody>
          <a:bodyPr>
            <a:noAutofit/>
          </a:bodyPr>
          <a:lstStyle/>
          <a:p>
            <a:r>
              <a:rPr lang="en-SG" sz="3200" dirty="0">
                <a:latin typeface="+mj-lt"/>
              </a:rPr>
              <a:t>Obtained about 129880 of flight satisfaction surveys from Kaggle.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415BE-48CC-400D-976A-A43229095621}"/>
              </a:ext>
            </a:extLst>
          </p:cNvPr>
          <p:cNvSpPr txBox="1">
            <a:spLocks/>
          </p:cNvSpPr>
          <p:nvPr/>
        </p:nvSpPr>
        <p:spPr>
          <a:xfrm>
            <a:off x="519546" y="3831769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>
                <a:latin typeface="+mj-lt"/>
              </a:rPr>
              <a:t>Goal: Identify critical factors that ensure satisfaction.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6D0426-35BE-4F3E-B9D3-C2F67062B0F0}"/>
              </a:ext>
            </a:extLst>
          </p:cNvPr>
          <p:cNvSpPr txBox="1">
            <a:spLocks/>
          </p:cNvSpPr>
          <p:nvPr/>
        </p:nvSpPr>
        <p:spPr>
          <a:xfrm>
            <a:off x="838193" y="4645519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3000" dirty="0">
              <a:latin typeface="+mj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A6DCFA-0CEB-479E-988E-FE4D5A10AA74}"/>
              </a:ext>
            </a:extLst>
          </p:cNvPr>
          <p:cNvSpPr txBox="1">
            <a:spLocks/>
          </p:cNvSpPr>
          <p:nvPr/>
        </p:nvSpPr>
        <p:spPr>
          <a:xfrm>
            <a:off x="534292" y="4658483"/>
            <a:ext cx="9801225" cy="924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Find out the best model for the data through Regularization.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6E969D19-A925-409B-BCDB-DD0015DD3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92" y="0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90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641E02B5-81CF-491A-A450-D6F7CD5E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92" y="0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A081428-7194-442B-B5D8-D3D97EF9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65568"/>
              </p:ext>
            </p:extLst>
          </p:nvPr>
        </p:nvGraphicFramePr>
        <p:xfrm>
          <a:off x="122904" y="1786455"/>
          <a:ext cx="11946192" cy="4860001"/>
        </p:xfrm>
        <a:graphic>
          <a:graphicData uri="http://schemas.openxmlformats.org/drawingml/2006/table">
            <a:tbl>
              <a:tblPr/>
              <a:tblGrid>
                <a:gridCol w="358192">
                  <a:extLst>
                    <a:ext uri="{9D8B030D-6E8A-4147-A177-3AD203B41FA5}">
                      <a16:colId xmlns:a16="http://schemas.microsoft.com/office/drawing/2014/main" val="876387651"/>
                    </a:ext>
                  </a:extLst>
                </a:gridCol>
                <a:gridCol w="648618">
                  <a:extLst>
                    <a:ext uri="{9D8B030D-6E8A-4147-A177-3AD203B41FA5}">
                      <a16:colId xmlns:a16="http://schemas.microsoft.com/office/drawing/2014/main" val="3738635275"/>
                    </a:ext>
                  </a:extLst>
                </a:gridCol>
                <a:gridCol w="500880">
                  <a:extLst>
                    <a:ext uri="{9D8B030D-6E8A-4147-A177-3AD203B41FA5}">
                      <a16:colId xmlns:a16="http://schemas.microsoft.com/office/drawing/2014/main" val="961196309"/>
                    </a:ext>
                  </a:extLst>
                </a:gridCol>
                <a:gridCol w="622101">
                  <a:extLst>
                    <a:ext uri="{9D8B030D-6E8A-4147-A177-3AD203B41FA5}">
                      <a16:colId xmlns:a16="http://schemas.microsoft.com/office/drawing/2014/main" val="775657610"/>
                    </a:ext>
                  </a:extLst>
                </a:gridCol>
                <a:gridCol w="421750">
                  <a:extLst>
                    <a:ext uri="{9D8B030D-6E8A-4147-A177-3AD203B41FA5}">
                      <a16:colId xmlns:a16="http://schemas.microsoft.com/office/drawing/2014/main" val="3455843310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1362770575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2052045080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4046229768"/>
                    </a:ext>
                  </a:extLst>
                </a:gridCol>
                <a:gridCol w="420270">
                  <a:extLst>
                    <a:ext uri="{9D8B030D-6E8A-4147-A177-3AD203B41FA5}">
                      <a16:colId xmlns:a16="http://schemas.microsoft.com/office/drawing/2014/main" val="3398971739"/>
                    </a:ext>
                  </a:extLst>
                </a:gridCol>
                <a:gridCol w="747252">
                  <a:extLst>
                    <a:ext uri="{9D8B030D-6E8A-4147-A177-3AD203B41FA5}">
                      <a16:colId xmlns:a16="http://schemas.microsoft.com/office/drawing/2014/main" val="4009524859"/>
                    </a:ext>
                  </a:extLst>
                </a:gridCol>
                <a:gridCol w="462116">
                  <a:extLst>
                    <a:ext uri="{9D8B030D-6E8A-4147-A177-3AD203B41FA5}">
                      <a16:colId xmlns:a16="http://schemas.microsoft.com/office/drawing/2014/main" val="3451404968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897110162"/>
                    </a:ext>
                  </a:extLst>
                </a:gridCol>
                <a:gridCol w="439214">
                  <a:extLst>
                    <a:ext uri="{9D8B030D-6E8A-4147-A177-3AD203B41FA5}">
                      <a16:colId xmlns:a16="http://schemas.microsoft.com/office/drawing/2014/main" val="2409511369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892627969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3463949827"/>
                    </a:ext>
                  </a:extLst>
                </a:gridCol>
                <a:gridCol w="525713">
                  <a:extLst>
                    <a:ext uri="{9D8B030D-6E8A-4147-A177-3AD203B41FA5}">
                      <a16:colId xmlns:a16="http://schemas.microsoft.com/office/drawing/2014/main" val="2369697302"/>
                    </a:ext>
                  </a:extLst>
                </a:gridCol>
                <a:gridCol w="518137">
                  <a:extLst>
                    <a:ext uri="{9D8B030D-6E8A-4147-A177-3AD203B41FA5}">
                      <a16:colId xmlns:a16="http://schemas.microsoft.com/office/drawing/2014/main" val="1063463708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2613645816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1957245687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864438318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3220175726"/>
                    </a:ext>
                  </a:extLst>
                </a:gridCol>
                <a:gridCol w="627572">
                  <a:extLst>
                    <a:ext uri="{9D8B030D-6E8A-4147-A177-3AD203B41FA5}">
                      <a16:colId xmlns:a16="http://schemas.microsoft.com/office/drawing/2014/main" val="659750593"/>
                    </a:ext>
                  </a:extLst>
                </a:gridCol>
                <a:gridCol w="416278">
                  <a:extLst>
                    <a:ext uri="{9D8B030D-6E8A-4147-A177-3AD203B41FA5}">
                      <a16:colId xmlns:a16="http://schemas.microsoft.com/office/drawing/2014/main" val="2895699219"/>
                    </a:ext>
                  </a:extLst>
                </a:gridCol>
              </a:tblGrid>
              <a:tr h="688110">
                <a:tc>
                  <a:txBody>
                    <a:bodyPr/>
                    <a:lstStyle/>
                    <a:p>
                      <a:pPr algn="ctr" fontAlgn="ctr"/>
                      <a:endParaRPr lang="en-SG" sz="1000" b="1" dirty="0">
                        <a:effectLst/>
                      </a:endParaRP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Satisfaction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Gender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Customer Type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Age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Type Of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Class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Flight Distance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Inflight </a:t>
                      </a:r>
                      <a:r>
                        <a:rPr lang="en-SG" sz="1000" b="1" dirty="0" err="1">
                          <a:effectLst/>
                        </a:rPr>
                        <a:t>Wifi</a:t>
                      </a:r>
                      <a:r>
                        <a:rPr lang="en-SG" sz="1000" b="1" dirty="0">
                          <a:effectLst/>
                        </a:rPr>
                        <a:t>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Departure/ Arrival Time Convenience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Ease Of Online Booking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Gate Location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Food And Drink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Online Boarding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Seat Comfort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Inflight Entertainment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On-board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Leg Room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Baggage Handling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 err="1">
                          <a:effectLst/>
                        </a:rPr>
                        <a:t>Checkin</a:t>
                      </a:r>
                      <a:r>
                        <a:rPr lang="en-SG" sz="1000" b="1" dirty="0">
                          <a:effectLst/>
                        </a:rPr>
                        <a:t>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Inflight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Cleanliness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Total Delay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7882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460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43.0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30962"/>
                  </a:ext>
                </a:extLst>
              </a:tr>
              <a:tr h="40262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First-time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235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7.0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73522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562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543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61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214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28872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26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1180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44955"/>
                  </a:ext>
                </a:extLst>
              </a:tr>
              <a:tr h="41836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93350"/>
                  </a:ext>
                </a:extLst>
              </a:tr>
              <a:tr h="40262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First-time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36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432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154165"/>
                  </a:ext>
                </a:extLst>
              </a:tr>
              <a:tr h="40262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First-time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526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26083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17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828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65877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1127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1373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264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2168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40E6E42-CFB7-40AA-843B-E5057188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43090"/>
            <a:ext cx="10515600" cy="1325563"/>
          </a:xfrm>
        </p:spPr>
        <p:txBody>
          <a:bodyPr/>
          <a:lstStyle/>
          <a:p>
            <a:r>
              <a:rPr lang="en-SG" dirty="0"/>
              <a:t>2. EDA and Feature Selection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B0D6F-A433-436D-A6F7-03570EAE34A8}"/>
              </a:ext>
            </a:extLst>
          </p:cNvPr>
          <p:cNvSpPr txBox="1"/>
          <p:nvPr/>
        </p:nvSpPr>
        <p:spPr>
          <a:xfrm>
            <a:off x="1534163" y="1293466"/>
            <a:ext cx="97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+mj-lt"/>
              </a:rPr>
              <a:t>Target</a:t>
            </a:r>
          </a:p>
        </p:txBody>
      </p:sp>
      <p:cxnSp>
        <p:nvCxnSpPr>
          <p:cNvPr id="13" name="Connector: Elbow 11">
            <a:extLst>
              <a:ext uri="{FF2B5EF4-FFF2-40B4-BE49-F238E27FC236}">
                <a16:creationId xmlns:a16="http://schemas.microsoft.com/office/drawing/2014/main" id="{E5E3741E-E1C0-4619-95C3-28C99889F4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1614" y="1253907"/>
            <a:ext cx="292935" cy="772163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">
            <a:extLst>
              <a:ext uri="{FF2B5EF4-FFF2-40B4-BE49-F238E27FC236}">
                <a16:creationId xmlns:a16="http://schemas.microsoft.com/office/drawing/2014/main" id="{F0CBCE92-EDFF-4855-A240-C29DD73A5219}"/>
              </a:ext>
            </a:extLst>
          </p:cNvPr>
          <p:cNvSpPr/>
          <p:nvPr/>
        </p:nvSpPr>
        <p:spPr>
          <a:xfrm>
            <a:off x="416560" y="1786455"/>
            <a:ext cx="690879" cy="48284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60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74EC2D5-B78A-4F20-A948-872201CAD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163909"/>
            <a:ext cx="6964277" cy="6530182"/>
          </a:xfr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17C7558-1C41-42EF-A240-3FE00D56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75" y="78184"/>
            <a:ext cx="4754063" cy="1325563"/>
          </a:xfrm>
        </p:spPr>
        <p:txBody>
          <a:bodyPr>
            <a:noAutofit/>
          </a:bodyPr>
          <a:lstStyle/>
          <a:p>
            <a:pPr algn="ctr"/>
            <a:r>
              <a:rPr lang="en-SG" sz="3600" u="sng" dirty="0"/>
              <a:t>Final Feature Selection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29B17-9DE4-490D-805A-8A2789F8421E}"/>
              </a:ext>
            </a:extLst>
          </p:cNvPr>
          <p:cNvSpPr/>
          <p:nvPr/>
        </p:nvSpPr>
        <p:spPr>
          <a:xfrm>
            <a:off x="1066798" y="547428"/>
            <a:ext cx="558802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6C133C-AD02-4061-8A4D-1CC5E47171B1}"/>
              </a:ext>
            </a:extLst>
          </p:cNvPr>
          <p:cNvSpPr/>
          <p:nvPr/>
        </p:nvSpPr>
        <p:spPr>
          <a:xfrm>
            <a:off x="85724" y="1276141"/>
            <a:ext cx="1539876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26541-DAC8-43E7-8399-6C535565B3BC}"/>
              </a:ext>
            </a:extLst>
          </p:cNvPr>
          <p:cNvSpPr/>
          <p:nvPr/>
        </p:nvSpPr>
        <p:spPr>
          <a:xfrm>
            <a:off x="751840" y="1749642"/>
            <a:ext cx="873760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F37FE2-918C-4462-9515-9A3CE6ABB5AB}"/>
              </a:ext>
            </a:extLst>
          </p:cNvPr>
          <p:cNvSpPr/>
          <p:nvPr/>
        </p:nvSpPr>
        <p:spPr>
          <a:xfrm>
            <a:off x="843280" y="4431882"/>
            <a:ext cx="782320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38B30E-8DE8-4358-B9F0-ECAFFFD725D1}"/>
              </a:ext>
            </a:extLst>
          </p:cNvPr>
          <p:cNvSpPr txBox="1">
            <a:spLocks/>
          </p:cNvSpPr>
          <p:nvPr/>
        </p:nvSpPr>
        <p:spPr>
          <a:xfrm>
            <a:off x="7692983" y="1531353"/>
            <a:ext cx="3747177" cy="4148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Features to drop: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Gender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Age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Gate Location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Total Delay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Flight Distance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Departure/Arrival Time Convenience</a:t>
            </a:r>
          </a:p>
          <a:p>
            <a:pPr>
              <a:buFontTx/>
              <a:buChar char="-"/>
            </a:pPr>
            <a:endParaRPr lang="en-SG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53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4" grpId="0" animBg="1"/>
      <p:bldP spid="26" grpId="0" animBg="1"/>
      <p:bldP spid="28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9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F1F9440-D4B1-4057-906C-6D74B699D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7" y="1240177"/>
            <a:ext cx="3390306" cy="3640425"/>
          </a:xfrm>
          <a:prstGeom prst="rect">
            <a:avLst/>
          </a:prstGeom>
        </p:spPr>
      </p:pic>
      <p:pic>
        <p:nvPicPr>
          <p:cNvPr id="31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665482CF-036D-475B-9132-99D1BED39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52" y="1240177"/>
            <a:ext cx="3390306" cy="3640425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5EF91A9-FC5D-4610-B06C-18D873DD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65" y="221730"/>
            <a:ext cx="9037044" cy="96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4000" dirty="0"/>
              <a:t>EDA and Feature Selection</a:t>
            </a:r>
            <a:endParaRPr lang="en-US" sz="4000" dirty="0"/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9238EF33-B572-48B2-A4E1-5FA74709D554}"/>
              </a:ext>
            </a:extLst>
          </p:cNvPr>
          <p:cNvSpPr txBox="1"/>
          <p:nvPr/>
        </p:nvSpPr>
        <p:spPr>
          <a:xfrm>
            <a:off x="251748" y="4880602"/>
            <a:ext cx="1175553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target classes are rather balanced with 56.4% of passengers reporting Neutral/Dissatisfied 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(negative class: 0) and 43.6% reporting Satisfied (positive class 1)    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the satisfaction classes by customer types, we see that first-time customers have a lower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ratio of satisfaction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the satisfaction classes by customer types, we see that first-time customers have a lower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ratio of satisfaction.</a:t>
            </a:r>
            <a:endParaRPr lang="ar-S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A253C80A-89EE-4139-8E0B-2DCE2271C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92" y="0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8FCC41C9-FF36-467C-BE0B-93FAF78F3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59" y="1309373"/>
            <a:ext cx="4285523" cy="35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B6F4E5-2DAB-4FC0-B448-991B06B7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Model Selection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DD237-9173-4116-A53D-3CD699ED461D}"/>
              </a:ext>
            </a:extLst>
          </p:cNvPr>
          <p:cNvSpPr txBox="1"/>
          <p:nvPr/>
        </p:nvSpPr>
        <p:spPr>
          <a:xfrm>
            <a:off x="1615440" y="2386578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</a:t>
            </a:r>
            <a:r>
              <a:rPr lang="en-SG" sz="2800" b="1" u="sng" dirty="0">
                <a:latin typeface="+mj-lt"/>
              </a:rPr>
              <a:t>k-Nearest </a:t>
            </a:r>
            <a:r>
              <a:rPr lang="en-SG" sz="2800" b="1" u="sng" dirty="0" err="1">
                <a:latin typeface="+mj-lt"/>
              </a:rPr>
              <a:t>Neighbors</a:t>
            </a:r>
            <a:r>
              <a:rPr lang="en-SG" sz="2800" b="1" u="sng" dirty="0">
                <a:latin typeface="+mj-lt"/>
              </a:rPr>
              <a:t> KNN</a:t>
            </a:r>
            <a:r>
              <a:rPr lang="en-SG" sz="2800" dirty="0">
                <a:latin typeface="+mj-lt"/>
              </a:rPr>
              <a:t>: 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766F2-A711-47BF-AFE8-4CD79B514454}"/>
              </a:ext>
            </a:extLst>
          </p:cNvPr>
          <p:cNvSpPr txBox="1"/>
          <p:nvPr/>
        </p:nvSpPr>
        <p:spPr>
          <a:xfrm>
            <a:off x="1615440" y="3099931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</a:t>
            </a:r>
            <a:r>
              <a:rPr lang="en-SG" sz="2800" b="1" u="sng" dirty="0">
                <a:latin typeface="+mj-lt"/>
              </a:rPr>
              <a:t>Logistic Regression Lr</a:t>
            </a:r>
            <a:r>
              <a:rPr lang="en-SG" sz="2800" dirty="0">
                <a:latin typeface="+mj-lt"/>
              </a:rPr>
              <a:t>: 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D9670-B33B-4B7C-A2AD-D654FE8350D5}"/>
              </a:ext>
            </a:extLst>
          </p:cNvPr>
          <p:cNvSpPr txBox="1"/>
          <p:nvPr/>
        </p:nvSpPr>
        <p:spPr>
          <a:xfrm>
            <a:off x="1615440" y="3813284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</a:t>
            </a:r>
            <a:r>
              <a:rPr lang="en-SG" sz="2800" b="1" u="sng" dirty="0">
                <a:latin typeface="+mj-lt"/>
              </a:rPr>
              <a:t>Decision Trees</a:t>
            </a:r>
            <a:r>
              <a:rPr lang="en-SG" sz="2800" dirty="0">
                <a:latin typeface="+mj-lt"/>
              </a:rPr>
              <a:t>: 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7D8B7-2126-4DCE-A571-8206A943CDB5}"/>
              </a:ext>
            </a:extLst>
          </p:cNvPr>
          <p:cNvSpPr txBox="1"/>
          <p:nvPr/>
        </p:nvSpPr>
        <p:spPr>
          <a:xfrm>
            <a:off x="1615440" y="4526637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</a:t>
            </a:r>
            <a:r>
              <a:rPr lang="en-SG" sz="2800" b="1" u="sng" dirty="0">
                <a:latin typeface="+mj-lt"/>
              </a:rPr>
              <a:t>Random Forest</a:t>
            </a:r>
            <a:r>
              <a:rPr lang="en-SG" sz="2800" dirty="0">
                <a:latin typeface="+mj-lt"/>
              </a:rPr>
              <a:t>: </a:t>
            </a:r>
            <a:endParaRPr lang="en-SG" sz="2800" dirty="0">
              <a:solidFill>
                <a:srgbClr val="FF0000"/>
              </a:solidFill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E18D05CF-66A4-40D5-BD34-5829CAD9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92" y="0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C35D8379-25B0-4BB0-B1E9-3156C3B15D4C}"/>
              </a:ext>
            </a:extLst>
          </p:cNvPr>
          <p:cNvSpPr txBox="1"/>
          <p:nvPr/>
        </p:nvSpPr>
        <p:spPr>
          <a:xfrm>
            <a:off x="1587731" y="5239990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</a:t>
            </a:r>
            <a:r>
              <a:rPr lang="en-SG" sz="2800" b="1" u="sng" dirty="0">
                <a:latin typeface="+mj-lt"/>
              </a:rPr>
              <a:t>Ensemble </a:t>
            </a:r>
            <a:r>
              <a:rPr lang="en-SG" sz="2800" dirty="0">
                <a:latin typeface="+mj-lt"/>
              </a:rPr>
              <a:t>: </a:t>
            </a:r>
            <a:endParaRPr lang="en-SG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3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B6F4E5-2DAB-4FC0-B448-991B06B7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Model Selection 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26AB1EB-3135-419A-808C-A89E8840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23831"/>
              </p:ext>
            </p:extLst>
          </p:nvPr>
        </p:nvGraphicFramePr>
        <p:xfrm>
          <a:off x="1924684" y="3667940"/>
          <a:ext cx="8159751" cy="71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525600622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1947996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54044205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3940303759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790939377"/>
                    </a:ext>
                  </a:extLst>
                </a:gridCol>
                <a:gridCol w="1631951">
                  <a:extLst>
                    <a:ext uri="{9D8B030D-6E8A-4147-A177-3AD203B41FA5}">
                      <a16:colId xmlns:a16="http://schemas.microsoft.com/office/drawing/2014/main" val="107928981"/>
                    </a:ext>
                  </a:extLst>
                </a:gridCol>
              </a:tblGrid>
              <a:tr h="71861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18104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5DD5256-3E2B-4686-B82A-D8B89ED4DA65}"/>
              </a:ext>
            </a:extLst>
          </p:cNvPr>
          <p:cNvGrpSpPr/>
          <p:nvPr/>
        </p:nvGrpSpPr>
        <p:grpSpPr>
          <a:xfrm>
            <a:off x="2024101" y="2773680"/>
            <a:ext cx="7972424" cy="777315"/>
            <a:chOff x="1800226" y="2175435"/>
            <a:chExt cx="7972424" cy="77731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CFB955C-C2D0-42AE-A3C3-98A8A7986C3C}"/>
                </a:ext>
              </a:extLst>
            </p:cNvPr>
            <p:cNvSpPr/>
            <p:nvPr/>
          </p:nvSpPr>
          <p:spPr>
            <a:xfrm rot="16200000">
              <a:off x="8934450" y="2114550"/>
              <a:ext cx="257175" cy="14192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2F71B761-7CEC-4C09-BD07-4F0C369F7915}"/>
                </a:ext>
              </a:extLst>
            </p:cNvPr>
            <p:cNvSpPr/>
            <p:nvPr/>
          </p:nvSpPr>
          <p:spPr>
            <a:xfrm rot="16200000">
              <a:off x="4824414" y="-328615"/>
              <a:ext cx="257176" cy="630555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A9E0AD-3D2F-4718-B9FA-A775B97A331B}"/>
                </a:ext>
              </a:extLst>
            </p:cNvPr>
            <p:cNvSpPr txBox="1"/>
            <p:nvPr/>
          </p:nvSpPr>
          <p:spPr>
            <a:xfrm>
              <a:off x="8458199" y="2175437"/>
              <a:ext cx="1209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+mj-lt"/>
                </a:rPr>
                <a:t>Test Set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F3024A-CD60-4C4C-9173-F4758E1C4D63}"/>
                </a:ext>
              </a:extLst>
            </p:cNvPr>
            <p:cNvSpPr txBox="1"/>
            <p:nvPr/>
          </p:nvSpPr>
          <p:spPr>
            <a:xfrm>
              <a:off x="2362200" y="2175435"/>
              <a:ext cx="483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+mj-lt"/>
                </a:rPr>
                <a:t>Training Set (5-Fold CV)</a:t>
              </a:r>
            </a:p>
          </p:txBody>
        </p:sp>
      </p:grpSp>
      <p:pic>
        <p:nvPicPr>
          <p:cNvPr id="14" name="صورة 13">
            <a:extLst>
              <a:ext uri="{FF2B5EF4-FFF2-40B4-BE49-F238E27FC236}">
                <a16:creationId xmlns:a16="http://schemas.microsoft.com/office/drawing/2014/main" id="{9A9383F4-7DDD-4CA2-A835-034D5F96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92" y="0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14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0CA34-7D45-4789-9977-14D5225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Model Selection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6B2C7-F38F-4F86-914C-D376BCF0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2" y="1301729"/>
            <a:ext cx="8395397" cy="51161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3691A5-769A-4E96-80AE-713C2662C1E5}"/>
              </a:ext>
            </a:extLst>
          </p:cNvPr>
          <p:cNvSpPr/>
          <p:nvPr/>
        </p:nvSpPr>
        <p:spPr>
          <a:xfrm>
            <a:off x="7996508" y="1565275"/>
            <a:ext cx="1168401" cy="4852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E0C75A5-CAA7-488D-9266-06CDC1C0D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92" y="0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0B75BBAB-FC3D-4BA3-86F6-1F0EC11EC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9" y="1156854"/>
            <a:ext cx="2572109" cy="5249008"/>
          </a:xfrm>
          <a:prstGeom prst="rect">
            <a:avLst/>
          </a:prstGeom>
        </p:spPr>
      </p:pic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1D46C4D1-D959-4135-A4D2-B7231694474D}"/>
              </a:ext>
            </a:extLst>
          </p:cNvPr>
          <p:cNvSpPr/>
          <p:nvPr/>
        </p:nvSpPr>
        <p:spPr>
          <a:xfrm>
            <a:off x="490489" y="4724400"/>
            <a:ext cx="2599303" cy="7065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0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0CA34-7D45-4789-9977-14D5225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Random Forest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5DA82-8B9F-4851-922C-484B6A7E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5" y="3125908"/>
            <a:ext cx="3801150" cy="3404015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114956-58E0-4A7F-A1E0-602C6F11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96624"/>
              </p:ext>
            </p:extLst>
          </p:nvPr>
        </p:nvGraphicFramePr>
        <p:xfrm>
          <a:off x="1509929" y="2081740"/>
          <a:ext cx="8484991" cy="58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40">
                  <a:extLst>
                    <a:ext uri="{9D8B030D-6E8A-4147-A177-3AD203B41FA5}">
                      <a16:colId xmlns:a16="http://schemas.microsoft.com/office/drawing/2014/main" val="3525600622"/>
                    </a:ext>
                  </a:extLst>
                </a:gridCol>
                <a:gridCol w="1630800">
                  <a:extLst>
                    <a:ext uri="{9D8B030D-6E8A-4147-A177-3AD203B41FA5}">
                      <a16:colId xmlns:a16="http://schemas.microsoft.com/office/drawing/2014/main" val="2790939377"/>
                    </a:ext>
                  </a:extLst>
                </a:gridCol>
                <a:gridCol w="1631951">
                  <a:extLst>
                    <a:ext uri="{9D8B030D-6E8A-4147-A177-3AD203B41FA5}">
                      <a16:colId xmlns:a16="http://schemas.microsoft.com/office/drawing/2014/main" val="107928981"/>
                    </a:ext>
                  </a:extLst>
                </a:gridCol>
              </a:tblGrid>
              <a:tr h="58590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60%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18104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0B07FC1-D864-4779-9148-9580215BE069}"/>
              </a:ext>
            </a:extLst>
          </p:cNvPr>
          <p:cNvGrpSpPr/>
          <p:nvPr/>
        </p:nvGrpSpPr>
        <p:grpSpPr>
          <a:xfrm>
            <a:off x="1608715" y="1344811"/>
            <a:ext cx="8287380" cy="715758"/>
            <a:chOff x="1485270" y="2236992"/>
            <a:chExt cx="8287380" cy="715758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D9B0DBC0-7EC7-471F-AB36-63D972973BD1}"/>
                </a:ext>
              </a:extLst>
            </p:cNvPr>
            <p:cNvSpPr/>
            <p:nvPr/>
          </p:nvSpPr>
          <p:spPr>
            <a:xfrm rot="16200000">
              <a:off x="8934450" y="2114550"/>
              <a:ext cx="257175" cy="14192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0CD465AF-BBE8-4FA8-A078-6CA1B566F362}"/>
                </a:ext>
              </a:extLst>
            </p:cNvPr>
            <p:cNvSpPr/>
            <p:nvPr/>
          </p:nvSpPr>
          <p:spPr>
            <a:xfrm rot="16200000">
              <a:off x="3890175" y="290670"/>
              <a:ext cx="257174" cy="506698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E3960D-3460-4A9F-8CA4-F26638144159}"/>
                </a:ext>
              </a:extLst>
            </p:cNvPr>
            <p:cNvSpPr txBox="1"/>
            <p:nvPr/>
          </p:nvSpPr>
          <p:spPr>
            <a:xfrm>
              <a:off x="8448833" y="2236992"/>
              <a:ext cx="1209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+mj-lt"/>
                </a:rPr>
                <a:t>Test Set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15280-B3D0-4BE6-BB20-0A6BA00B7071}"/>
                </a:ext>
              </a:extLst>
            </p:cNvPr>
            <p:cNvSpPr txBox="1"/>
            <p:nvPr/>
          </p:nvSpPr>
          <p:spPr>
            <a:xfrm>
              <a:off x="1599412" y="2236992"/>
              <a:ext cx="4838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+mj-lt"/>
                </a:rPr>
                <a:t>Training Set 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57A2A43D-FCB7-4BBF-A229-74F93548241B}"/>
              </a:ext>
            </a:extLst>
          </p:cNvPr>
          <p:cNvSpPr/>
          <p:nvPr/>
        </p:nvSpPr>
        <p:spPr>
          <a:xfrm rot="16200000">
            <a:off x="7449292" y="1217604"/>
            <a:ext cx="253985" cy="1419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A44B2-E324-44DA-A5D7-8B5F56954756}"/>
              </a:ext>
            </a:extLst>
          </p:cNvPr>
          <p:cNvSpPr txBox="1"/>
          <p:nvPr/>
        </p:nvSpPr>
        <p:spPr>
          <a:xfrm>
            <a:off x="6637328" y="1344811"/>
            <a:ext cx="176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+mj-lt"/>
              </a:rPr>
              <a:t>Validation Set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5F25EF0-8669-4358-BE2B-01A0E0E9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820" y="2836656"/>
            <a:ext cx="6158149" cy="631169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Increase threshold from 0.5 to 0.7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B769636-AC78-4F33-8A1D-307B405676A2}"/>
              </a:ext>
            </a:extLst>
          </p:cNvPr>
          <p:cNvSpPr txBox="1">
            <a:spLocks/>
          </p:cNvSpPr>
          <p:nvPr/>
        </p:nvSpPr>
        <p:spPr>
          <a:xfrm>
            <a:off x="5206818" y="3467825"/>
            <a:ext cx="6158149" cy="631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Precision increase from 97% to 99%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7A52E7-CCDC-40EE-B55E-5E7FBB60298A}"/>
              </a:ext>
            </a:extLst>
          </p:cNvPr>
          <p:cNvSpPr txBox="1">
            <a:spLocks/>
          </p:cNvSpPr>
          <p:nvPr/>
        </p:nvSpPr>
        <p:spPr>
          <a:xfrm>
            <a:off x="5206820" y="4619466"/>
            <a:ext cx="6158149" cy="631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endParaRPr lang="en-SG" sz="3000" dirty="0">
              <a:latin typeface="+mj-lt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171D088-9982-44E5-9C7F-793181C8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17" y="3918221"/>
            <a:ext cx="4575135" cy="2932778"/>
          </a:xfrm>
          <a:prstGeom prst="rect">
            <a:avLst/>
          </a:prstGeom>
        </p:spPr>
      </p:pic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88443090-C793-4C29-8506-F9DA4C2B0AD7}"/>
              </a:ext>
            </a:extLst>
          </p:cNvPr>
          <p:cNvSpPr/>
          <p:nvPr/>
        </p:nvSpPr>
        <p:spPr>
          <a:xfrm>
            <a:off x="7631360" y="4935050"/>
            <a:ext cx="1813174" cy="561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E1E9B152-7633-48F3-99CA-E66A49BF4DBB}"/>
              </a:ext>
            </a:extLst>
          </p:cNvPr>
          <p:cNvSpPr/>
          <p:nvPr/>
        </p:nvSpPr>
        <p:spPr>
          <a:xfrm>
            <a:off x="7700022" y="5515838"/>
            <a:ext cx="1744512" cy="561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7D35F3D7-A2AC-4191-9A74-0C96F148F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92" y="0"/>
            <a:ext cx="2313708" cy="231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68C4CB-3F50-483A-AFF5-D3194F7F6317}"/>
              </a:ext>
            </a:extLst>
          </p:cNvPr>
          <p:cNvSpPr txBox="1">
            <a:spLocks/>
          </p:cNvSpPr>
          <p:nvPr/>
        </p:nvSpPr>
        <p:spPr>
          <a:xfrm>
            <a:off x="9533501" y="4135896"/>
            <a:ext cx="2741656" cy="1648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+mj-lt"/>
              </a:rPr>
              <a:t>Precision-Recall trade-off from adjustment of the probability threshold.</a:t>
            </a:r>
            <a:endParaRPr lang="en-SG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1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20" grpId="0" build="p"/>
      <p:bldP spid="21" grpId="0"/>
      <p:bldP spid="14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617</Words>
  <Application>Microsoft Office PowerPoint</Application>
  <PresentationFormat>شاشة عريضة</PresentationFormat>
  <Paragraphs>334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 Airline passenger satisfaction </vt:lpstr>
      <vt:lpstr>Introduction</vt:lpstr>
      <vt:lpstr>2. EDA and Feature Selection</vt:lpstr>
      <vt:lpstr>Final Feature Selection</vt:lpstr>
      <vt:lpstr>EDA and Feature Selection</vt:lpstr>
      <vt:lpstr>Model Selection </vt:lpstr>
      <vt:lpstr>Model Selection </vt:lpstr>
      <vt:lpstr>Model Selection </vt:lpstr>
      <vt:lpstr>Random Forest </vt:lpstr>
      <vt:lpstr>Model Evaluation – Test Set</vt:lpstr>
      <vt:lpstr>Feature Importance</vt:lpstr>
      <vt:lpstr>Conclusion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Pengshi Alvin</dc:creator>
  <cp:lastModifiedBy>Musa Ghazwani</cp:lastModifiedBy>
  <cp:revision>55</cp:revision>
  <dcterms:created xsi:type="dcterms:W3CDTF">2020-10-03T07:48:08Z</dcterms:created>
  <dcterms:modified xsi:type="dcterms:W3CDTF">2021-12-19T10:01:22Z</dcterms:modified>
</cp:coreProperties>
</file>