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946-8222-4836-8FCB-EBB313EF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49292-1F78-4D52-ACAA-CF40178A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0BB5-743C-4401-9660-3AA47FF1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E429-42FC-4946-AE9B-19A8B03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FCCB-78EB-4737-B253-9AEA497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3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F68-EE46-4BAA-9EEB-615DAFC9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DA0E-8B8C-47F6-B346-C843DD88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046A-AD09-4233-B724-A833219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B375-1692-4D4F-97E4-B798ADD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566B-9110-4366-9B56-C95F143F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7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BE76-7420-4FDF-935E-12328E2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38C03-FD48-4B21-87E2-D8D4F5A6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5A93-2BB3-4316-B046-E93229BF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3C17-D1EC-4B7E-A889-2196901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5ACA-D192-48EC-9E98-32259E6F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0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D44-FD94-4F73-8F71-4AE9D56E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09D0-51B5-4928-809F-DC096383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2BB0-AC62-43F8-B40C-E2191CC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6E3F-5ABB-4800-877D-0BC27FA6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D65D-E061-49E4-8250-034082B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92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644-5652-431B-9052-2360575D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EB5D5-02B9-456F-8F43-DE970D62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311A-398C-4461-88CC-84BF561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C018-2811-44D1-A5DD-392EF5BE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1D0E-05DD-49FA-89EF-3155300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97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38F7-3C19-4997-A9B1-FC49C32A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325F-4789-4D57-A2FB-30897D9C4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0B81-A510-438A-98F4-96BE2A85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4877-93F3-4372-AA6C-CCA5E0FD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F48D-97F7-4A1F-8834-077BF060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2FFC-A654-4E7E-B48A-73F520B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74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FC10-2323-4302-B986-51CDAA3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371E4-EAB7-411A-8E2B-5A606DC9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5396-6CCA-4E19-924D-3B249B89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7AD8F-CA16-47F9-AACB-8F1645CF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A3CF3-41BA-4D5D-9A94-71554056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CDA7A-D9C5-47F3-BB5B-4A26BFC5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36F23-A217-4688-AF81-B829CDFC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09D7-E216-4F20-8A46-078FEF2B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0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64C3-E195-4A2E-8BC9-4BF86B3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04D63-69AB-4C36-B016-526B3BA1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FB752-29E5-4436-A1C0-0F813168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07C2-2D1A-4FF7-810D-E3A9E6A3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4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0F8A-BA56-4DCB-8551-B604D4F3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A661C-0C3E-49EA-93AD-B11B7FA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BB02E-2D83-42B8-ACC8-D477BDA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36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2DC5-2F3A-44AC-AC5E-92B8DDE0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2922-B998-4F78-BC5E-F4A8E4B6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30486-99EC-4526-A404-CCE41DB1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064B-59C0-4CFF-A2ED-F98C9563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F740-70D6-493E-AA4E-5C2C7F46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15EA-2A53-43F4-9131-E309874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6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F85B-92B3-4B01-B1DB-909FFF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7CE5D-B569-49BA-8132-2C9F5F63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8F40-094D-48E4-9BDA-DA4F70D97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242A-254A-4290-9E9B-273296A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AB7D-DE9D-4617-92F5-658806E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5C63-26B6-4DD2-935B-2980A73E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EC95-D520-4D03-A345-4DA58BAA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2C8A-F9BA-49F3-B337-D026902E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113D-D286-4EFE-ABAD-ECBCEF21A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8228-FF74-4B1F-BD51-C71BDA8390AD}" type="datetimeFigureOut">
              <a:rPr lang="en-SG" smtClean="0"/>
              <a:t>30/12/2021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B7BD-0308-4ED2-A191-1A2BAD407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0044-5B29-4EB6-B163-F294783B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6D6B-DF4F-472A-B0B5-EAC07D1160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4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C0B871-CBBC-4834-A3B8-1C92B5EB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891" y="4665921"/>
            <a:ext cx="3442336" cy="602949"/>
          </a:xfrm>
        </p:spPr>
        <p:txBody>
          <a:bodyPr>
            <a:normAutofit/>
          </a:bodyPr>
          <a:lstStyle/>
          <a:p>
            <a:pPr algn="r" rtl="0"/>
            <a:r>
              <a:rPr lang="es-ES" dirty="0"/>
              <a:t>By Eng.Musa Ghazwani</a:t>
            </a:r>
          </a:p>
        </p:txBody>
      </p:sp>
      <p:pic>
        <p:nvPicPr>
          <p:cNvPr id="1026" name="Picture 2" descr="Market value of footballers before and after coronavirus. BESOCCER">
            <a:extLst>
              <a:ext uri="{FF2B5EF4-FFF2-40B4-BE49-F238E27FC236}">
                <a16:creationId xmlns:a16="http://schemas.microsoft.com/office/drawing/2014/main" id="{3AF6101F-6C32-42AB-96A6-0392351C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9E93BC-97B1-4744-80E4-BDA56C2F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891" y="731942"/>
            <a:ext cx="3675017" cy="3134663"/>
          </a:xfrm>
        </p:spPr>
        <p:txBody>
          <a:bodyPr>
            <a:normAutofit/>
          </a:bodyPr>
          <a:lstStyle/>
          <a:p>
            <a:r>
              <a:rPr lang="en-US" dirty="0"/>
              <a:t>The market value of footballers.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130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E696-1AB9-4A9E-A7CF-FC21F6E0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9179-1A41-43DC-98BB-63CD5A7B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r>
              <a:rPr lang="en-SG" dirty="0">
                <a:latin typeface="+mj-lt"/>
              </a:rPr>
              <a:t>Determining </a:t>
            </a:r>
            <a:r>
              <a:rPr lang="en-SG" u="sng" dirty="0">
                <a:latin typeface="+mj-lt"/>
              </a:rPr>
              <a:t>Regularization Hyperparameter</a:t>
            </a:r>
            <a:r>
              <a:rPr lang="en-SG" dirty="0">
                <a:latin typeface="+mj-lt"/>
              </a:rPr>
              <a:t> by 5-Fold CV:</a:t>
            </a:r>
          </a:p>
          <a:p>
            <a:pPr marL="0" indent="0">
              <a:buNone/>
            </a:pPr>
            <a:r>
              <a:rPr lang="en-SG" dirty="0">
                <a:latin typeface="+mj-lt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8A037-DE56-46D1-817A-70F3D8A14BFF}"/>
              </a:ext>
            </a:extLst>
          </p:cNvPr>
          <p:cNvSpPr txBox="1"/>
          <p:nvPr/>
        </p:nvSpPr>
        <p:spPr>
          <a:xfrm>
            <a:off x="1747520" y="4136611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Alpha for LASSO regression: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Approx. 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B0D90-10C8-44DF-A483-037D5D71111B}"/>
              </a:ext>
            </a:extLst>
          </p:cNvPr>
          <p:cNvSpPr txBox="1"/>
          <p:nvPr/>
        </p:nvSpPr>
        <p:spPr>
          <a:xfrm>
            <a:off x="1747520" y="4741050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Alpha for Ridge regression: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0.93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2AEAB-7016-4A60-88F4-4AB5F972BFC0}"/>
              </a:ext>
            </a:extLst>
          </p:cNvPr>
          <p:cNvSpPr txBox="1"/>
          <p:nvPr/>
        </p:nvSpPr>
        <p:spPr>
          <a:xfrm>
            <a:off x="1700809" y="5353649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Alpha for Elastic Net regression: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Approx. 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A2935-D774-4148-997A-A054460E37B5}"/>
              </a:ext>
            </a:extLst>
          </p:cNvPr>
          <p:cNvSpPr txBox="1"/>
          <p:nvPr/>
        </p:nvSpPr>
        <p:spPr>
          <a:xfrm>
            <a:off x="1700809" y="5969655"/>
            <a:ext cx="923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+mj-lt"/>
              </a:rPr>
              <a:t>- Optimum degree for Polynomial regression: </a:t>
            </a:r>
            <a:r>
              <a:rPr lang="en-SG" sz="2800" dirty="0">
                <a:solidFill>
                  <a:srgbClr val="FF0000"/>
                </a:solidFill>
                <a:latin typeface="+mj-lt"/>
              </a:rPr>
              <a:t>Degree 4</a:t>
            </a:r>
            <a:endParaRPr lang="en-SG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0192698-A04A-4692-8654-3CBB72E16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66629"/>
              </p:ext>
            </p:extLst>
          </p:nvPr>
        </p:nvGraphicFramePr>
        <p:xfrm>
          <a:off x="1669058" y="3222618"/>
          <a:ext cx="8159751" cy="7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1947996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54044205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394030375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71861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894AE03-371C-44F2-8F02-C51D0D48230E}"/>
              </a:ext>
            </a:extLst>
          </p:cNvPr>
          <p:cNvGrpSpPr/>
          <p:nvPr/>
        </p:nvGrpSpPr>
        <p:grpSpPr>
          <a:xfrm>
            <a:off x="1768475" y="2328358"/>
            <a:ext cx="7972424" cy="777315"/>
            <a:chOff x="1800226" y="2175435"/>
            <a:chExt cx="7972424" cy="777315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3820EC-5779-4C59-8898-3F9C63F3F47D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86467DB-E5BD-44AC-A390-D5FF483F65B8}"/>
                </a:ext>
              </a:extLst>
            </p:cNvPr>
            <p:cNvSpPr/>
            <p:nvPr/>
          </p:nvSpPr>
          <p:spPr>
            <a:xfrm rot="16200000">
              <a:off x="4824414" y="-328615"/>
              <a:ext cx="257176" cy="630555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33AE7B-A270-4000-B606-66650E0D944D}"/>
                </a:ext>
              </a:extLst>
            </p:cNvPr>
            <p:cNvSpPr txBox="1"/>
            <p:nvPr/>
          </p:nvSpPr>
          <p:spPr>
            <a:xfrm>
              <a:off x="8458199" y="2175437"/>
              <a:ext cx="1209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Test 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9AD83C-BFC8-43D0-A281-CDD6767A372A}"/>
                </a:ext>
              </a:extLst>
            </p:cNvPr>
            <p:cNvSpPr txBox="1"/>
            <p:nvPr/>
          </p:nvSpPr>
          <p:spPr>
            <a:xfrm>
              <a:off x="2362200" y="2175435"/>
              <a:ext cx="483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+mj-lt"/>
                </a:rPr>
                <a:t>Training Set (5-Fold CV)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9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E696-1AB9-4A9E-A7CF-FC21F6E0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B6855C-FBB3-4149-8553-619DFB009FA6}"/>
                  </a:ext>
                </a:extLst>
              </p:cNvPr>
              <p:cNvSpPr txBox="1"/>
              <p:nvPr/>
            </p:nvSpPr>
            <p:spPr>
              <a:xfrm>
                <a:off x="962025" y="1819275"/>
                <a:ext cx="28289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800" dirty="0">
                    <a:latin typeface="+mj-lt"/>
                  </a:rPr>
                  <a:t>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+mj-lt"/>
                  </a:rPr>
                  <a:t> for </a:t>
                </a:r>
                <a:r>
                  <a:rPr lang="en-SG" dirty="0">
                    <a:latin typeface="+mj-lt"/>
                  </a:rPr>
                  <a:t>: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B6855C-FBB3-4149-8553-619DFB009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819275"/>
                <a:ext cx="2828925" cy="800219"/>
              </a:xfrm>
              <a:prstGeom prst="rect">
                <a:avLst/>
              </a:prstGeom>
              <a:blipFill>
                <a:blip r:embed="rId3"/>
                <a:stretch>
                  <a:fillRect l="-3879" t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23376-7FE3-4C3E-87D1-89F9DCAA83CF}"/>
                  </a:ext>
                </a:extLst>
              </p:cNvPr>
              <p:cNvSpPr txBox="1"/>
              <p:nvPr/>
            </p:nvSpPr>
            <p:spPr>
              <a:xfrm>
                <a:off x="3390901" y="1771132"/>
                <a:ext cx="7153274" cy="16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Linear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669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009</m:t>
                    </m:r>
                  </m:oMath>
                </a14:m>
                <a:endParaRPr lang="en-SG" sz="2800" b="0" dirty="0">
                  <a:latin typeface="+mj-lt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Ridge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669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009</m:t>
                    </m:r>
                  </m:oMath>
                </a14:m>
                <a:endParaRPr lang="en-SG" sz="2800" dirty="0">
                  <a:latin typeface="+mj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Polynomial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932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001</m:t>
                    </m:r>
                  </m:oMath>
                </a14:m>
                <a:endParaRPr lang="en-SG" sz="2800" dirty="0">
                  <a:latin typeface="+mj-lt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23376-7FE3-4C3E-87D1-89F9DCAA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1" y="1771132"/>
                <a:ext cx="7153274" cy="1657868"/>
              </a:xfrm>
              <a:prstGeom prst="rect">
                <a:avLst/>
              </a:prstGeom>
              <a:blipFill>
                <a:blip r:embed="rId4"/>
                <a:stretch>
                  <a:fillRect l="-1789" t="-40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5A66516-11F2-4379-BA8F-8C81850522E0}"/>
              </a:ext>
            </a:extLst>
          </p:cNvPr>
          <p:cNvSpPr txBox="1"/>
          <p:nvPr/>
        </p:nvSpPr>
        <p:spPr>
          <a:xfrm>
            <a:off x="962024" y="3372249"/>
            <a:ext cx="2828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Mean MAE for </a:t>
            </a:r>
            <a:r>
              <a:rPr lang="en-SG" dirty="0">
                <a:latin typeface="+mj-lt"/>
              </a:rPr>
              <a:t>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131F35-9BBA-45C3-8428-ABE14FDE3782}"/>
                  </a:ext>
                </a:extLst>
              </p:cNvPr>
              <p:cNvSpPr txBox="1"/>
              <p:nvPr/>
            </p:nvSpPr>
            <p:spPr>
              <a:xfrm>
                <a:off x="3790949" y="3372249"/>
                <a:ext cx="7153274" cy="16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Linear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007</m:t>
                    </m:r>
                  </m:oMath>
                </a14:m>
                <a:endParaRPr lang="en-SG" sz="2800" b="0" dirty="0">
                  <a:latin typeface="+mj-lt"/>
                  <a:ea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Ridge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007</m:t>
                    </m:r>
                  </m:oMath>
                </a14:m>
                <a:endParaRPr lang="en-SG" sz="2800" dirty="0">
                  <a:latin typeface="+mj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SG" sz="2800" dirty="0">
                    <a:latin typeface="+mj-lt"/>
                  </a:rPr>
                  <a:t>Polynomial Regression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281</m:t>
                    </m:r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003</m:t>
                    </m:r>
                  </m:oMath>
                </a14:m>
                <a:endParaRPr lang="en-SG" sz="2800" dirty="0">
                  <a:latin typeface="+mj-lt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131F35-9BBA-45C3-8428-ABE14FDE3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49" y="3372249"/>
                <a:ext cx="7153274" cy="1657868"/>
              </a:xfrm>
              <a:prstGeom prst="rect">
                <a:avLst/>
              </a:prstGeom>
              <a:blipFill>
                <a:blip r:embed="rId5"/>
                <a:stretch>
                  <a:fillRect l="-1790" t="-40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295CF63D-5AFE-4DF3-B8B2-40BE3479807B}"/>
              </a:ext>
            </a:extLst>
          </p:cNvPr>
          <p:cNvSpPr/>
          <p:nvPr/>
        </p:nvSpPr>
        <p:spPr>
          <a:xfrm>
            <a:off x="10086974" y="1690688"/>
            <a:ext cx="581025" cy="29627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DD09F-0894-46AD-A8BB-66190213BBCF}"/>
              </a:ext>
            </a:extLst>
          </p:cNvPr>
          <p:cNvSpPr txBox="1"/>
          <p:nvPr/>
        </p:nvSpPr>
        <p:spPr>
          <a:xfrm>
            <a:off x="10766281" y="2901607"/>
            <a:ext cx="152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Final CV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DEB84-F782-4D2D-B141-2D52AA3D9460}"/>
              </a:ext>
            </a:extLst>
          </p:cNvPr>
          <p:cNvSpPr txBox="1"/>
          <p:nvPr/>
        </p:nvSpPr>
        <p:spPr>
          <a:xfrm>
            <a:off x="962024" y="4925223"/>
            <a:ext cx="7219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Scoring on Test Set for </a:t>
            </a:r>
            <a:r>
              <a:rPr lang="en-SG" sz="2800" b="1" u="sng" dirty="0">
                <a:latin typeface="+mj-lt"/>
              </a:rPr>
              <a:t>Polynomial Regression</a:t>
            </a:r>
            <a:r>
              <a:rPr lang="en-SG" sz="2800" dirty="0">
                <a:latin typeface="+mj-lt"/>
              </a:rPr>
              <a:t>:</a:t>
            </a:r>
            <a:endParaRPr lang="en-SG" dirty="0">
              <a:latin typeface="+mj-lt"/>
            </a:endParaRP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F5F7D-775D-4915-8024-5E21F24EF023}"/>
                  </a:ext>
                </a:extLst>
              </p:cNvPr>
              <p:cNvSpPr txBox="1"/>
              <p:nvPr/>
            </p:nvSpPr>
            <p:spPr>
              <a:xfrm>
                <a:off x="7924800" y="4924539"/>
                <a:ext cx="2619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/>
                  <a:t> : 0.930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800" dirty="0"/>
                  <a:t>MAE : 0.279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FF5F7D-775D-4915-8024-5E21F24E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924539"/>
                <a:ext cx="2619375" cy="954107"/>
              </a:xfrm>
              <a:prstGeom prst="rect">
                <a:avLst/>
              </a:prstGeom>
              <a:blipFill>
                <a:blip r:embed="rId6"/>
                <a:stretch>
                  <a:fillRect l="-4884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7" grpId="0" animBg="1"/>
      <p:bldP spid="28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5ED0-34F3-4F8A-AA24-B7EDE3EA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3337E-EC89-4731-BEC5-1CFDB4DC6005}"/>
              </a:ext>
            </a:extLst>
          </p:cNvPr>
          <p:cNvSpPr txBox="1"/>
          <p:nvPr/>
        </p:nvSpPr>
        <p:spPr>
          <a:xfrm>
            <a:off x="838200" y="1562100"/>
            <a:ext cx="7219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Scoring on Test Set for </a:t>
            </a:r>
            <a:r>
              <a:rPr lang="en-SG" sz="2800" b="1" u="sng" dirty="0">
                <a:latin typeface="+mj-lt"/>
              </a:rPr>
              <a:t>Log Market Value</a:t>
            </a:r>
            <a:r>
              <a:rPr lang="en-SG" sz="2800" dirty="0">
                <a:latin typeface="+mj-lt"/>
              </a:rPr>
              <a:t>:</a:t>
            </a:r>
            <a:endParaRPr lang="en-SG" dirty="0">
              <a:latin typeface="+mj-lt"/>
            </a:endParaRP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9A748-8915-4036-A4BB-64D85B6C7ED4}"/>
                  </a:ext>
                </a:extLst>
              </p:cNvPr>
              <p:cNvSpPr txBox="1"/>
              <p:nvPr/>
            </p:nvSpPr>
            <p:spPr>
              <a:xfrm>
                <a:off x="7086600" y="1562100"/>
                <a:ext cx="2619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: 0.930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400" dirty="0"/>
                  <a:t>MAE : 0.279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400" dirty="0"/>
                  <a:t> Kurtosis : 1.001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9A748-8915-4036-A4BB-64D85B6C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562100"/>
                <a:ext cx="2619375" cy="1200329"/>
              </a:xfrm>
              <a:prstGeom prst="rect">
                <a:avLst/>
              </a:prstGeom>
              <a:blipFill>
                <a:blip r:embed="rId3"/>
                <a:stretch>
                  <a:fillRect l="-3730" t="-4061" b="-111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EF55CF-A07D-4AC7-8E68-AF4C4CCA6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" y="3086100"/>
            <a:ext cx="11497038" cy="34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5ED0-34F3-4F8A-AA24-B7EDE3EA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3337E-EC89-4731-BEC5-1CFDB4DC6005}"/>
              </a:ext>
            </a:extLst>
          </p:cNvPr>
          <p:cNvSpPr txBox="1"/>
          <p:nvPr/>
        </p:nvSpPr>
        <p:spPr>
          <a:xfrm>
            <a:off x="838200" y="1562100"/>
            <a:ext cx="7219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Scoring on Test Set for </a:t>
            </a:r>
            <a:r>
              <a:rPr lang="en-SG" sz="2800" b="1" u="sng" dirty="0">
                <a:latin typeface="+mj-lt"/>
              </a:rPr>
              <a:t>Market Value</a:t>
            </a:r>
            <a:r>
              <a:rPr lang="en-SG" sz="2800" dirty="0">
                <a:latin typeface="+mj-lt"/>
              </a:rPr>
              <a:t>:</a:t>
            </a:r>
            <a:endParaRPr lang="en-SG" dirty="0">
              <a:latin typeface="+mj-lt"/>
            </a:endParaRP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9A748-8915-4036-A4BB-64D85B6C7ED4}"/>
                  </a:ext>
                </a:extLst>
              </p:cNvPr>
              <p:cNvSpPr txBox="1"/>
              <p:nvPr/>
            </p:nvSpPr>
            <p:spPr>
              <a:xfrm>
                <a:off x="6581775" y="1562100"/>
                <a:ext cx="4269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: 0.836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400" dirty="0"/>
                  <a:t>MAE : € 668,584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400" dirty="0"/>
                  <a:t>Kurtosis : 234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9A748-8915-4036-A4BB-64D85B6C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5" y="1562100"/>
                <a:ext cx="4269105" cy="1200329"/>
              </a:xfrm>
              <a:prstGeom prst="rect">
                <a:avLst/>
              </a:prstGeom>
              <a:blipFill>
                <a:blip r:embed="rId3"/>
                <a:stretch>
                  <a:fillRect l="-2286" t="-4061" b="-111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7EC48C4-7DB7-4A68-B33C-6BE9346CE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020997"/>
            <a:ext cx="11468100" cy="33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5ED0-34F3-4F8A-AA24-B7EDE3EA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A5D99-873B-4C67-B4DE-F849ECAB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5" y="2162175"/>
            <a:ext cx="10769850" cy="3552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7F2E18-DE94-49BF-A3F1-9B3FDC9FCCEE}"/>
              </a:ext>
            </a:extLst>
          </p:cNvPr>
          <p:cNvSpPr/>
          <p:nvPr/>
        </p:nvSpPr>
        <p:spPr>
          <a:xfrm>
            <a:off x="487362" y="2731135"/>
            <a:ext cx="11217275" cy="367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2C5AF-48C8-4F6C-9300-F46EB2723016}"/>
              </a:ext>
            </a:extLst>
          </p:cNvPr>
          <p:cNvSpPr/>
          <p:nvPr/>
        </p:nvSpPr>
        <p:spPr>
          <a:xfrm>
            <a:off x="487361" y="3300095"/>
            <a:ext cx="11217275" cy="3676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D5C39-E20F-4053-8ACB-2E8717AA9898}"/>
              </a:ext>
            </a:extLst>
          </p:cNvPr>
          <p:cNvSpPr/>
          <p:nvPr/>
        </p:nvSpPr>
        <p:spPr>
          <a:xfrm>
            <a:off x="3000375" y="2731135"/>
            <a:ext cx="114300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81038-322D-467E-B086-DA53E728CCF7}"/>
              </a:ext>
            </a:extLst>
          </p:cNvPr>
          <p:cNvSpPr/>
          <p:nvPr/>
        </p:nvSpPr>
        <p:spPr>
          <a:xfrm>
            <a:off x="3000375" y="3300095"/>
            <a:ext cx="114300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B2C4E-C53F-4B89-A0AF-0291222A8388}"/>
              </a:ext>
            </a:extLst>
          </p:cNvPr>
          <p:cNvSpPr/>
          <p:nvPr/>
        </p:nvSpPr>
        <p:spPr>
          <a:xfrm>
            <a:off x="7391400" y="2731135"/>
            <a:ext cx="59055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B777A-F33E-45E0-A696-B69B0E73DB7B}"/>
              </a:ext>
            </a:extLst>
          </p:cNvPr>
          <p:cNvSpPr/>
          <p:nvPr/>
        </p:nvSpPr>
        <p:spPr>
          <a:xfrm>
            <a:off x="7391400" y="3300095"/>
            <a:ext cx="59055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D295F-6608-45F5-B28E-3C0B498F7161}"/>
              </a:ext>
            </a:extLst>
          </p:cNvPr>
          <p:cNvSpPr/>
          <p:nvPr/>
        </p:nvSpPr>
        <p:spPr>
          <a:xfrm>
            <a:off x="5073015" y="2731134"/>
            <a:ext cx="114300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4BCC5-C736-4A42-B955-28CE772F62B6}"/>
              </a:ext>
            </a:extLst>
          </p:cNvPr>
          <p:cNvSpPr/>
          <p:nvPr/>
        </p:nvSpPr>
        <p:spPr>
          <a:xfrm>
            <a:off x="5073015" y="3300094"/>
            <a:ext cx="1143000" cy="367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3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F6A-73E4-45F8-8FB7-254ADFC9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840DD-497F-4B2E-B3AE-367E620B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6844"/>
            <a:ext cx="9801225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Taking logarithm of target variable is not an ideal.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14FEC6-7BA6-445A-9017-0A1EC483B5AF}"/>
              </a:ext>
            </a:extLst>
          </p:cNvPr>
          <p:cNvSpPr txBox="1">
            <a:spLocks/>
          </p:cNvSpPr>
          <p:nvPr/>
        </p:nvSpPr>
        <p:spPr>
          <a:xfrm>
            <a:off x="838200" y="2737718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Possible to explore more feature engineering.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52B29D-FBD2-483A-9A0B-E2BA34138DA5}"/>
              </a:ext>
            </a:extLst>
          </p:cNvPr>
          <p:cNvSpPr txBox="1">
            <a:spLocks/>
          </p:cNvSpPr>
          <p:nvPr/>
        </p:nvSpPr>
        <p:spPr>
          <a:xfrm>
            <a:off x="838200" y="3718592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Polynomial Regression can be a very effective model.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856F82-984A-492D-A617-EC3ED795D0E4}"/>
              </a:ext>
            </a:extLst>
          </p:cNvPr>
          <p:cNvSpPr txBox="1">
            <a:spLocks/>
          </p:cNvSpPr>
          <p:nvPr/>
        </p:nvSpPr>
        <p:spPr>
          <a:xfrm>
            <a:off x="838200" y="4699466"/>
            <a:ext cx="10515600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Market Value could be  dependent on other </a:t>
            </a:r>
            <a:r>
              <a:rPr lang="en-SG" sz="3000" b="1" dirty="0">
                <a:latin typeface="+mj-lt"/>
              </a:rPr>
              <a:t>important features</a:t>
            </a:r>
            <a:r>
              <a:rPr lang="en-SG" sz="3000" dirty="0">
                <a:latin typeface="+mj-lt"/>
              </a:rPr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0B00C1-3D43-4FB8-9F7C-29D1B4536C01}"/>
              </a:ext>
            </a:extLst>
          </p:cNvPr>
          <p:cNvSpPr txBox="1">
            <a:spLocks/>
          </p:cNvSpPr>
          <p:nvPr/>
        </p:nvSpPr>
        <p:spPr>
          <a:xfrm>
            <a:off x="838200" y="5679768"/>
            <a:ext cx="10515600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Consider data collection from other sources.</a:t>
            </a:r>
          </a:p>
        </p:txBody>
      </p:sp>
    </p:spTree>
    <p:extLst>
      <p:ext uri="{BB962C8B-B14F-4D97-AF65-F5344CB8AC3E}">
        <p14:creationId xmlns:p14="http://schemas.microsoft.com/office/powerpoint/2010/main" val="14537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695D-044A-4880-8135-C3362CE9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Appendix – Removing </a:t>
            </a:r>
            <a:r>
              <a:rPr lang="en-SG" sz="4000" i="1" dirty="0"/>
              <a:t>Ball Skills </a:t>
            </a:r>
            <a:r>
              <a:rPr lang="en-SG" sz="4000" dirty="0"/>
              <a:t>and </a:t>
            </a:r>
            <a:r>
              <a:rPr lang="en-SG" sz="4000" i="1" dirty="0"/>
              <a:t>Mental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40CD8-0FC6-4CB9-9B65-C97CFC02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88" y="2633505"/>
            <a:ext cx="9947223" cy="3724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1A4FB-050C-45B7-87EE-61C69BDF7DF4}"/>
              </a:ext>
            </a:extLst>
          </p:cNvPr>
          <p:cNvSpPr txBox="1"/>
          <p:nvPr/>
        </p:nvSpPr>
        <p:spPr>
          <a:xfrm>
            <a:off x="838200" y="1485322"/>
            <a:ext cx="7219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Scoring on Test Set for </a:t>
            </a:r>
            <a:r>
              <a:rPr lang="en-SG" sz="2400" b="1" u="sng" dirty="0">
                <a:latin typeface="+mj-lt"/>
              </a:rPr>
              <a:t>Market Value</a:t>
            </a:r>
            <a:r>
              <a:rPr lang="en-SG" sz="2800" dirty="0">
                <a:latin typeface="+mj-lt"/>
              </a:rPr>
              <a:t>:</a:t>
            </a:r>
            <a:endParaRPr lang="en-SG" dirty="0">
              <a:latin typeface="+mj-lt"/>
            </a:endParaRP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33C91-CDE4-4584-AC33-0FB4E7B72DB9}"/>
                  </a:ext>
                </a:extLst>
              </p:cNvPr>
              <p:cNvSpPr txBox="1"/>
              <p:nvPr/>
            </p:nvSpPr>
            <p:spPr>
              <a:xfrm>
                <a:off x="5830775" y="1562100"/>
                <a:ext cx="42691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 : 0.811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000" dirty="0"/>
                  <a:t>MAE : € 837,072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000" dirty="0"/>
                  <a:t>Kurtosis : 107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33C91-CDE4-4584-AC33-0FB4E7B7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5" y="1562100"/>
                <a:ext cx="4269105" cy="1015663"/>
              </a:xfrm>
              <a:prstGeom prst="rect">
                <a:avLst/>
              </a:prstGeom>
              <a:blipFill>
                <a:blip r:embed="rId4"/>
                <a:stretch>
                  <a:fillRect l="-1569" t="-3593" b="-101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E963B18-85D5-43E3-80C1-23EF9A870D04}"/>
              </a:ext>
            </a:extLst>
          </p:cNvPr>
          <p:cNvSpPr/>
          <p:nvPr/>
        </p:nvSpPr>
        <p:spPr>
          <a:xfrm>
            <a:off x="3051174" y="2654541"/>
            <a:ext cx="3776345" cy="1826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9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5C7E-4AEC-4173-8A2A-DC29D63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275" y="2319642"/>
            <a:ext cx="4133849" cy="1325563"/>
          </a:xfrm>
        </p:spPr>
        <p:txBody>
          <a:bodyPr>
            <a:noAutofit/>
          </a:bodyPr>
          <a:lstStyle/>
          <a:p>
            <a:r>
              <a:rPr lang="en-SG" sz="5400" dirty="0"/>
              <a:t>Thank You!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F2AFEF-A867-4BC7-93E4-BDC2B015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98526" cy="68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1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BB8-3FC7-49B0-A5B3-F0B8A57D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D970-AB02-4E79-BF21-2B4443B1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9801225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Market value of a soccer player is his potential transfer cost.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EC691A-D065-48C8-A1B1-8BFFA20FC28B}"/>
              </a:ext>
            </a:extLst>
          </p:cNvPr>
          <p:cNvSpPr txBox="1">
            <a:spLocks/>
          </p:cNvSpPr>
          <p:nvPr/>
        </p:nvSpPr>
        <p:spPr>
          <a:xfrm>
            <a:off x="838199" y="2850113"/>
            <a:ext cx="931545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Market value is dependent on several factors.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121A0-6BBF-48D5-8AFF-F56F4200A7A9}"/>
              </a:ext>
            </a:extLst>
          </p:cNvPr>
          <p:cNvSpPr txBox="1">
            <a:spLocks/>
          </p:cNvSpPr>
          <p:nvPr/>
        </p:nvSpPr>
        <p:spPr>
          <a:xfrm>
            <a:off x="838199" y="3814794"/>
            <a:ext cx="931545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Predict market value based on skills and age.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1B6B2D-6807-4A78-B546-8A59A90614CC}"/>
              </a:ext>
            </a:extLst>
          </p:cNvPr>
          <p:cNvSpPr txBox="1">
            <a:spLocks/>
          </p:cNvSpPr>
          <p:nvPr/>
        </p:nvSpPr>
        <p:spPr>
          <a:xfrm>
            <a:off x="838199" y="4779475"/>
            <a:ext cx="931545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Web scraped about 20,000 players from FIFA Index.</a:t>
            </a:r>
          </a:p>
        </p:txBody>
      </p:sp>
    </p:spTree>
    <p:extLst>
      <p:ext uri="{BB962C8B-B14F-4D97-AF65-F5344CB8AC3E}">
        <p14:creationId xmlns:p14="http://schemas.microsoft.com/office/powerpoint/2010/main" val="26344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BBB8-3FC7-49B0-A5B3-F0B8A57D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– Skill Ratings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8F0213-30D0-4AA6-85F3-9CD0D2BC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24" y="3832356"/>
            <a:ext cx="2133710" cy="1663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9297B-138A-4466-AF0D-AF4B4C00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24" y="1756844"/>
            <a:ext cx="2133710" cy="2013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378C9F-78B6-4E55-A8E9-7D90C62D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281" y="1756844"/>
            <a:ext cx="2127359" cy="3175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16D334-65EC-4D33-AC48-9EED51E5B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567" y="4557811"/>
            <a:ext cx="2121009" cy="1974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B301DC-BDF9-48A1-8D68-AE9DE7A3E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371" y="1762345"/>
            <a:ext cx="2089257" cy="3505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E839D0-4418-4314-8904-A41CED48B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59" y="1756844"/>
            <a:ext cx="2127359" cy="3905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13B70A-F350-4F55-98C6-8CF8017B6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3765" y="1761483"/>
            <a:ext cx="2108308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898-13FC-4902-9C8C-3CA4ACF8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93598-5959-4659-A8B7-5EC02324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1" y="1885432"/>
            <a:ext cx="11280937" cy="39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917-5788-4E0A-B19A-9D4F0909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1"/>
            <a:ext cx="10515600" cy="1325563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92684-5D6E-4B14-995C-464433AA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56686"/>
            <a:ext cx="6144438" cy="5501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41BF3-8001-4EC8-A989-EBC16EE88650}"/>
              </a:ext>
            </a:extLst>
          </p:cNvPr>
          <p:cNvSpPr txBox="1"/>
          <p:nvPr/>
        </p:nvSpPr>
        <p:spPr>
          <a:xfrm>
            <a:off x="7162800" y="2409480"/>
            <a:ext cx="4778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u="sng" dirty="0">
                <a:latin typeface="+mj-lt"/>
              </a:rPr>
              <a:t>Height</a:t>
            </a:r>
            <a:r>
              <a:rPr lang="en-SG" sz="2400" dirty="0">
                <a:latin typeface="+mj-lt"/>
              </a:rPr>
              <a:t>, </a:t>
            </a:r>
            <a:r>
              <a:rPr lang="en-SG" sz="2400" u="sng" dirty="0">
                <a:latin typeface="+mj-lt"/>
              </a:rPr>
              <a:t>Weight</a:t>
            </a:r>
            <a:r>
              <a:rPr lang="en-SG" sz="2400" dirty="0">
                <a:latin typeface="+mj-lt"/>
              </a:rPr>
              <a:t>, </a:t>
            </a:r>
            <a:r>
              <a:rPr lang="en-SG" sz="2400" u="sng" dirty="0">
                <a:latin typeface="+mj-lt"/>
              </a:rPr>
              <a:t>Age</a:t>
            </a:r>
            <a:r>
              <a:rPr lang="en-SG" sz="2400" dirty="0">
                <a:latin typeface="+mj-lt"/>
              </a:rPr>
              <a:t>, </a:t>
            </a:r>
            <a:r>
              <a:rPr lang="en-SG" sz="2400" u="sng" dirty="0">
                <a:latin typeface="+mj-lt"/>
              </a:rPr>
              <a:t>Preferred Foot </a:t>
            </a:r>
            <a:r>
              <a:rPr lang="en-SG" sz="2400" dirty="0">
                <a:latin typeface="+mj-lt"/>
              </a:rPr>
              <a:t>and </a:t>
            </a:r>
            <a:r>
              <a:rPr lang="en-SG" sz="2400" u="sng" dirty="0">
                <a:latin typeface="+mj-lt"/>
              </a:rPr>
              <a:t>Goalkeeping</a:t>
            </a:r>
            <a:r>
              <a:rPr lang="en-SG" sz="2400" dirty="0">
                <a:latin typeface="+mj-lt"/>
              </a:rPr>
              <a:t> seems to be uncorrelated with target variable.</a:t>
            </a:r>
          </a:p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68BEA-37CC-4867-82D4-7C8D12A8A3E7}"/>
              </a:ext>
            </a:extLst>
          </p:cNvPr>
          <p:cNvSpPr txBox="1"/>
          <p:nvPr/>
        </p:nvSpPr>
        <p:spPr>
          <a:xfrm>
            <a:off x="7162800" y="3952964"/>
            <a:ext cx="477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Should we remove them?</a:t>
            </a:r>
          </a:p>
          <a:p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2155F-A8C0-4DF2-9F13-5C76F7E90336}"/>
              </a:ext>
            </a:extLst>
          </p:cNvPr>
          <p:cNvSpPr/>
          <p:nvPr/>
        </p:nvSpPr>
        <p:spPr>
          <a:xfrm>
            <a:off x="1647825" y="5791200"/>
            <a:ext cx="457200" cy="8011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6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917-5788-4E0A-B19A-9D4F0909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1"/>
            <a:ext cx="10515600" cy="1325563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A663D-E79C-4CEB-9570-316CA1CE3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495944"/>
            <a:ext cx="6619875" cy="5147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00AAB-62FE-4578-ABC7-C1E8B06CA698}"/>
              </a:ext>
            </a:extLst>
          </p:cNvPr>
          <p:cNvSpPr txBox="1"/>
          <p:nvPr/>
        </p:nvSpPr>
        <p:spPr>
          <a:xfrm>
            <a:off x="7162800" y="2341691"/>
            <a:ext cx="4778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Several goalkeepers enjoy high market value.</a:t>
            </a:r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A2E88-3F69-401A-BF2C-7801B4DF0CC1}"/>
              </a:ext>
            </a:extLst>
          </p:cNvPr>
          <p:cNvSpPr txBox="1"/>
          <p:nvPr/>
        </p:nvSpPr>
        <p:spPr>
          <a:xfrm>
            <a:off x="7162800" y="3449168"/>
            <a:ext cx="4778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Goalkeeping scores are inversely proportional to other scores.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B602F-28F5-4AE3-A2BF-166B19732A46}"/>
              </a:ext>
            </a:extLst>
          </p:cNvPr>
          <p:cNvSpPr txBox="1"/>
          <p:nvPr/>
        </p:nvSpPr>
        <p:spPr>
          <a:xfrm>
            <a:off x="7162800" y="4623392"/>
            <a:ext cx="477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Context is important.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40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36DD7A-BDBF-4348-A7AC-2B9C67E4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80" y="0"/>
            <a:ext cx="679121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C68FF-2291-44B1-A786-0FE5B564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537"/>
            <a:ext cx="3181350" cy="1325563"/>
          </a:xfrm>
        </p:spPr>
        <p:txBody>
          <a:bodyPr/>
          <a:lstStyle/>
          <a:p>
            <a:r>
              <a:rPr lang="en-SG" dirty="0"/>
              <a:t>Exploratory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A6C8-DCBE-46CB-A14F-512E99D6583B}"/>
              </a:ext>
            </a:extLst>
          </p:cNvPr>
          <p:cNvSpPr txBox="1"/>
          <p:nvPr/>
        </p:nvSpPr>
        <p:spPr>
          <a:xfrm>
            <a:off x="209550" y="2113002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Distribution of Market Value is exponential.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93450-BD29-447B-9AF8-25BB35BF096E}"/>
              </a:ext>
            </a:extLst>
          </p:cNvPr>
          <p:cNvSpPr txBox="1"/>
          <p:nvPr/>
        </p:nvSpPr>
        <p:spPr>
          <a:xfrm>
            <a:off x="209550" y="3217902"/>
            <a:ext cx="350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+mj-lt"/>
              </a:rPr>
              <a:t>A high score in a single skill category does not guarantee high market value.</a:t>
            </a:r>
          </a:p>
          <a:p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81A20B-8247-4120-A101-F9DC8CDB44AC}"/>
              </a:ext>
            </a:extLst>
          </p:cNvPr>
          <p:cNvSpPr/>
          <p:nvPr/>
        </p:nvSpPr>
        <p:spPr>
          <a:xfrm>
            <a:off x="3867150" y="95250"/>
            <a:ext cx="958562" cy="714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A862B-6DE1-4298-A9EA-EFE8771AD8FD}"/>
              </a:ext>
            </a:extLst>
          </p:cNvPr>
          <p:cNvSpPr/>
          <p:nvPr/>
        </p:nvSpPr>
        <p:spPr>
          <a:xfrm>
            <a:off x="9594160" y="71754"/>
            <a:ext cx="289560" cy="714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5F1F7-F39B-4B30-86F2-E57BABFE6A71}"/>
              </a:ext>
            </a:extLst>
          </p:cNvPr>
          <p:cNvSpPr/>
          <p:nvPr/>
        </p:nvSpPr>
        <p:spPr>
          <a:xfrm>
            <a:off x="6725920" y="71755"/>
            <a:ext cx="289560" cy="714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8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917-5788-4E0A-B19A-9D4F0909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1"/>
            <a:ext cx="10515600" cy="1325563"/>
          </a:xfrm>
        </p:spPr>
        <p:txBody>
          <a:bodyPr/>
          <a:lstStyle/>
          <a:p>
            <a:r>
              <a:rPr lang="en-SG" dirty="0"/>
              <a:t>Feature Selection and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F9D38-5699-4A18-9604-9F9A7137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743075"/>
            <a:ext cx="5480566" cy="4791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144D0-3C93-46A3-8D30-78E11B29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43074"/>
            <a:ext cx="5618404" cy="49445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0C747-D910-4C25-BF04-EED46DB4E4E1}"/>
              </a:ext>
            </a:extLst>
          </p:cNvPr>
          <p:cNvSpPr/>
          <p:nvPr/>
        </p:nvSpPr>
        <p:spPr>
          <a:xfrm>
            <a:off x="942975" y="5676900"/>
            <a:ext cx="552450" cy="101071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12A007-D6F8-4BE6-8B8E-36FADD6E5838}"/>
              </a:ext>
            </a:extLst>
          </p:cNvPr>
          <p:cNvSpPr/>
          <p:nvPr/>
        </p:nvSpPr>
        <p:spPr>
          <a:xfrm>
            <a:off x="6886575" y="5676899"/>
            <a:ext cx="552450" cy="11049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1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ADA78-FB70-4E1C-A695-54FCAF53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54"/>
            <a:ext cx="10515600" cy="1325563"/>
          </a:xfrm>
        </p:spPr>
        <p:txBody>
          <a:bodyPr/>
          <a:lstStyle/>
          <a:p>
            <a:r>
              <a:rPr lang="en-SG" dirty="0"/>
              <a:t>Feature Selection and Engineering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C069B-53C9-416B-84D7-F8E005B4E32E}"/>
              </a:ext>
            </a:extLst>
          </p:cNvPr>
          <p:cNvGrpSpPr/>
          <p:nvPr/>
        </p:nvGrpSpPr>
        <p:grpSpPr>
          <a:xfrm>
            <a:off x="1330250" y="1157483"/>
            <a:ext cx="4003750" cy="5530136"/>
            <a:chOff x="1330250" y="1157483"/>
            <a:chExt cx="4003750" cy="55301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19FC5E-41E7-459D-B210-CAF93BA3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250" y="1256444"/>
              <a:ext cx="4003750" cy="543117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8B0EB2-D9D9-4209-9537-3C4AE42E2A03}"/>
                </a:ext>
              </a:extLst>
            </p:cNvPr>
            <p:cNvSpPr/>
            <p:nvPr/>
          </p:nvSpPr>
          <p:spPr>
            <a:xfrm>
              <a:off x="1473125" y="1157483"/>
              <a:ext cx="1927300" cy="40406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10E906-6029-4224-A8A0-50249A9426F2}"/>
                </a:ext>
              </a:extLst>
            </p:cNvPr>
            <p:cNvSpPr/>
            <p:nvPr/>
          </p:nvSpPr>
          <p:spPr>
            <a:xfrm>
              <a:off x="3333751" y="2121096"/>
              <a:ext cx="1614170" cy="76497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AF45E5-39D8-4D50-AFE3-8C9B9DDFBFA7}"/>
                </a:ext>
              </a:extLst>
            </p:cNvPr>
            <p:cNvSpPr/>
            <p:nvPr/>
          </p:nvSpPr>
          <p:spPr>
            <a:xfrm>
              <a:off x="1473125" y="6197600"/>
              <a:ext cx="1463115" cy="4900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F1C45-8CC0-4C96-8CE0-025319662EB3}"/>
                </a:ext>
              </a:extLst>
            </p:cNvPr>
            <p:cNvSpPr/>
            <p:nvPr/>
          </p:nvSpPr>
          <p:spPr>
            <a:xfrm>
              <a:off x="3769005" y="3302000"/>
              <a:ext cx="437235" cy="2387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822E15-7794-4702-8B9D-2419AB67CE79}"/>
              </a:ext>
            </a:extLst>
          </p:cNvPr>
          <p:cNvGrpSpPr/>
          <p:nvPr/>
        </p:nvGrpSpPr>
        <p:grpSpPr>
          <a:xfrm>
            <a:off x="6329327" y="1157483"/>
            <a:ext cx="3657670" cy="5533213"/>
            <a:chOff x="6329327" y="1157483"/>
            <a:chExt cx="3657670" cy="55332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84D3A7-BE67-4FAC-BDE2-B600B4FF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328" y="1256444"/>
              <a:ext cx="3657669" cy="543425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22B803-1CBB-4445-8704-235A6E8E0925}"/>
                </a:ext>
              </a:extLst>
            </p:cNvPr>
            <p:cNvSpPr/>
            <p:nvPr/>
          </p:nvSpPr>
          <p:spPr>
            <a:xfrm>
              <a:off x="6329327" y="1157483"/>
              <a:ext cx="2214597" cy="40406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82D5CB-4CEA-4ECC-9EC1-E151982D9B81}"/>
                </a:ext>
              </a:extLst>
            </p:cNvPr>
            <p:cNvSpPr/>
            <p:nvPr/>
          </p:nvSpPr>
          <p:spPr>
            <a:xfrm>
              <a:off x="8543924" y="2162175"/>
              <a:ext cx="1443073" cy="7239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7BB-EBC7-47FB-BE00-D2E845697B20}"/>
                </a:ext>
              </a:extLst>
            </p:cNvPr>
            <p:cNvSpPr/>
            <p:nvPr/>
          </p:nvSpPr>
          <p:spPr>
            <a:xfrm>
              <a:off x="6421045" y="6197600"/>
              <a:ext cx="1463115" cy="4900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AE2DA1-C323-4ECF-80BD-C4C1B816C08A}"/>
                </a:ext>
              </a:extLst>
            </p:cNvPr>
            <p:cNvSpPr/>
            <p:nvPr/>
          </p:nvSpPr>
          <p:spPr>
            <a:xfrm>
              <a:off x="8463280" y="3312917"/>
              <a:ext cx="462405" cy="2387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1012BE-C1FF-40CF-84B9-11C11864DD9B}"/>
                </a:ext>
              </a:extLst>
            </p:cNvPr>
            <p:cNvSpPr/>
            <p:nvPr/>
          </p:nvSpPr>
          <p:spPr>
            <a:xfrm>
              <a:off x="6581775" y="3848100"/>
              <a:ext cx="1017553" cy="2381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C6929E-78CD-4316-B710-B6CFB94ADC99}"/>
                </a:ext>
              </a:extLst>
            </p:cNvPr>
            <p:cNvSpPr/>
            <p:nvPr/>
          </p:nvSpPr>
          <p:spPr>
            <a:xfrm>
              <a:off x="6581175" y="4766310"/>
              <a:ext cx="1017553" cy="2381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740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372</Words>
  <Application>Microsoft Office PowerPoint</Application>
  <PresentationFormat>شاشة عريضة</PresentationFormat>
  <Paragraphs>72</Paragraphs>
  <Slides>17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The market value of footballers.</vt:lpstr>
      <vt:lpstr>Introduction</vt:lpstr>
      <vt:lpstr>Introduction – Skill Ratings</vt:lpstr>
      <vt:lpstr>Exploratory Data Analysis</vt:lpstr>
      <vt:lpstr>Exploratory Data Analysis</vt:lpstr>
      <vt:lpstr>Exploratory Data Analysis</vt:lpstr>
      <vt:lpstr>Exploratory Data Analysis</vt:lpstr>
      <vt:lpstr>Feature Selection and Engineering</vt:lpstr>
      <vt:lpstr>Feature Selection and Engineering</vt:lpstr>
      <vt:lpstr>Model Selection</vt:lpstr>
      <vt:lpstr>Model Selection</vt:lpstr>
      <vt:lpstr>Model Evaluation</vt:lpstr>
      <vt:lpstr>Model Evaluation</vt:lpstr>
      <vt:lpstr>Model Evaluation</vt:lpstr>
      <vt:lpstr>Conclusion</vt:lpstr>
      <vt:lpstr>Appendix – Removing Ball Skills and Mental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 Ghazwani</dc:creator>
  <cp:lastModifiedBy>Musa Ghazwani</cp:lastModifiedBy>
  <cp:revision>41</cp:revision>
  <dcterms:created xsi:type="dcterms:W3CDTF">2020-09-18T08:37:15Z</dcterms:created>
  <dcterms:modified xsi:type="dcterms:W3CDTF">2021-12-29T22:27:17Z</dcterms:modified>
</cp:coreProperties>
</file>