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8"/>
  </p:notesMasterIdLst>
  <p:sldIdLst>
    <p:sldId id="256" r:id="rId2"/>
    <p:sldId id="259" r:id="rId3"/>
    <p:sldId id="257" r:id="rId4"/>
    <p:sldId id="267" r:id="rId5"/>
    <p:sldId id="264" r:id="rId6"/>
    <p:sldId id="268" r:id="rId7"/>
    <p:sldId id="269" r:id="rId8"/>
    <p:sldId id="270" r:id="rId9"/>
    <p:sldId id="272" r:id="rId10"/>
    <p:sldId id="258" r:id="rId11"/>
    <p:sldId id="273" r:id="rId12"/>
    <p:sldId id="274" r:id="rId13"/>
    <p:sldId id="275" r:id="rId14"/>
    <p:sldId id="278" r:id="rId15"/>
    <p:sldId id="279" r:id="rId16"/>
    <p:sldId id="281" r:id="rId17"/>
    <p:sldId id="277" r:id="rId18"/>
    <p:sldId id="282" r:id="rId19"/>
    <p:sldId id="283" r:id="rId20"/>
    <p:sldId id="284" r:id="rId21"/>
    <p:sldId id="285" r:id="rId22"/>
    <p:sldId id="280" r:id="rId23"/>
    <p:sldId id="286" r:id="rId24"/>
    <p:sldId id="287" r:id="rId25"/>
    <p:sldId id="262" r:id="rId26"/>
    <p:sldId id="266" r:id="rId27"/>
  </p:sldIdLst>
  <p:sldSz cx="9144000" cy="5143500" type="screen16x9"/>
  <p:notesSz cx="6858000" cy="9144000"/>
  <p:embeddedFontLst>
    <p:embeddedFont>
      <p:font typeface="Abel" panose="020B0604020202020204" charset="0"/>
      <p:regular r:id="rId29"/>
    </p:embeddedFont>
    <p:embeddedFont>
      <p:font typeface="Anaheim" panose="020B0604020202020204" charset="0"/>
      <p:regular r:id="rId30"/>
    </p:embeddedFont>
    <p:embeddedFont>
      <p:font typeface="Anton" pitchFamily="2" charset="0"/>
      <p:regular r:id="rId31"/>
    </p:embeddedFont>
    <p:embeddedFont>
      <p:font typeface="Josefin Sans" pitchFamily="2" charset="0"/>
      <p:regular r:id="rId32"/>
      <p:bold r:id="rId33"/>
      <p:italic r:id="rId34"/>
      <p:boldItalic r:id="rId35"/>
    </p:embeddedFont>
    <p:embeddedFont>
      <p:font typeface="Josefin Slab" pitchFamily="2" charset="0"/>
      <p:regular r:id="rId36"/>
      <p:bold r:id="rId37"/>
      <p:italic r:id="rId38"/>
      <p:boldItalic r:id="rId39"/>
    </p:embeddedFont>
    <p:embeddedFont>
      <p:font typeface="Josefin Slab SemiBold" pitchFamily="2" charset="0"/>
      <p:bold r:id="rId40"/>
      <p:boldItalic r:id="rId41"/>
    </p:embeddedFont>
    <p:embeddedFont>
      <p:font typeface="Staatliches" panose="020B0604020202020204" charset="0"/>
      <p:regular r:id="rId42"/>
    </p:embeddedFont>
    <p:embeddedFont>
      <p:font typeface="Unica One"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90"/>
      </p:cViewPr>
      <p:guideLst>
        <p:guide pos="5227"/>
        <p:guide orient="horz" pos="29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a Ghazwani" userId="ec7eb2535dc3f427" providerId="LiveId" clId="{86CBF683-7855-461D-8BDA-2E984169EEC3}"/>
    <pc:docChg chg="undo custSel modSld">
      <pc:chgData name="Musa Ghazwani" userId="ec7eb2535dc3f427" providerId="LiveId" clId="{86CBF683-7855-461D-8BDA-2E984169EEC3}" dt="2021-11-20T01:45:40.875" v="3"/>
      <pc:docMkLst>
        <pc:docMk/>
      </pc:docMkLst>
      <pc:sldChg chg="modSp mod">
        <pc:chgData name="Musa Ghazwani" userId="ec7eb2535dc3f427" providerId="LiveId" clId="{86CBF683-7855-461D-8BDA-2E984169EEC3}" dt="2021-11-20T01:45:40.875" v="3"/>
        <pc:sldMkLst>
          <pc:docMk/>
          <pc:sldMk cId="0" sldId="266"/>
        </pc:sldMkLst>
        <pc:spChg chg="mod">
          <ac:chgData name="Musa Ghazwani" userId="ec7eb2535dc3f427" providerId="LiveId" clId="{86CBF683-7855-461D-8BDA-2E984169EEC3}" dt="2021-11-20T01:45:40.875" v="3"/>
          <ac:spMkLst>
            <pc:docMk/>
            <pc:sldMk cId="0" sldId="266"/>
            <ac:spMk id="3" creationId="{07CD3D3A-C5CE-48A2-8EBA-91434A32D9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417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046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518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101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640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19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934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79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f343db72b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f343db72b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279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947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85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86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1">
  <p:cSld name="CUSTOM_6_1_1_1_1">
    <p:bg>
      <p:bgPr>
        <a:solidFill>
          <a:srgbClr val="F3F3F3"/>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36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1317648" y="1483576"/>
              <a:ext cx="6648000" cy="26232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NUMBER">
  <p:cSld name="CUSTOM_6_1_1_2_1_1">
    <p:bg>
      <p:bgPr>
        <a:solidFill>
          <a:srgbClr val="F3F3F3"/>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subTitle" idx="1"/>
          </p:nvPr>
        </p:nvSpPr>
        <p:spPr>
          <a:xfrm>
            <a:off x="1551538" y="1552688"/>
            <a:ext cx="1887600" cy="43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4" name="Google Shape;74;p13"/>
          <p:cNvSpPr txBox="1">
            <a:spLocks noGrp="1"/>
          </p:cNvSpPr>
          <p:nvPr>
            <p:ph type="title" hasCustomPrompt="1"/>
          </p:nvPr>
        </p:nvSpPr>
        <p:spPr>
          <a:xfrm>
            <a:off x="1317988" y="938488"/>
            <a:ext cx="23547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3000"/>
              <a:buNone/>
              <a:defRPr sz="30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ctrTitle" idx="2"/>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rgbClr val="F3F3F3"/>
        </a:solidFill>
        <a:effectLst/>
      </p:bgPr>
    </p:bg>
    <p:spTree>
      <p:nvGrpSpPr>
        <p:cNvPr id="1"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
        <p:nvSpPr>
          <p:cNvPr id="82" name="Google Shape;82;p14"/>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3" name="Google Shape;83;p14"/>
          <p:cNvSpPr txBox="1">
            <a:spLocks noGrp="1"/>
          </p:cNvSpPr>
          <p:nvPr>
            <p:ph type="subTitle" idx="1"/>
          </p:nvPr>
        </p:nvSpPr>
        <p:spPr>
          <a:xfrm>
            <a:off x="783450"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4" name="Google Shape;84;p14"/>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5" name="Google Shape;85;p14"/>
          <p:cNvSpPr txBox="1">
            <a:spLocks noGrp="1"/>
          </p:cNvSpPr>
          <p:nvPr>
            <p:ph type="subTitle" idx="4"/>
          </p:nvPr>
        </p:nvSpPr>
        <p:spPr>
          <a:xfrm>
            <a:off x="6153025"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6" name="Google Shape;86;p14"/>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7" name="Google Shape;87;p14"/>
          <p:cNvSpPr txBox="1">
            <a:spLocks noGrp="1"/>
          </p:cNvSpPr>
          <p:nvPr>
            <p:ph type="subTitle" idx="6"/>
          </p:nvPr>
        </p:nvSpPr>
        <p:spPr>
          <a:xfrm>
            <a:off x="3467027"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8" name="Google Shape;88;p14"/>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9" name="Google Shape;89;p14"/>
          <p:cNvSpPr txBox="1">
            <a:spLocks noGrp="1"/>
          </p:cNvSpPr>
          <p:nvPr>
            <p:ph type="subTitle" idx="8"/>
          </p:nvPr>
        </p:nvSpPr>
        <p:spPr>
          <a:xfrm>
            <a:off x="3467027"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0" name="Google Shape;90;p14"/>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1" name="Google Shape;91;p14"/>
          <p:cNvSpPr txBox="1">
            <a:spLocks noGrp="1"/>
          </p:cNvSpPr>
          <p:nvPr>
            <p:ph type="subTitle" idx="13"/>
          </p:nvPr>
        </p:nvSpPr>
        <p:spPr>
          <a:xfrm>
            <a:off x="78292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2" name="Google Shape;92;p14"/>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3" name="Google Shape;93;p14"/>
          <p:cNvSpPr txBox="1">
            <a:spLocks noGrp="1"/>
          </p:cNvSpPr>
          <p:nvPr>
            <p:ph type="subTitle" idx="15"/>
          </p:nvPr>
        </p:nvSpPr>
        <p:spPr>
          <a:xfrm>
            <a:off x="615227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rgbClr val="F3F3F3"/>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1029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15"/>
          <p:cNvSpPr txBox="1">
            <a:spLocks noGrp="1"/>
          </p:cNvSpPr>
          <p:nvPr>
            <p:ph type="subTitle" idx="1"/>
          </p:nvPr>
        </p:nvSpPr>
        <p:spPr>
          <a:xfrm>
            <a:off x="8922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7" name="Google Shape;97;p15"/>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ctrTitle" idx="2"/>
          </p:nvPr>
        </p:nvSpPr>
        <p:spPr>
          <a:xfrm>
            <a:off x="3836012"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15"/>
          <p:cNvSpPr txBox="1">
            <a:spLocks noGrp="1"/>
          </p:cNvSpPr>
          <p:nvPr>
            <p:ph type="subTitle" idx="3"/>
          </p:nvPr>
        </p:nvSpPr>
        <p:spPr>
          <a:xfrm>
            <a:off x="36253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ctrTitle" idx="4"/>
          </p:nvPr>
        </p:nvSpPr>
        <p:spPr>
          <a:xfrm>
            <a:off x="65690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15"/>
          <p:cNvSpPr txBox="1">
            <a:spLocks noGrp="1"/>
          </p:cNvSpPr>
          <p:nvPr>
            <p:ph type="subTitle" idx="5"/>
          </p:nvPr>
        </p:nvSpPr>
        <p:spPr>
          <a:xfrm>
            <a:off x="63584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5"/>
          <p:cNvSpPr txBox="1">
            <a:spLocks noGrp="1"/>
          </p:cNvSpPr>
          <p:nvPr>
            <p:ph type="ctrTitle" idx="6"/>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 TEXT">
  <p:cSld name="CUSTOM_17_1">
    <p:bg>
      <p:bgPr>
        <a:solidFill>
          <a:srgbClr val="F3F3F3"/>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1773600" y="1638000"/>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6" name="Google Shape;106;p16"/>
          <p:cNvSpPr txBox="1">
            <a:spLocks noGrp="1"/>
          </p:cNvSpPr>
          <p:nvPr>
            <p:ph type="subTitle" idx="2"/>
          </p:nvPr>
        </p:nvSpPr>
        <p:spPr>
          <a:xfrm>
            <a:off x="1773600" y="2833794"/>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7" name="Google Shape;107;p16"/>
          <p:cNvSpPr txBox="1">
            <a:spLocks noGrp="1"/>
          </p:cNvSpPr>
          <p:nvPr>
            <p:ph type="subTitle" idx="3"/>
          </p:nvPr>
        </p:nvSpPr>
        <p:spPr>
          <a:xfrm>
            <a:off x="1773600" y="4045475"/>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8" name="Google Shape;108;p16"/>
          <p:cNvSpPr txBox="1">
            <a:spLocks noGrp="1"/>
          </p:cNvSpPr>
          <p:nvPr>
            <p:ph type="title" hasCustomPrompt="1"/>
          </p:nvPr>
        </p:nvSpPr>
        <p:spPr>
          <a:xfrm>
            <a:off x="2808900" y="940200"/>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9" name="Google Shape;109;p16"/>
          <p:cNvSpPr txBox="1">
            <a:spLocks noGrp="1"/>
          </p:cNvSpPr>
          <p:nvPr>
            <p:ph type="title" idx="4" hasCustomPrompt="1"/>
          </p:nvPr>
        </p:nvSpPr>
        <p:spPr>
          <a:xfrm>
            <a:off x="2808900" y="2151874"/>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0" name="Google Shape;110;p16"/>
          <p:cNvSpPr txBox="1">
            <a:spLocks noGrp="1"/>
          </p:cNvSpPr>
          <p:nvPr>
            <p:ph type="title" idx="5" hasCustomPrompt="1"/>
          </p:nvPr>
        </p:nvSpPr>
        <p:spPr>
          <a:xfrm>
            <a:off x="2808900" y="3347675"/>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EXT 2">
  <p:cSld name="CUSTOM_6_1_1_1_2">
    <p:bg>
      <p:bgPr>
        <a:solidFill>
          <a:srgbClr val="F3F3F3"/>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2302800" y="1658275"/>
            <a:ext cx="4538400" cy="182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b="0">
                <a:solidFill>
                  <a:srgbClr val="F3F3F3"/>
                </a:solidFill>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6_1_1_2_1_1_1_1">
    <p:bg>
      <p:bgPr>
        <a:solidFill>
          <a:srgbClr val="F3F3F3"/>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737772" y="300104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5" name="Google Shape;115;p18"/>
          <p:cNvSpPr txBox="1">
            <a:spLocks noGrp="1"/>
          </p:cNvSpPr>
          <p:nvPr>
            <p:ph type="subTitle" idx="1"/>
          </p:nvPr>
        </p:nvSpPr>
        <p:spPr>
          <a:xfrm>
            <a:off x="3553122" y="344947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16" name="Google Shape;116;p18"/>
          <p:cNvSpPr txBox="1">
            <a:spLocks noGrp="1"/>
          </p:cNvSpPr>
          <p:nvPr>
            <p:ph type="title" idx="2"/>
          </p:nvPr>
        </p:nvSpPr>
        <p:spPr>
          <a:xfrm>
            <a:off x="8696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7" name="Google Shape;117;p18"/>
          <p:cNvSpPr txBox="1">
            <a:spLocks noGrp="1"/>
          </p:cNvSpPr>
          <p:nvPr>
            <p:ph type="subTitle" idx="3"/>
          </p:nvPr>
        </p:nvSpPr>
        <p:spPr>
          <a:xfrm>
            <a:off x="6849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18" name="Google Shape;118;p18"/>
          <p:cNvSpPr txBox="1">
            <a:spLocks noGrp="1"/>
          </p:cNvSpPr>
          <p:nvPr>
            <p:ph type="title" idx="4"/>
          </p:nvPr>
        </p:nvSpPr>
        <p:spPr>
          <a:xfrm>
            <a:off x="65491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9" name="Google Shape;119;p18"/>
          <p:cNvSpPr txBox="1">
            <a:spLocks noGrp="1"/>
          </p:cNvSpPr>
          <p:nvPr>
            <p:ph type="subTitle" idx="5"/>
          </p:nvPr>
        </p:nvSpPr>
        <p:spPr>
          <a:xfrm>
            <a:off x="63644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rgbClr val="F3F3F3"/>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6">
    <p:bg>
      <p:bgPr>
        <a:solidFill>
          <a:srgbClr val="F3F3F3"/>
        </a:solidFill>
        <a:effectLst/>
      </p:bgPr>
    </p:bg>
    <p:spTree>
      <p:nvGrpSpPr>
        <p:cNvPr id="1"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1008525" y="3046075"/>
              <a:ext cx="8135400" cy="4083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6"/>
          <p:cNvSpPr txBox="1">
            <a:spLocks noGrp="1"/>
          </p:cNvSpPr>
          <p:nvPr>
            <p:ph type="ctrTitle"/>
          </p:nvPr>
        </p:nvSpPr>
        <p:spPr>
          <a:xfrm flipH="1">
            <a:off x="3611675" y="3046150"/>
            <a:ext cx="4728000" cy="46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3F3F3"/>
              </a:buClr>
              <a:buSzPts val="1200"/>
              <a:buNone/>
              <a:defRPr sz="1400" b="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a:endParaRPr/>
          </a:p>
        </p:txBody>
      </p:sp>
      <p:sp>
        <p:nvSpPr>
          <p:cNvPr id="35" name="Google Shape;35;p6"/>
          <p:cNvSpPr txBox="1">
            <a:spLocks noGrp="1"/>
          </p:cNvSpPr>
          <p:nvPr>
            <p:ph type="subTitle" idx="1"/>
          </p:nvPr>
        </p:nvSpPr>
        <p:spPr>
          <a:xfrm flipH="1">
            <a:off x="4201775" y="1876125"/>
            <a:ext cx="4137900" cy="1001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rgbClr val="F3F3F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rgbClr val="F3F3F3"/>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rgbClr val="F3F3F3"/>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89350" y="1658275"/>
            <a:ext cx="45384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72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web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web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web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webp"/><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footballphilosophy.org/"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hyperlink" Target="https://programs.online.american.edu/mssam/sports-management-masters" TargetMode="External"/><Relationship Id="rId4" Type="http://schemas.openxmlformats.org/officeDocument/2006/relationships/hyperlink" Target="https://www.fingent.com/blog/why-sports-analytics-is-a-crucial-ingredient-in-todays-match-winning-formul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6084/m9.figshare.9711164"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1"/>
        <p:cNvGrpSpPr/>
        <p:nvPr/>
      </p:nvGrpSpPr>
      <p:grpSpPr>
        <a:xfrm>
          <a:off x="0" y="0"/>
          <a:ext cx="0" cy="0"/>
          <a:chOff x="0" y="0"/>
          <a:chExt cx="0" cy="0"/>
        </a:xfrm>
      </p:grpSpPr>
      <p:sp>
        <p:nvSpPr>
          <p:cNvPr id="132" name="Google Shape;132;p22"/>
          <p:cNvSpPr/>
          <p:nvPr/>
        </p:nvSpPr>
        <p:spPr>
          <a:xfrm>
            <a:off x="5057925" y="1406813"/>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2"/>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2"/>
          <p:cNvGrpSpPr/>
          <p:nvPr/>
        </p:nvGrpSpPr>
        <p:grpSpPr>
          <a:xfrm>
            <a:off x="3932493" y="2697040"/>
            <a:ext cx="1286978" cy="391497"/>
            <a:chOff x="3551493" y="2562740"/>
            <a:chExt cx="1286978" cy="391497"/>
          </a:xfrm>
        </p:grpSpPr>
        <p:sp>
          <p:nvSpPr>
            <p:cNvPr id="151" name="Google Shape;151;p22"/>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22"/>
          <p:cNvSpPr txBox="1">
            <a:spLocks noGrp="1"/>
          </p:cNvSpPr>
          <p:nvPr>
            <p:ph type="ctrTitle"/>
          </p:nvPr>
        </p:nvSpPr>
        <p:spPr>
          <a:xfrm>
            <a:off x="235200" y="473275"/>
            <a:ext cx="45300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dirty="0"/>
              <a:t>Sports Analysis</a:t>
            </a:r>
            <a:br>
              <a:rPr lang="en-US" sz="5000" dirty="0"/>
            </a:br>
            <a:r>
              <a:rPr lang="en-US" sz="5000" dirty="0"/>
              <a:t>in Football</a:t>
            </a:r>
          </a:p>
        </p:txBody>
      </p:sp>
      <p:grpSp>
        <p:nvGrpSpPr>
          <p:cNvPr id="159" name="Google Shape;159;p22"/>
          <p:cNvGrpSpPr/>
          <p:nvPr/>
        </p:nvGrpSpPr>
        <p:grpSpPr>
          <a:xfrm>
            <a:off x="5765433" y="3973585"/>
            <a:ext cx="203088" cy="412126"/>
            <a:chOff x="7764635" y="2404362"/>
            <a:chExt cx="353565" cy="717489"/>
          </a:xfrm>
        </p:grpSpPr>
        <p:sp>
          <p:nvSpPr>
            <p:cNvPr id="160" name="Google Shape;160;p22"/>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2"/>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2"/>
          <p:cNvGrpSpPr/>
          <p:nvPr/>
        </p:nvGrpSpPr>
        <p:grpSpPr>
          <a:xfrm>
            <a:off x="8071692" y="3374463"/>
            <a:ext cx="777728" cy="1334382"/>
            <a:chOff x="7825967" y="3240163"/>
            <a:chExt cx="777728" cy="1334382"/>
          </a:xfrm>
        </p:grpSpPr>
        <p:sp>
          <p:nvSpPr>
            <p:cNvPr id="165" name="Google Shape;165;p22"/>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2"/>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2"/>
          <p:cNvGrpSpPr/>
          <p:nvPr/>
        </p:nvGrpSpPr>
        <p:grpSpPr>
          <a:xfrm>
            <a:off x="3929256" y="3919614"/>
            <a:ext cx="576962" cy="773332"/>
            <a:chOff x="3429656" y="3785314"/>
            <a:chExt cx="576962" cy="773332"/>
          </a:xfrm>
        </p:grpSpPr>
        <p:sp>
          <p:nvSpPr>
            <p:cNvPr id="173" name="Google Shape;173;p22"/>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2"/>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2"/>
          <p:cNvGrpSpPr/>
          <p:nvPr/>
        </p:nvGrpSpPr>
        <p:grpSpPr>
          <a:xfrm>
            <a:off x="6345231" y="2886609"/>
            <a:ext cx="1407691" cy="1286147"/>
            <a:chOff x="6117656" y="2752309"/>
            <a:chExt cx="1407691" cy="1286147"/>
          </a:xfrm>
        </p:grpSpPr>
        <p:sp>
          <p:nvSpPr>
            <p:cNvPr id="189" name="Google Shape;189;p22"/>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2"/>
          <p:cNvGrpSpPr/>
          <p:nvPr/>
        </p:nvGrpSpPr>
        <p:grpSpPr>
          <a:xfrm>
            <a:off x="4168694" y="1807838"/>
            <a:ext cx="1294564" cy="589573"/>
            <a:chOff x="3940094" y="1807838"/>
            <a:chExt cx="1294564" cy="589573"/>
          </a:xfrm>
        </p:grpSpPr>
        <p:grpSp>
          <p:nvGrpSpPr>
            <p:cNvPr id="208" name="Google Shape;208;p22"/>
            <p:cNvGrpSpPr/>
            <p:nvPr/>
          </p:nvGrpSpPr>
          <p:grpSpPr>
            <a:xfrm>
              <a:off x="3940094" y="1807838"/>
              <a:ext cx="1294564" cy="589573"/>
              <a:chOff x="3543907" y="2562740"/>
              <a:chExt cx="1294564" cy="381675"/>
            </a:xfrm>
          </p:grpSpPr>
          <p:sp>
            <p:nvSpPr>
              <p:cNvPr id="209" name="Google Shape;209;p22"/>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22"/>
          <p:cNvGrpSpPr/>
          <p:nvPr/>
        </p:nvGrpSpPr>
        <p:grpSpPr>
          <a:xfrm>
            <a:off x="6193917" y="1459403"/>
            <a:ext cx="906007" cy="136663"/>
            <a:chOff x="5966342" y="1378202"/>
            <a:chExt cx="906007" cy="136663"/>
          </a:xfrm>
        </p:grpSpPr>
        <p:sp>
          <p:nvSpPr>
            <p:cNvPr id="218" name="Google Shape;218;p22"/>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2"/>
          <p:cNvGrpSpPr/>
          <p:nvPr/>
        </p:nvGrpSpPr>
        <p:grpSpPr>
          <a:xfrm>
            <a:off x="8042062" y="2843136"/>
            <a:ext cx="496812" cy="472595"/>
            <a:chOff x="7814487" y="2708836"/>
            <a:chExt cx="496812" cy="472595"/>
          </a:xfrm>
        </p:grpSpPr>
        <p:sp>
          <p:nvSpPr>
            <p:cNvPr id="223" name="Google Shape;223;p22"/>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2"/>
          <p:cNvGrpSpPr/>
          <p:nvPr/>
        </p:nvGrpSpPr>
        <p:grpSpPr>
          <a:xfrm>
            <a:off x="7739700" y="1512500"/>
            <a:ext cx="1109728" cy="1002828"/>
            <a:chOff x="7739700" y="1512500"/>
            <a:chExt cx="1109728" cy="1002828"/>
          </a:xfrm>
        </p:grpSpPr>
        <p:sp>
          <p:nvSpPr>
            <p:cNvPr id="226" name="Google Shape;226;p22"/>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2"/>
            <p:cNvGrpSpPr/>
            <p:nvPr/>
          </p:nvGrpSpPr>
          <p:grpSpPr>
            <a:xfrm>
              <a:off x="7808309" y="1610467"/>
              <a:ext cx="966993" cy="714803"/>
              <a:chOff x="7183784" y="1476167"/>
              <a:chExt cx="966993" cy="714803"/>
            </a:xfrm>
          </p:grpSpPr>
          <p:sp>
            <p:nvSpPr>
              <p:cNvPr id="228" name="Google Shape;228;p22"/>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 name="Google Shape;244;p22"/>
          <p:cNvGrpSpPr/>
          <p:nvPr/>
        </p:nvGrpSpPr>
        <p:grpSpPr>
          <a:xfrm flipH="1">
            <a:off x="6415607" y="1911354"/>
            <a:ext cx="1520787" cy="2773390"/>
            <a:chOff x="-823767" y="1667843"/>
            <a:chExt cx="1580203" cy="2881743"/>
          </a:xfrm>
        </p:grpSpPr>
        <p:sp>
          <p:nvSpPr>
            <p:cNvPr id="245" name="Google Shape;245;p22"/>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22"/>
          <p:cNvGrpSpPr/>
          <p:nvPr/>
        </p:nvGrpSpPr>
        <p:grpSpPr>
          <a:xfrm>
            <a:off x="4541608" y="3195116"/>
            <a:ext cx="1579322" cy="671293"/>
            <a:chOff x="4161633" y="3060816"/>
            <a:chExt cx="1579322" cy="671293"/>
          </a:xfrm>
        </p:grpSpPr>
        <p:sp>
          <p:nvSpPr>
            <p:cNvPr id="396" name="Google Shape;396;p22"/>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22"/>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4751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39324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عنوان فرعي 2">
            <a:extLst>
              <a:ext uri="{FF2B5EF4-FFF2-40B4-BE49-F238E27FC236}">
                <a16:creationId xmlns:a16="http://schemas.microsoft.com/office/drawing/2014/main" id="{BF17F96F-A89F-4D89-B0CF-B014AFFBE370}"/>
              </a:ext>
            </a:extLst>
          </p:cNvPr>
          <p:cNvSpPr>
            <a:spLocks noGrp="1"/>
          </p:cNvSpPr>
          <p:nvPr>
            <p:ph type="subTitle" idx="1"/>
          </p:nvPr>
        </p:nvSpPr>
        <p:spPr>
          <a:xfrm>
            <a:off x="353141" y="3011794"/>
            <a:ext cx="3326700" cy="321900"/>
          </a:xfrm>
        </p:spPr>
        <p:txBody>
          <a:bodyPr/>
          <a:lstStyle/>
          <a:p>
            <a:r>
              <a:rPr lang="en-US" sz="1600" dirty="0">
                <a:effectLst>
                  <a:outerShdw blurRad="38100" dist="38100" dir="2700000" algn="tl">
                    <a:srgbClr val="000000">
                      <a:alpha val="43137"/>
                    </a:srgbClr>
                  </a:outerShdw>
                </a:effectLst>
              </a:rPr>
              <a:t>By Eng. Musa Ghazwani</a:t>
            </a:r>
            <a:endParaRPr lang="ar-SA" sz="1600"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pic>
        <p:nvPicPr>
          <p:cNvPr id="3" name="صورة 2">
            <a:extLst>
              <a:ext uri="{FF2B5EF4-FFF2-40B4-BE49-F238E27FC236}">
                <a16:creationId xmlns:a16="http://schemas.microsoft.com/office/drawing/2014/main" id="{7857258D-C6A7-4622-B2C7-533FE6597B87}"/>
              </a:ext>
            </a:extLst>
          </p:cNvPr>
          <p:cNvPicPr>
            <a:picLocks noChangeAspect="1"/>
          </p:cNvPicPr>
          <p:nvPr/>
        </p:nvPicPr>
        <p:blipFill>
          <a:blip r:embed="rId3"/>
          <a:stretch>
            <a:fillRect/>
          </a:stretch>
        </p:blipFill>
        <p:spPr>
          <a:xfrm>
            <a:off x="0" y="1067808"/>
            <a:ext cx="9144000" cy="3582041"/>
          </a:xfrm>
          <a:prstGeom prst="rect">
            <a:avLst/>
          </a:prstGeom>
        </p:spPr>
      </p:pic>
      <p:sp>
        <p:nvSpPr>
          <p:cNvPr id="5" name="مربع نص 4">
            <a:extLst>
              <a:ext uri="{FF2B5EF4-FFF2-40B4-BE49-F238E27FC236}">
                <a16:creationId xmlns:a16="http://schemas.microsoft.com/office/drawing/2014/main" id="{6EE9865D-CBF0-4F9E-A047-0DCDD2DD1999}"/>
              </a:ext>
            </a:extLst>
          </p:cNvPr>
          <p:cNvSpPr txBox="1"/>
          <p:nvPr/>
        </p:nvSpPr>
        <p:spPr>
          <a:xfrm>
            <a:off x="3934046" y="414670"/>
            <a:ext cx="2339163" cy="461665"/>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Records</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pic>
        <p:nvPicPr>
          <p:cNvPr id="3" name="صورة 2">
            <a:extLst>
              <a:ext uri="{FF2B5EF4-FFF2-40B4-BE49-F238E27FC236}">
                <a16:creationId xmlns:a16="http://schemas.microsoft.com/office/drawing/2014/main" id="{FC0D95B3-1E86-4520-AD9A-626D1BAF9607}"/>
              </a:ext>
            </a:extLst>
          </p:cNvPr>
          <p:cNvPicPr>
            <a:picLocks noChangeAspect="1"/>
          </p:cNvPicPr>
          <p:nvPr/>
        </p:nvPicPr>
        <p:blipFill>
          <a:blip r:embed="rId3"/>
          <a:stretch>
            <a:fillRect/>
          </a:stretch>
        </p:blipFill>
        <p:spPr>
          <a:xfrm>
            <a:off x="0" y="1089790"/>
            <a:ext cx="9144000" cy="2496088"/>
          </a:xfrm>
          <a:prstGeom prst="rect">
            <a:avLst/>
          </a:prstGeom>
        </p:spPr>
      </p:pic>
      <p:pic>
        <p:nvPicPr>
          <p:cNvPr id="7" name="صورة 6">
            <a:extLst>
              <a:ext uri="{FF2B5EF4-FFF2-40B4-BE49-F238E27FC236}">
                <a16:creationId xmlns:a16="http://schemas.microsoft.com/office/drawing/2014/main" id="{5DA80CB0-B92E-44D5-94B2-34A9F2B8A985}"/>
              </a:ext>
            </a:extLst>
          </p:cNvPr>
          <p:cNvPicPr>
            <a:picLocks noChangeAspect="1"/>
          </p:cNvPicPr>
          <p:nvPr/>
        </p:nvPicPr>
        <p:blipFill>
          <a:blip r:embed="rId4"/>
          <a:stretch>
            <a:fillRect/>
          </a:stretch>
        </p:blipFill>
        <p:spPr>
          <a:xfrm>
            <a:off x="401223" y="3585878"/>
            <a:ext cx="7001852" cy="1495634"/>
          </a:xfrm>
          <a:prstGeom prst="rect">
            <a:avLst/>
          </a:prstGeom>
        </p:spPr>
      </p:pic>
      <p:sp>
        <p:nvSpPr>
          <p:cNvPr id="10" name="مربع نص 9">
            <a:extLst>
              <a:ext uri="{FF2B5EF4-FFF2-40B4-BE49-F238E27FC236}">
                <a16:creationId xmlns:a16="http://schemas.microsoft.com/office/drawing/2014/main" id="{EE1D10BE-A1D8-45B5-B4C4-50611C8E5189}"/>
              </a:ext>
            </a:extLst>
          </p:cNvPr>
          <p:cNvSpPr txBox="1"/>
          <p:nvPr/>
        </p:nvSpPr>
        <p:spPr>
          <a:xfrm>
            <a:off x="3934046" y="414670"/>
            <a:ext cx="2339163" cy="461665"/>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Records</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17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pic>
        <p:nvPicPr>
          <p:cNvPr id="3" name="صورة 2">
            <a:extLst>
              <a:ext uri="{FF2B5EF4-FFF2-40B4-BE49-F238E27FC236}">
                <a16:creationId xmlns:a16="http://schemas.microsoft.com/office/drawing/2014/main" id="{AD57797B-0E79-41FA-ACB7-E49A9CC9F7B1}"/>
              </a:ext>
            </a:extLst>
          </p:cNvPr>
          <p:cNvPicPr>
            <a:picLocks noChangeAspect="1"/>
          </p:cNvPicPr>
          <p:nvPr/>
        </p:nvPicPr>
        <p:blipFill>
          <a:blip r:embed="rId3"/>
          <a:stretch>
            <a:fillRect/>
          </a:stretch>
        </p:blipFill>
        <p:spPr>
          <a:xfrm>
            <a:off x="0" y="706855"/>
            <a:ext cx="9144000" cy="1864895"/>
          </a:xfrm>
          <a:prstGeom prst="rect">
            <a:avLst/>
          </a:prstGeom>
        </p:spPr>
      </p:pic>
      <p:pic>
        <p:nvPicPr>
          <p:cNvPr id="5" name="صورة 4">
            <a:extLst>
              <a:ext uri="{FF2B5EF4-FFF2-40B4-BE49-F238E27FC236}">
                <a16:creationId xmlns:a16="http://schemas.microsoft.com/office/drawing/2014/main" id="{FFFB89D9-D872-471E-8362-7BE062EA1E8D}"/>
              </a:ext>
            </a:extLst>
          </p:cNvPr>
          <p:cNvPicPr>
            <a:picLocks noChangeAspect="1"/>
          </p:cNvPicPr>
          <p:nvPr/>
        </p:nvPicPr>
        <p:blipFill rotWithShape="1">
          <a:blip r:embed="rId4"/>
          <a:srcRect b="4268"/>
          <a:stretch/>
        </p:blipFill>
        <p:spPr>
          <a:xfrm>
            <a:off x="348117" y="2571751"/>
            <a:ext cx="6159009" cy="2571750"/>
          </a:xfrm>
          <a:prstGeom prst="rect">
            <a:avLst/>
          </a:prstGeom>
        </p:spPr>
      </p:pic>
      <p:sp>
        <p:nvSpPr>
          <p:cNvPr id="7" name="مربع نص 6">
            <a:extLst>
              <a:ext uri="{FF2B5EF4-FFF2-40B4-BE49-F238E27FC236}">
                <a16:creationId xmlns:a16="http://schemas.microsoft.com/office/drawing/2014/main" id="{37DBF9DC-9A92-45A5-891B-0E89466C5EBD}"/>
              </a:ext>
            </a:extLst>
          </p:cNvPr>
          <p:cNvSpPr txBox="1"/>
          <p:nvPr/>
        </p:nvSpPr>
        <p:spPr>
          <a:xfrm>
            <a:off x="3934046" y="414670"/>
            <a:ext cx="2339163" cy="461665"/>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Records</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96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pic>
        <p:nvPicPr>
          <p:cNvPr id="10" name="صورة 9">
            <a:extLst>
              <a:ext uri="{FF2B5EF4-FFF2-40B4-BE49-F238E27FC236}">
                <a16:creationId xmlns:a16="http://schemas.microsoft.com/office/drawing/2014/main" id="{0638597C-C36C-45E8-AD74-02C111603F4B}"/>
              </a:ext>
            </a:extLst>
          </p:cNvPr>
          <p:cNvPicPr>
            <a:picLocks noChangeAspect="1"/>
          </p:cNvPicPr>
          <p:nvPr/>
        </p:nvPicPr>
        <p:blipFill>
          <a:blip r:embed="rId3"/>
          <a:stretch>
            <a:fillRect/>
          </a:stretch>
        </p:blipFill>
        <p:spPr>
          <a:xfrm>
            <a:off x="247265" y="942206"/>
            <a:ext cx="7097115" cy="4055872"/>
          </a:xfrm>
          <a:prstGeom prst="rect">
            <a:avLst/>
          </a:prstGeom>
        </p:spPr>
      </p:pic>
      <p:sp>
        <p:nvSpPr>
          <p:cNvPr id="12" name="مربع نص 11">
            <a:extLst>
              <a:ext uri="{FF2B5EF4-FFF2-40B4-BE49-F238E27FC236}">
                <a16:creationId xmlns:a16="http://schemas.microsoft.com/office/drawing/2014/main" id="{29C8F6D4-85BB-45C7-B421-DF45414E0BB7}"/>
              </a:ext>
            </a:extLst>
          </p:cNvPr>
          <p:cNvSpPr txBox="1"/>
          <p:nvPr/>
        </p:nvSpPr>
        <p:spPr>
          <a:xfrm>
            <a:off x="5885726" y="1538981"/>
            <a:ext cx="2917307" cy="2862322"/>
          </a:xfrm>
          <a:prstGeom prst="rect">
            <a:avLst/>
          </a:prstGeom>
          <a:solidFill>
            <a:schemeClr val="tx1">
              <a:lumMod val="90000"/>
            </a:schemeClr>
          </a:solidFill>
        </p:spPr>
        <p:txBody>
          <a:bodyPr wrap="square">
            <a:spAutoFit/>
          </a:bodyPr>
          <a:lstStyle/>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In general, based on the events data set, </a:t>
            </a:r>
          </a:p>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a soccer match consists of an average of 1,682 ± 101 events </a:t>
            </a:r>
          </a:p>
          <a:p>
            <a:pPr marL="152400">
              <a:buClr>
                <a:srgbClr val="FCBF4A"/>
              </a:buClr>
              <a:buSzPts val="1000"/>
            </a:pPr>
            <a:endPar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endParaRPr>
          </a:p>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 with an inter-time between two events of 3.59 ± 7.42 seconds. </a:t>
            </a:r>
            <a:endParaRPr lang="ar-SA"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endParaRPr>
          </a:p>
        </p:txBody>
      </p:sp>
      <p:sp>
        <p:nvSpPr>
          <p:cNvPr id="13" name="مربع نص 12">
            <a:extLst>
              <a:ext uri="{FF2B5EF4-FFF2-40B4-BE49-F238E27FC236}">
                <a16:creationId xmlns:a16="http://schemas.microsoft.com/office/drawing/2014/main" id="{39DFF5B0-6A0D-44E0-9BB5-AEDF901E4B0B}"/>
              </a:ext>
            </a:extLst>
          </p:cNvPr>
          <p:cNvSpPr txBox="1"/>
          <p:nvPr/>
        </p:nvSpPr>
        <p:spPr>
          <a:xfrm>
            <a:off x="3721394" y="345431"/>
            <a:ext cx="4657062" cy="461665"/>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or Technical Validation</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48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45421BBF-3D4D-44B7-8323-C3476DA3496C}"/>
              </a:ext>
            </a:extLst>
          </p:cNvPr>
          <p:cNvSpPr txBox="1"/>
          <p:nvPr/>
        </p:nvSpPr>
        <p:spPr>
          <a:xfrm>
            <a:off x="5615518" y="95964"/>
            <a:ext cx="3296094" cy="4832092"/>
          </a:xfrm>
          <a:prstGeom prst="rect">
            <a:avLst/>
          </a:prstGeom>
          <a:solidFill>
            <a:schemeClr val="tx2">
              <a:lumMod val="40000"/>
              <a:lumOff val="60000"/>
            </a:schemeClr>
          </a:solidFill>
        </p:spPr>
        <p:txBody>
          <a:bodyPr wrap="square">
            <a:spAutoFit/>
          </a:bodyPr>
          <a:lstStyle/>
          <a:p>
            <a:r>
              <a:rPr lang="en-US" dirty="0"/>
              <a:t>Statistics of the events data set.</a:t>
            </a:r>
          </a:p>
          <a:p>
            <a:endParaRPr lang="en-US" dirty="0"/>
          </a:p>
          <a:p>
            <a:endParaRPr lang="en-US" dirty="0"/>
          </a:p>
          <a:p>
            <a:r>
              <a:rPr lang="en-US" dirty="0"/>
              <a:t> (a)  Frequency of events per type.</a:t>
            </a:r>
          </a:p>
          <a:p>
            <a:endParaRPr lang="en-US" dirty="0"/>
          </a:p>
          <a:p>
            <a:r>
              <a:rPr lang="en-US" dirty="0"/>
              <a:t> (b)  Distribution of the number of events in soccer matches.</a:t>
            </a:r>
          </a:p>
          <a:p>
            <a:endParaRPr lang="en-US" dirty="0"/>
          </a:p>
          <a:p>
            <a:r>
              <a:rPr lang="en-US" dirty="0"/>
              <a:t> (c)   Events produced by the two teams in the match Lazio</a:t>
            </a:r>
          </a:p>
          <a:p>
            <a:endParaRPr lang="en-US" dirty="0"/>
          </a:p>
          <a:p>
            <a:endParaRPr lang="en-US" dirty="0"/>
          </a:p>
          <a:p>
            <a:endParaRPr lang="en-US" dirty="0"/>
          </a:p>
          <a:p>
            <a:endParaRPr lang="en-US" dirty="0"/>
          </a:p>
          <a:p>
            <a:endParaRPr lang="en-US" dirty="0"/>
          </a:p>
          <a:p>
            <a:endParaRPr lang="en-US" dirty="0"/>
          </a:p>
          <a:p>
            <a:endParaRPr lang="en-US" dirty="0"/>
          </a:p>
          <a:p>
            <a:r>
              <a:rPr lang="en-US" dirty="0"/>
              <a:t> (cyan points) vs. </a:t>
            </a:r>
            <a:r>
              <a:rPr lang="en-US" dirty="0" err="1"/>
              <a:t>Internazionale</a:t>
            </a:r>
            <a:endParaRPr lang="en-US" dirty="0"/>
          </a:p>
          <a:p>
            <a:r>
              <a:rPr lang="en-US" dirty="0"/>
              <a:t> (black squares). </a:t>
            </a:r>
          </a:p>
          <a:p>
            <a:r>
              <a:rPr lang="en-US" dirty="0"/>
              <a:t>The events are plotted on the position of the field where they occurred. </a:t>
            </a:r>
            <a:endParaRPr lang="ar-SA" dirty="0"/>
          </a:p>
          <a:p>
            <a:endParaRPr lang="en-US" dirty="0"/>
          </a:p>
        </p:txBody>
      </p:sp>
      <p:pic>
        <p:nvPicPr>
          <p:cNvPr id="17" name="صورة 16">
            <a:extLst>
              <a:ext uri="{FF2B5EF4-FFF2-40B4-BE49-F238E27FC236}">
                <a16:creationId xmlns:a16="http://schemas.microsoft.com/office/drawing/2014/main" id="{D7110E78-7287-4FF8-9D1C-EB6ED3F3EFD9}"/>
              </a:ext>
            </a:extLst>
          </p:cNvPr>
          <p:cNvPicPr>
            <a:picLocks noChangeAspect="1"/>
          </p:cNvPicPr>
          <p:nvPr/>
        </p:nvPicPr>
        <p:blipFill>
          <a:blip r:embed="rId2"/>
          <a:stretch>
            <a:fillRect/>
          </a:stretch>
        </p:blipFill>
        <p:spPr>
          <a:xfrm>
            <a:off x="0" y="0"/>
            <a:ext cx="5615518" cy="5143500"/>
          </a:xfrm>
          <a:prstGeom prst="rect">
            <a:avLst/>
          </a:prstGeom>
        </p:spPr>
      </p:pic>
    </p:spTree>
    <p:extLst>
      <p:ext uri="{BB962C8B-B14F-4D97-AF65-F5344CB8AC3E}">
        <p14:creationId xmlns:p14="http://schemas.microsoft.com/office/powerpoint/2010/main" val="36906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sp>
        <p:nvSpPr>
          <p:cNvPr id="6" name="مربع نص 5">
            <a:extLst>
              <a:ext uri="{FF2B5EF4-FFF2-40B4-BE49-F238E27FC236}">
                <a16:creationId xmlns:a16="http://schemas.microsoft.com/office/drawing/2014/main" id="{834CE564-6B30-4951-A66E-AFB89E72F764}"/>
              </a:ext>
            </a:extLst>
          </p:cNvPr>
          <p:cNvSpPr txBox="1"/>
          <p:nvPr/>
        </p:nvSpPr>
        <p:spPr>
          <a:xfrm>
            <a:off x="952943" y="995368"/>
            <a:ext cx="7238113" cy="707886"/>
          </a:xfrm>
          <a:prstGeom prst="rect">
            <a:avLst/>
          </a:prstGeom>
          <a:solidFill>
            <a:schemeClr val="tx1">
              <a:lumMod val="90000"/>
            </a:schemeClr>
          </a:solidFill>
        </p:spPr>
        <p:txBody>
          <a:bodyPr wrap="square">
            <a:spAutoFit/>
          </a:bodyPr>
          <a:lstStyle/>
          <a:p>
            <a:pPr marL="152400">
              <a:buClr>
                <a:srgbClr val="FCBF4A"/>
              </a:buClr>
              <a:buSzPts val="1000"/>
            </a:pPr>
            <a:r>
              <a:rPr lang="en-US" sz="200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By looking at the position of the field where the events occur, </a:t>
            </a:r>
          </a:p>
          <a:p>
            <a:pPr marL="152400">
              <a:buClr>
                <a:srgbClr val="FCBF4A"/>
              </a:buClr>
              <a:buSzPts val="1000"/>
            </a:pPr>
            <a:r>
              <a:rPr lang="en-US" sz="200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we can interesting aspects of a match</a:t>
            </a:r>
            <a:endPar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endParaRPr>
          </a:p>
        </p:txBody>
      </p:sp>
      <p:pic>
        <p:nvPicPr>
          <p:cNvPr id="3" name="صورة 2">
            <a:extLst>
              <a:ext uri="{FF2B5EF4-FFF2-40B4-BE49-F238E27FC236}">
                <a16:creationId xmlns:a16="http://schemas.microsoft.com/office/drawing/2014/main" id="{AB330679-CCD3-4DFD-A112-4EE6FAF3EA0A}"/>
              </a:ext>
            </a:extLst>
          </p:cNvPr>
          <p:cNvPicPr>
            <a:picLocks noChangeAspect="1"/>
          </p:cNvPicPr>
          <p:nvPr/>
        </p:nvPicPr>
        <p:blipFill>
          <a:blip r:embed="rId3"/>
          <a:stretch>
            <a:fillRect/>
          </a:stretch>
        </p:blipFill>
        <p:spPr>
          <a:xfrm>
            <a:off x="305255" y="1795496"/>
            <a:ext cx="6173061" cy="657317"/>
          </a:xfrm>
          <a:prstGeom prst="rect">
            <a:avLst/>
          </a:prstGeom>
        </p:spPr>
      </p:pic>
      <p:pic>
        <p:nvPicPr>
          <p:cNvPr id="5" name="صورة 4">
            <a:extLst>
              <a:ext uri="{FF2B5EF4-FFF2-40B4-BE49-F238E27FC236}">
                <a16:creationId xmlns:a16="http://schemas.microsoft.com/office/drawing/2014/main" id="{FC67CE89-BDD5-459D-8656-46F955320243}"/>
              </a:ext>
            </a:extLst>
          </p:cNvPr>
          <p:cNvPicPr>
            <a:picLocks noChangeAspect="1"/>
          </p:cNvPicPr>
          <p:nvPr/>
        </p:nvPicPr>
        <p:blipFill>
          <a:blip r:embed="rId4"/>
          <a:stretch>
            <a:fillRect/>
          </a:stretch>
        </p:blipFill>
        <p:spPr>
          <a:xfrm>
            <a:off x="693833" y="2762437"/>
            <a:ext cx="3793107" cy="2326779"/>
          </a:xfrm>
          <a:prstGeom prst="rect">
            <a:avLst/>
          </a:prstGeom>
        </p:spPr>
      </p:pic>
      <p:sp>
        <p:nvSpPr>
          <p:cNvPr id="9" name="مربع نص 8">
            <a:extLst>
              <a:ext uri="{FF2B5EF4-FFF2-40B4-BE49-F238E27FC236}">
                <a16:creationId xmlns:a16="http://schemas.microsoft.com/office/drawing/2014/main" id="{9A2510B8-4F2D-4B87-BB36-DA6C2CE982CC}"/>
              </a:ext>
            </a:extLst>
          </p:cNvPr>
          <p:cNvSpPr txBox="1"/>
          <p:nvPr/>
        </p:nvSpPr>
        <p:spPr>
          <a:xfrm>
            <a:off x="3806454" y="428142"/>
            <a:ext cx="4657062" cy="461665"/>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Spatial dimension 'Area' </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2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pic>
        <p:nvPicPr>
          <p:cNvPr id="4" name="صورة 3">
            <a:extLst>
              <a:ext uri="{FF2B5EF4-FFF2-40B4-BE49-F238E27FC236}">
                <a16:creationId xmlns:a16="http://schemas.microsoft.com/office/drawing/2014/main" id="{3807BF57-6BA9-4923-86D3-F42CDCD37ECF}"/>
              </a:ext>
            </a:extLst>
          </p:cNvPr>
          <p:cNvPicPr>
            <a:picLocks noChangeAspect="1"/>
          </p:cNvPicPr>
          <p:nvPr/>
        </p:nvPicPr>
        <p:blipFill>
          <a:blip r:embed="rId3"/>
          <a:stretch>
            <a:fillRect/>
          </a:stretch>
        </p:blipFill>
        <p:spPr>
          <a:xfrm>
            <a:off x="113480" y="0"/>
            <a:ext cx="8917040" cy="5143500"/>
          </a:xfrm>
          <a:prstGeom prst="rect">
            <a:avLst/>
          </a:prstGeom>
        </p:spPr>
      </p:pic>
    </p:spTree>
    <p:extLst>
      <p:ext uri="{BB962C8B-B14F-4D97-AF65-F5344CB8AC3E}">
        <p14:creationId xmlns:p14="http://schemas.microsoft.com/office/powerpoint/2010/main" val="262736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صورة 7">
            <a:extLst>
              <a:ext uri="{FF2B5EF4-FFF2-40B4-BE49-F238E27FC236}">
                <a16:creationId xmlns:a16="http://schemas.microsoft.com/office/drawing/2014/main" id="{186D06AF-9BE8-47AD-B82A-285704E531A1}"/>
              </a:ext>
            </a:extLst>
          </p:cNvPr>
          <p:cNvPicPr>
            <a:picLocks noChangeAspect="1"/>
          </p:cNvPicPr>
          <p:nvPr/>
        </p:nvPicPr>
        <p:blipFill>
          <a:blip r:embed="rId2"/>
          <a:stretch>
            <a:fillRect/>
          </a:stretch>
        </p:blipFill>
        <p:spPr>
          <a:xfrm>
            <a:off x="0" y="0"/>
            <a:ext cx="9144000" cy="5143500"/>
          </a:xfrm>
          <a:prstGeom prst="roundRect">
            <a:avLst>
              <a:gd name="adj" fmla="val 3101"/>
            </a:avLst>
          </a:prstGeom>
          <a:ln>
            <a:solidFill>
              <a:schemeClr val="tx1">
                <a:lumMod val="10000"/>
              </a:schemeClr>
            </a:solidFill>
          </a:ln>
          <a:effectLst>
            <a:glow rad="228600">
              <a:schemeClr val="accent2">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39121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sp>
        <p:nvSpPr>
          <p:cNvPr id="6" name="مربع نص 5">
            <a:extLst>
              <a:ext uri="{FF2B5EF4-FFF2-40B4-BE49-F238E27FC236}">
                <a16:creationId xmlns:a16="http://schemas.microsoft.com/office/drawing/2014/main" id="{834CE564-6B30-4951-A66E-AFB89E72F764}"/>
              </a:ext>
            </a:extLst>
          </p:cNvPr>
          <p:cNvSpPr txBox="1"/>
          <p:nvPr/>
        </p:nvSpPr>
        <p:spPr>
          <a:xfrm>
            <a:off x="952943" y="1027266"/>
            <a:ext cx="7238113" cy="707886"/>
          </a:xfrm>
          <a:prstGeom prst="rect">
            <a:avLst/>
          </a:prstGeom>
          <a:solidFill>
            <a:schemeClr val="tx1">
              <a:lumMod val="90000"/>
            </a:schemeClr>
          </a:solidFill>
        </p:spPr>
        <p:txBody>
          <a:bodyPr wrap="square">
            <a:spAutoFit/>
          </a:bodyPr>
          <a:lstStyle/>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By looking at when the events occur during a game, </a:t>
            </a:r>
          </a:p>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we can interesting dynamics of teams and players</a:t>
            </a:r>
          </a:p>
        </p:txBody>
      </p:sp>
      <p:pic>
        <p:nvPicPr>
          <p:cNvPr id="8" name="صورة 7">
            <a:extLst>
              <a:ext uri="{FF2B5EF4-FFF2-40B4-BE49-F238E27FC236}">
                <a16:creationId xmlns:a16="http://schemas.microsoft.com/office/drawing/2014/main" id="{7E73FED7-7AB4-427A-A2F6-7F3146728853}"/>
              </a:ext>
            </a:extLst>
          </p:cNvPr>
          <p:cNvPicPr>
            <a:picLocks noChangeAspect="1"/>
          </p:cNvPicPr>
          <p:nvPr/>
        </p:nvPicPr>
        <p:blipFill>
          <a:blip r:embed="rId3"/>
          <a:stretch>
            <a:fillRect/>
          </a:stretch>
        </p:blipFill>
        <p:spPr>
          <a:xfrm>
            <a:off x="805900" y="1843688"/>
            <a:ext cx="5903244" cy="2951622"/>
          </a:xfrm>
          <a:prstGeom prst="rect">
            <a:avLst/>
          </a:prstGeom>
        </p:spPr>
      </p:pic>
      <p:sp>
        <p:nvSpPr>
          <p:cNvPr id="10" name="مربع نص 9">
            <a:extLst>
              <a:ext uri="{FF2B5EF4-FFF2-40B4-BE49-F238E27FC236}">
                <a16:creationId xmlns:a16="http://schemas.microsoft.com/office/drawing/2014/main" id="{C737B734-9DB7-4434-BD14-6230207F4020}"/>
              </a:ext>
            </a:extLst>
          </p:cNvPr>
          <p:cNvSpPr txBox="1"/>
          <p:nvPr/>
        </p:nvSpPr>
        <p:spPr>
          <a:xfrm>
            <a:off x="3757522" y="348190"/>
            <a:ext cx="4657062" cy="461665"/>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Temporal dimension “Time”</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17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sp>
        <p:nvSpPr>
          <p:cNvPr id="2" name="مستطيل 1">
            <a:extLst>
              <a:ext uri="{FF2B5EF4-FFF2-40B4-BE49-F238E27FC236}">
                <a16:creationId xmlns:a16="http://schemas.microsoft.com/office/drawing/2014/main" id="{CF68C97B-2B8B-4AB1-9FA2-A1729F9858FB}"/>
              </a:ext>
            </a:extLst>
          </p:cNvPr>
          <p:cNvSpPr/>
          <p:nvPr/>
        </p:nvSpPr>
        <p:spPr>
          <a:xfrm>
            <a:off x="0" y="61136"/>
            <a:ext cx="9144000" cy="4936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a:extLst>
              <a:ext uri="{FF2B5EF4-FFF2-40B4-BE49-F238E27FC236}">
                <a16:creationId xmlns:a16="http://schemas.microsoft.com/office/drawing/2014/main" id="{BD4EF8B2-3B24-438E-8915-F54331FEA1F6}"/>
              </a:ext>
            </a:extLst>
          </p:cNvPr>
          <p:cNvPicPr>
            <a:picLocks noChangeAspect="1"/>
          </p:cNvPicPr>
          <p:nvPr/>
        </p:nvPicPr>
        <p:blipFill rotWithShape="1">
          <a:blip r:embed="rId3"/>
          <a:srcRect t="29509"/>
          <a:stretch/>
        </p:blipFill>
        <p:spPr>
          <a:xfrm>
            <a:off x="4776209" y="459856"/>
            <a:ext cx="4074140" cy="3625701"/>
          </a:xfrm>
          <a:prstGeom prst="rect">
            <a:avLst/>
          </a:prstGeom>
        </p:spPr>
      </p:pic>
      <p:pic>
        <p:nvPicPr>
          <p:cNvPr id="9" name="صورة 8">
            <a:extLst>
              <a:ext uri="{FF2B5EF4-FFF2-40B4-BE49-F238E27FC236}">
                <a16:creationId xmlns:a16="http://schemas.microsoft.com/office/drawing/2014/main" id="{B29D87EF-4975-4EF0-A287-71738C151778}"/>
              </a:ext>
            </a:extLst>
          </p:cNvPr>
          <p:cNvPicPr>
            <a:picLocks noChangeAspect="1"/>
          </p:cNvPicPr>
          <p:nvPr/>
        </p:nvPicPr>
        <p:blipFill rotWithShape="1">
          <a:blip r:embed="rId3"/>
          <a:srcRect t="86693"/>
          <a:stretch/>
        </p:blipFill>
        <p:spPr>
          <a:xfrm>
            <a:off x="293651" y="2838892"/>
            <a:ext cx="4074140" cy="684468"/>
          </a:xfrm>
          <a:prstGeom prst="rect">
            <a:avLst/>
          </a:prstGeom>
        </p:spPr>
      </p:pic>
      <p:pic>
        <p:nvPicPr>
          <p:cNvPr id="10" name="صورة 9">
            <a:extLst>
              <a:ext uri="{FF2B5EF4-FFF2-40B4-BE49-F238E27FC236}">
                <a16:creationId xmlns:a16="http://schemas.microsoft.com/office/drawing/2014/main" id="{9E71B724-77AA-47A7-9D6A-931BCBE332C9}"/>
              </a:ext>
            </a:extLst>
          </p:cNvPr>
          <p:cNvPicPr>
            <a:picLocks noChangeAspect="1"/>
          </p:cNvPicPr>
          <p:nvPr/>
        </p:nvPicPr>
        <p:blipFill rotWithShape="1">
          <a:blip r:embed="rId3"/>
          <a:srcRect b="73204"/>
          <a:stretch/>
        </p:blipFill>
        <p:spPr>
          <a:xfrm>
            <a:off x="293651" y="1513807"/>
            <a:ext cx="4074140" cy="1378250"/>
          </a:xfrm>
          <a:prstGeom prst="rect">
            <a:avLst/>
          </a:prstGeom>
        </p:spPr>
      </p:pic>
    </p:spTree>
    <p:extLst>
      <p:ext uri="{BB962C8B-B14F-4D97-AF65-F5344CB8AC3E}">
        <p14:creationId xmlns:p14="http://schemas.microsoft.com/office/powerpoint/2010/main" val="28636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56"/>
        <p:cNvGrpSpPr/>
        <p:nvPr/>
      </p:nvGrpSpPr>
      <p:grpSpPr>
        <a:xfrm>
          <a:off x="0" y="0"/>
          <a:ext cx="0" cy="0"/>
          <a:chOff x="0" y="0"/>
          <a:chExt cx="0" cy="0"/>
        </a:xfrm>
      </p:grpSpPr>
      <p:sp>
        <p:nvSpPr>
          <p:cNvPr id="558" name="Google Shape;558;p25"/>
          <p:cNvSpPr/>
          <p:nvPr/>
        </p:nvSpPr>
        <p:spPr>
          <a:xfrm>
            <a:off x="3690259" y="1193837"/>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3711525" y="415106"/>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txBox="1">
            <a:spLocks noGrp="1"/>
          </p:cNvSpPr>
          <p:nvPr>
            <p:ph type="ctrTitle"/>
          </p:nvPr>
        </p:nvSpPr>
        <p:spPr>
          <a:xfrm>
            <a:off x="3893050" y="635480"/>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p:txBody>
      </p:sp>
      <p:sp>
        <p:nvSpPr>
          <p:cNvPr id="561" name="Google Shape;561;p25"/>
          <p:cNvSpPr txBox="1">
            <a:spLocks noGrp="1"/>
          </p:cNvSpPr>
          <p:nvPr>
            <p:ph type="subTitle" idx="1"/>
          </p:nvPr>
        </p:nvSpPr>
        <p:spPr>
          <a:xfrm>
            <a:off x="4365275" y="469858"/>
            <a:ext cx="2607518"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latin typeface="Anton"/>
              </a:rPr>
              <a:t>why is data science important?</a:t>
            </a:r>
            <a:endParaRPr sz="1400" dirty="0">
              <a:latin typeface="Anton"/>
              <a:sym typeface="Anton"/>
            </a:endParaRPr>
          </a:p>
        </p:txBody>
      </p:sp>
      <p:sp>
        <p:nvSpPr>
          <p:cNvPr id="562" name="Google Shape;562;p25"/>
          <p:cNvSpPr txBox="1">
            <a:spLocks noGrp="1"/>
          </p:cNvSpPr>
          <p:nvPr>
            <p:ph type="ctrTitle" idx="2"/>
          </p:nvPr>
        </p:nvSpPr>
        <p:spPr>
          <a:xfrm>
            <a:off x="3871784" y="1418311"/>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 </a:t>
            </a:r>
            <a:endParaRPr dirty="0"/>
          </a:p>
        </p:txBody>
      </p:sp>
      <p:sp>
        <p:nvSpPr>
          <p:cNvPr id="563" name="Google Shape;563;p25"/>
          <p:cNvSpPr txBox="1">
            <a:spLocks noGrp="1"/>
          </p:cNvSpPr>
          <p:nvPr>
            <p:ph type="subTitle" idx="5"/>
          </p:nvPr>
        </p:nvSpPr>
        <p:spPr>
          <a:xfrm>
            <a:off x="4344009" y="1248586"/>
            <a:ext cx="1899900" cy="503400"/>
          </a:xfrm>
          <a:prstGeom prst="rect">
            <a:avLst/>
          </a:prstGeom>
        </p:spPr>
        <p:txBody>
          <a:bodyPr spcFirstLastPara="1" wrap="square" lIns="91425" tIns="91425" rIns="91425" bIns="91425" anchor="t" anchorCtr="0">
            <a:noAutofit/>
          </a:bodyPr>
          <a:lstStyle/>
          <a:p>
            <a:pPr marL="0" indent="0">
              <a:buClr>
                <a:srgbClr val="F3F3F3"/>
              </a:buClr>
            </a:pPr>
            <a:r>
              <a:rPr lang="en-US" sz="1400" dirty="0">
                <a:latin typeface="Anton"/>
              </a:rPr>
              <a:t>Collect and clean data</a:t>
            </a:r>
          </a:p>
        </p:txBody>
      </p:sp>
      <p:grpSp>
        <p:nvGrpSpPr>
          <p:cNvPr id="566" name="Google Shape;566;p25"/>
          <p:cNvGrpSpPr/>
          <p:nvPr/>
        </p:nvGrpSpPr>
        <p:grpSpPr>
          <a:xfrm>
            <a:off x="0" y="644492"/>
            <a:ext cx="4858352" cy="4064638"/>
            <a:chOff x="0" y="982900"/>
            <a:chExt cx="4600713" cy="3725949"/>
          </a:xfrm>
        </p:grpSpPr>
        <p:grpSp>
          <p:nvGrpSpPr>
            <p:cNvPr id="567" name="Google Shape;567;p25"/>
            <p:cNvGrpSpPr/>
            <p:nvPr/>
          </p:nvGrpSpPr>
          <p:grpSpPr>
            <a:xfrm>
              <a:off x="411575" y="982900"/>
              <a:ext cx="2214990" cy="3181003"/>
              <a:chOff x="624596" y="982906"/>
              <a:chExt cx="2001980" cy="3181003"/>
            </a:xfrm>
          </p:grpSpPr>
          <p:sp>
            <p:nvSpPr>
              <p:cNvPr id="568" name="Google Shape;568;p25"/>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25"/>
            <p:cNvGrpSpPr/>
            <p:nvPr/>
          </p:nvGrpSpPr>
          <p:grpSpPr>
            <a:xfrm>
              <a:off x="0" y="4397412"/>
              <a:ext cx="4600713" cy="150450"/>
              <a:chOff x="0" y="4397412"/>
              <a:chExt cx="4600713" cy="150450"/>
            </a:xfrm>
          </p:grpSpPr>
          <p:sp>
            <p:nvSpPr>
              <p:cNvPr id="571" name="Google Shape;571;p25"/>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5"/>
            <p:cNvGrpSpPr/>
            <p:nvPr/>
          </p:nvGrpSpPr>
          <p:grpSpPr>
            <a:xfrm>
              <a:off x="2072827" y="1904259"/>
              <a:ext cx="1418990" cy="2804590"/>
              <a:chOff x="2072827" y="1904259"/>
              <a:chExt cx="1418990" cy="2804590"/>
            </a:xfrm>
          </p:grpSpPr>
          <p:sp>
            <p:nvSpPr>
              <p:cNvPr id="577" name="Google Shape;577;p25"/>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 name="Google Shape;558;p25">
            <a:extLst>
              <a:ext uri="{FF2B5EF4-FFF2-40B4-BE49-F238E27FC236}">
                <a16:creationId xmlns:a16="http://schemas.microsoft.com/office/drawing/2014/main" id="{C442F13E-C0AA-42B3-97A1-5D56ECAFFEDD}"/>
              </a:ext>
            </a:extLst>
          </p:cNvPr>
          <p:cNvSpPr/>
          <p:nvPr/>
        </p:nvSpPr>
        <p:spPr>
          <a:xfrm>
            <a:off x="3706973" y="1969422"/>
            <a:ext cx="581148" cy="642428"/>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2;p25">
            <a:extLst>
              <a:ext uri="{FF2B5EF4-FFF2-40B4-BE49-F238E27FC236}">
                <a16:creationId xmlns:a16="http://schemas.microsoft.com/office/drawing/2014/main" id="{2E203AAD-A2C8-43F6-ACA7-53DCC6247615}"/>
              </a:ext>
            </a:extLst>
          </p:cNvPr>
          <p:cNvSpPr txBox="1">
            <a:spLocks/>
          </p:cNvSpPr>
          <p:nvPr/>
        </p:nvSpPr>
        <p:spPr>
          <a:xfrm>
            <a:off x="3911747" y="2200942"/>
            <a:ext cx="1606550" cy="3358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 dirty="0"/>
              <a:t>3 </a:t>
            </a:r>
          </a:p>
        </p:txBody>
      </p:sp>
      <p:sp>
        <p:nvSpPr>
          <p:cNvPr id="85" name="Google Shape;563;p25">
            <a:extLst>
              <a:ext uri="{FF2B5EF4-FFF2-40B4-BE49-F238E27FC236}">
                <a16:creationId xmlns:a16="http://schemas.microsoft.com/office/drawing/2014/main" id="{D1AAEAFF-D515-4668-8F3D-72872FC3F3C4}"/>
              </a:ext>
            </a:extLst>
          </p:cNvPr>
          <p:cNvSpPr txBox="1">
            <a:spLocks/>
          </p:cNvSpPr>
          <p:nvPr/>
        </p:nvSpPr>
        <p:spPr>
          <a:xfrm>
            <a:off x="4306183" y="2038935"/>
            <a:ext cx="27432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000"/>
              <a:buFont typeface="Anaheim"/>
              <a:buNone/>
              <a:defRPr sz="1200" b="0" i="0" u="none" strike="noStrike" cap="none">
                <a:solidFill>
                  <a:srgbClr val="434343"/>
                </a:solidFill>
                <a:latin typeface="Anaheim"/>
                <a:ea typeface="Anaheim"/>
                <a:cs typeface="Anaheim"/>
                <a:sym typeface="Anaheim"/>
              </a:defRPr>
            </a:lvl1pPr>
            <a:lvl2pPr marL="914400" marR="0" lvl="1"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2pPr>
            <a:lvl3pPr marL="1371600" marR="0" lvl="2"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3pPr>
            <a:lvl4pPr marL="1828800" marR="0" lvl="3"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4pPr>
            <a:lvl5pPr marL="2286000" marR="0" lvl="4"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5pPr>
            <a:lvl6pPr marL="2743200" marR="0" lvl="5"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6pPr>
            <a:lvl7pPr marL="3200400" marR="0" lvl="6"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7pPr>
            <a:lvl8pPr marL="3657600" marR="0" lvl="7"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8pPr>
            <a:lvl9pPr marL="4114800" marR="0" lvl="8"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9pPr>
          </a:lstStyle>
          <a:p>
            <a:pPr marL="152400" indent="0" algn="l"/>
            <a:r>
              <a:rPr lang="en-US" sz="1400" dirty="0">
                <a:latin typeface="Anton"/>
              </a:rPr>
              <a:t>Exploratory data analysis (EDA)</a:t>
            </a:r>
          </a:p>
        </p:txBody>
      </p:sp>
      <p:sp>
        <p:nvSpPr>
          <p:cNvPr id="92" name="Google Shape;558;p25">
            <a:extLst>
              <a:ext uri="{FF2B5EF4-FFF2-40B4-BE49-F238E27FC236}">
                <a16:creationId xmlns:a16="http://schemas.microsoft.com/office/drawing/2014/main" id="{1D5D90BD-771F-4965-9ADC-EEFDF819048D}"/>
              </a:ext>
            </a:extLst>
          </p:cNvPr>
          <p:cNvSpPr/>
          <p:nvPr/>
        </p:nvSpPr>
        <p:spPr>
          <a:xfrm>
            <a:off x="3685917" y="2798489"/>
            <a:ext cx="581148" cy="642428"/>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2;p25">
            <a:extLst>
              <a:ext uri="{FF2B5EF4-FFF2-40B4-BE49-F238E27FC236}">
                <a16:creationId xmlns:a16="http://schemas.microsoft.com/office/drawing/2014/main" id="{7D0B6F0F-451A-49AF-B55A-14E182E26457}"/>
              </a:ext>
            </a:extLst>
          </p:cNvPr>
          <p:cNvSpPr txBox="1">
            <a:spLocks/>
          </p:cNvSpPr>
          <p:nvPr/>
        </p:nvSpPr>
        <p:spPr>
          <a:xfrm>
            <a:off x="3890691" y="3030009"/>
            <a:ext cx="1606550" cy="3358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 dirty="0"/>
              <a:t>4 </a:t>
            </a:r>
          </a:p>
        </p:txBody>
      </p:sp>
      <p:sp>
        <p:nvSpPr>
          <p:cNvPr id="94" name="Google Shape;563;p25">
            <a:extLst>
              <a:ext uri="{FF2B5EF4-FFF2-40B4-BE49-F238E27FC236}">
                <a16:creationId xmlns:a16="http://schemas.microsoft.com/office/drawing/2014/main" id="{9A330DFC-8199-46D7-92C5-3F1403B24391}"/>
              </a:ext>
            </a:extLst>
          </p:cNvPr>
          <p:cNvSpPr txBox="1">
            <a:spLocks/>
          </p:cNvSpPr>
          <p:nvPr/>
        </p:nvSpPr>
        <p:spPr>
          <a:xfrm>
            <a:off x="4285127" y="2868002"/>
            <a:ext cx="27432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000"/>
              <a:buFont typeface="Anaheim"/>
              <a:buNone/>
              <a:defRPr sz="1200" b="0" i="0" u="none" strike="noStrike" cap="none">
                <a:solidFill>
                  <a:srgbClr val="434343"/>
                </a:solidFill>
                <a:latin typeface="Anaheim"/>
                <a:ea typeface="Anaheim"/>
                <a:cs typeface="Anaheim"/>
                <a:sym typeface="Anaheim"/>
              </a:defRPr>
            </a:lvl1pPr>
            <a:lvl2pPr marL="914400" marR="0" lvl="1"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2pPr>
            <a:lvl3pPr marL="1371600" marR="0" lvl="2"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3pPr>
            <a:lvl4pPr marL="1828800" marR="0" lvl="3"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4pPr>
            <a:lvl5pPr marL="2286000" marR="0" lvl="4"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5pPr>
            <a:lvl6pPr marL="2743200" marR="0" lvl="5"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6pPr>
            <a:lvl7pPr marL="3200400" marR="0" lvl="6"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7pPr>
            <a:lvl8pPr marL="3657600" marR="0" lvl="7"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8pPr>
            <a:lvl9pPr marL="4114800" marR="0" lvl="8"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9pPr>
          </a:lstStyle>
          <a:p>
            <a:pPr marL="152400" indent="0" algn="l"/>
            <a:r>
              <a:rPr lang="en-US" sz="1400" dirty="0">
                <a:latin typeface="Anton"/>
              </a:rPr>
              <a:t>Models &amp; algorithms</a:t>
            </a:r>
          </a:p>
        </p:txBody>
      </p:sp>
      <p:sp>
        <p:nvSpPr>
          <p:cNvPr id="95" name="Google Shape;558;p25">
            <a:extLst>
              <a:ext uri="{FF2B5EF4-FFF2-40B4-BE49-F238E27FC236}">
                <a16:creationId xmlns:a16="http://schemas.microsoft.com/office/drawing/2014/main" id="{A5CCE259-3498-45CB-9DE8-ED9733EDB41C}"/>
              </a:ext>
            </a:extLst>
          </p:cNvPr>
          <p:cNvSpPr/>
          <p:nvPr/>
        </p:nvSpPr>
        <p:spPr>
          <a:xfrm>
            <a:off x="3630383" y="3615629"/>
            <a:ext cx="581148" cy="642428"/>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62;p25">
            <a:extLst>
              <a:ext uri="{FF2B5EF4-FFF2-40B4-BE49-F238E27FC236}">
                <a16:creationId xmlns:a16="http://schemas.microsoft.com/office/drawing/2014/main" id="{2A1251DB-2DC5-4813-ADE1-ACA94C05D22D}"/>
              </a:ext>
            </a:extLst>
          </p:cNvPr>
          <p:cNvSpPr txBox="1">
            <a:spLocks/>
          </p:cNvSpPr>
          <p:nvPr/>
        </p:nvSpPr>
        <p:spPr>
          <a:xfrm>
            <a:off x="3835157" y="3847149"/>
            <a:ext cx="1606550" cy="3358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 dirty="0"/>
              <a:t>5 </a:t>
            </a:r>
          </a:p>
        </p:txBody>
      </p:sp>
      <p:sp>
        <p:nvSpPr>
          <p:cNvPr id="97" name="Google Shape;563;p25">
            <a:extLst>
              <a:ext uri="{FF2B5EF4-FFF2-40B4-BE49-F238E27FC236}">
                <a16:creationId xmlns:a16="http://schemas.microsoft.com/office/drawing/2014/main" id="{1585ED92-1333-47F9-9089-00123619FF2F}"/>
              </a:ext>
            </a:extLst>
          </p:cNvPr>
          <p:cNvSpPr txBox="1">
            <a:spLocks/>
          </p:cNvSpPr>
          <p:nvPr/>
        </p:nvSpPr>
        <p:spPr>
          <a:xfrm>
            <a:off x="4229593" y="3685142"/>
            <a:ext cx="27432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000"/>
              <a:buFont typeface="Anaheim"/>
              <a:buNone/>
              <a:defRPr sz="1200" b="0" i="0" u="none" strike="noStrike" cap="none">
                <a:solidFill>
                  <a:srgbClr val="434343"/>
                </a:solidFill>
                <a:latin typeface="Anaheim"/>
                <a:ea typeface="Anaheim"/>
                <a:cs typeface="Anaheim"/>
                <a:sym typeface="Anaheim"/>
              </a:defRPr>
            </a:lvl1pPr>
            <a:lvl2pPr marL="914400" marR="0" lvl="1"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2pPr>
            <a:lvl3pPr marL="1371600" marR="0" lvl="2"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3pPr>
            <a:lvl4pPr marL="1828800" marR="0" lvl="3"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4pPr>
            <a:lvl5pPr marL="2286000" marR="0" lvl="4"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5pPr>
            <a:lvl6pPr marL="2743200" marR="0" lvl="5"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6pPr>
            <a:lvl7pPr marL="3200400" marR="0" lvl="6"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7pPr>
            <a:lvl8pPr marL="3657600" marR="0" lvl="7"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8pPr>
            <a:lvl9pPr marL="4114800" marR="0" lvl="8"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9pPr>
          </a:lstStyle>
          <a:p>
            <a:pPr marL="152400" indent="0" algn="l"/>
            <a:r>
              <a:rPr lang="en-US" sz="1400" dirty="0">
                <a:latin typeface="Anton"/>
              </a:rPr>
              <a:t>Communicate results</a:t>
            </a:r>
          </a:p>
        </p:txBody>
      </p:sp>
      <p:sp>
        <p:nvSpPr>
          <p:cNvPr id="98" name="مربع نص 97">
            <a:extLst>
              <a:ext uri="{FF2B5EF4-FFF2-40B4-BE49-F238E27FC236}">
                <a16:creationId xmlns:a16="http://schemas.microsoft.com/office/drawing/2014/main" id="{CA70185B-6C63-487D-B46E-11A7652BD31C}"/>
              </a:ext>
            </a:extLst>
          </p:cNvPr>
          <p:cNvSpPr txBox="1"/>
          <p:nvPr/>
        </p:nvSpPr>
        <p:spPr>
          <a:xfrm>
            <a:off x="553419" y="1050835"/>
            <a:ext cx="2339163" cy="1200329"/>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Data Science Workflow</a:t>
            </a:r>
          </a:p>
          <a:p>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pic>
        <p:nvPicPr>
          <p:cNvPr id="3" name="صورة 2">
            <a:extLst>
              <a:ext uri="{FF2B5EF4-FFF2-40B4-BE49-F238E27FC236}">
                <a16:creationId xmlns:a16="http://schemas.microsoft.com/office/drawing/2014/main" id="{EC5C3CA5-EB9B-48A8-8FEF-F6905AEA37CE}"/>
              </a:ext>
            </a:extLst>
          </p:cNvPr>
          <p:cNvPicPr>
            <a:picLocks noChangeAspect="1"/>
          </p:cNvPicPr>
          <p:nvPr/>
        </p:nvPicPr>
        <p:blipFill>
          <a:blip r:embed="rId3"/>
          <a:stretch>
            <a:fillRect/>
          </a:stretch>
        </p:blipFill>
        <p:spPr>
          <a:xfrm>
            <a:off x="138223" y="0"/>
            <a:ext cx="5112854" cy="5143500"/>
          </a:xfrm>
          <a:prstGeom prst="rect">
            <a:avLst/>
          </a:prstGeom>
        </p:spPr>
      </p:pic>
      <p:sp>
        <p:nvSpPr>
          <p:cNvPr id="10" name="مربع نص 9">
            <a:extLst>
              <a:ext uri="{FF2B5EF4-FFF2-40B4-BE49-F238E27FC236}">
                <a16:creationId xmlns:a16="http://schemas.microsoft.com/office/drawing/2014/main" id="{07D1B0C8-382E-4D26-B77B-F696C56CBC39}"/>
              </a:ext>
            </a:extLst>
          </p:cNvPr>
          <p:cNvSpPr txBox="1"/>
          <p:nvPr/>
        </p:nvSpPr>
        <p:spPr>
          <a:xfrm>
            <a:off x="5251077" y="357413"/>
            <a:ext cx="3668233" cy="1077218"/>
          </a:xfrm>
          <a:prstGeom prst="rect">
            <a:avLst/>
          </a:prstGeom>
          <a:solidFill>
            <a:schemeClr val="tx1">
              <a:lumMod val="90000"/>
            </a:schemeClr>
          </a:solidFill>
        </p:spPr>
        <p:txBody>
          <a:bodyPr wrap="square">
            <a:spAutoFit/>
          </a:bodyPr>
          <a:lstStyle/>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Comparison </a:t>
            </a: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Invasion index and acceleration index for a game in the match data set.</a:t>
            </a: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 </a:t>
            </a:r>
          </a:p>
        </p:txBody>
      </p:sp>
      <p:sp>
        <p:nvSpPr>
          <p:cNvPr id="12" name="مربع نص 11">
            <a:extLst>
              <a:ext uri="{FF2B5EF4-FFF2-40B4-BE49-F238E27FC236}">
                <a16:creationId xmlns:a16="http://schemas.microsoft.com/office/drawing/2014/main" id="{33875F7C-A65D-47A5-B235-DEF695E4E126}"/>
              </a:ext>
            </a:extLst>
          </p:cNvPr>
          <p:cNvSpPr txBox="1"/>
          <p:nvPr/>
        </p:nvSpPr>
        <p:spPr>
          <a:xfrm>
            <a:off x="5251077" y="1548260"/>
            <a:ext cx="3668233" cy="2308324"/>
          </a:xfrm>
          <a:prstGeom prst="rect">
            <a:avLst/>
          </a:prstGeom>
          <a:solidFill>
            <a:schemeClr val="tx1">
              <a:lumMod val="90000"/>
            </a:schemeClr>
          </a:solidFill>
        </p:spPr>
        <p:txBody>
          <a:bodyPr wrap="square">
            <a:spAutoFit/>
          </a:bodyPr>
          <a:lstStyle/>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Bold lines represent the rolling mean of, respectively, invasion index (a) and acceleration index (b), while thin lines represent the individual values computed for each possession phase of each team. Purple vertical lines refer to the two-goal scored by Fiorentina during the match, while the red vertical line indicates the halftime of the match.</a:t>
            </a:r>
          </a:p>
        </p:txBody>
      </p:sp>
    </p:spTree>
    <p:extLst>
      <p:ext uri="{BB962C8B-B14F-4D97-AF65-F5344CB8AC3E}">
        <p14:creationId xmlns:p14="http://schemas.microsoft.com/office/powerpoint/2010/main" val="414080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sp>
        <p:nvSpPr>
          <p:cNvPr id="6" name="مربع نص 5">
            <a:extLst>
              <a:ext uri="{FF2B5EF4-FFF2-40B4-BE49-F238E27FC236}">
                <a16:creationId xmlns:a16="http://schemas.microsoft.com/office/drawing/2014/main" id="{834CE564-6B30-4951-A66E-AFB89E72F764}"/>
              </a:ext>
            </a:extLst>
          </p:cNvPr>
          <p:cNvSpPr txBox="1"/>
          <p:nvPr/>
        </p:nvSpPr>
        <p:spPr>
          <a:xfrm>
            <a:off x="952943" y="1027266"/>
            <a:ext cx="7238113" cy="1323439"/>
          </a:xfrm>
          <a:prstGeom prst="rect">
            <a:avLst/>
          </a:prstGeom>
          <a:solidFill>
            <a:schemeClr val="tx1">
              <a:lumMod val="90000"/>
            </a:schemeClr>
          </a:solidFill>
        </p:spPr>
        <p:txBody>
          <a:bodyPr wrap="square">
            <a:spAutoFit/>
          </a:bodyPr>
          <a:lstStyle/>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enable the analysis of the interactions between players through a team’s passing network</a:t>
            </a:r>
          </a:p>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the ones having more connections to the teammates or a high passing activity.</a:t>
            </a:r>
          </a:p>
        </p:txBody>
      </p:sp>
      <p:pic>
        <p:nvPicPr>
          <p:cNvPr id="3" name="صورة 2">
            <a:extLst>
              <a:ext uri="{FF2B5EF4-FFF2-40B4-BE49-F238E27FC236}">
                <a16:creationId xmlns:a16="http://schemas.microsoft.com/office/drawing/2014/main" id="{7BF5D6B1-1096-407C-89AC-88AEA5D009AF}"/>
              </a:ext>
            </a:extLst>
          </p:cNvPr>
          <p:cNvPicPr>
            <a:picLocks noChangeAspect="1"/>
          </p:cNvPicPr>
          <p:nvPr/>
        </p:nvPicPr>
        <p:blipFill rotWithShape="1">
          <a:blip r:embed="rId3"/>
          <a:srcRect l="1621" b="33691"/>
          <a:stretch/>
        </p:blipFill>
        <p:spPr>
          <a:xfrm>
            <a:off x="74428" y="2350705"/>
            <a:ext cx="8191056" cy="2444605"/>
          </a:xfrm>
          <a:prstGeom prst="rect">
            <a:avLst/>
          </a:prstGeom>
        </p:spPr>
      </p:pic>
      <p:sp>
        <p:nvSpPr>
          <p:cNvPr id="7" name="مربع نص 6">
            <a:extLst>
              <a:ext uri="{FF2B5EF4-FFF2-40B4-BE49-F238E27FC236}">
                <a16:creationId xmlns:a16="http://schemas.microsoft.com/office/drawing/2014/main" id="{4D6BB64A-BD67-4E56-9DEE-1AE172DB939F}"/>
              </a:ext>
            </a:extLst>
          </p:cNvPr>
          <p:cNvSpPr txBox="1"/>
          <p:nvPr/>
        </p:nvSpPr>
        <p:spPr>
          <a:xfrm>
            <a:off x="3791835" y="388036"/>
            <a:ext cx="4657062" cy="461665"/>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analysis</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41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صورة 7">
            <a:extLst>
              <a:ext uri="{FF2B5EF4-FFF2-40B4-BE49-F238E27FC236}">
                <a16:creationId xmlns:a16="http://schemas.microsoft.com/office/drawing/2014/main" id="{9B188752-5505-4235-8082-74E7CA456928}"/>
              </a:ext>
            </a:extLst>
          </p:cNvPr>
          <p:cNvPicPr>
            <a:picLocks noChangeAspect="1"/>
          </p:cNvPicPr>
          <p:nvPr/>
        </p:nvPicPr>
        <p:blipFill>
          <a:blip r:embed="rId2"/>
          <a:stretch>
            <a:fillRect/>
          </a:stretch>
        </p:blipFill>
        <p:spPr>
          <a:xfrm>
            <a:off x="0" y="0"/>
            <a:ext cx="9144000" cy="4110311"/>
          </a:xfrm>
          <a:prstGeom prst="rect">
            <a:avLst/>
          </a:prstGeom>
        </p:spPr>
      </p:pic>
    </p:spTree>
    <p:extLst>
      <p:ext uri="{BB962C8B-B14F-4D97-AF65-F5344CB8AC3E}">
        <p14:creationId xmlns:p14="http://schemas.microsoft.com/office/powerpoint/2010/main" val="4034405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sp>
        <p:nvSpPr>
          <p:cNvPr id="6" name="مربع نص 5">
            <a:extLst>
              <a:ext uri="{FF2B5EF4-FFF2-40B4-BE49-F238E27FC236}">
                <a16:creationId xmlns:a16="http://schemas.microsoft.com/office/drawing/2014/main" id="{834CE564-6B30-4951-A66E-AFB89E72F764}"/>
              </a:ext>
            </a:extLst>
          </p:cNvPr>
          <p:cNvSpPr txBox="1"/>
          <p:nvPr/>
        </p:nvSpPr>
        <p:spPr>
          <a:xfrm>
            <a:off x="952943" y="1027266"/>
            <a:ext cx="7238113" cy="707886"/>
          </a:xfrm>
          <a:prstGeom prst="rect">
            <a:avLst/>
          </a:prstGeom>
          <a:solidFill>
            <a:schemeClr val="tx1">
              <a:lumMod val="90000"/>
            </a:schemeClr>
          </a:solidFill>
        </p:spPr>
        <p:txBody>
          <a:bodyPr wrap="square">
            <a:spAutoFit/>
          </a:bodyPr>
          <a:lstStyle/>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can be used to compare the performance of players and track their evolution in time. </a:t>
            </a:r>
          </a:p>
        </p:txBody>
      </p:sp>
      <p:sp>
        <p:nvSpPr>
          <p:cNvPr id="5" name="مربع نص 4">
            <a:extLst>
              <a:ext uri="{FF2B5EF4-FFF2-40B4-BE49-F238E27FC236}">
                <a16:creationId xmlns:a16="http://schemas.microsoft.com/office/drawing/2014/main" id="{2BE9A7E2-9A2A-41F9-A250-9FA33348E4B4}"/>
              </a:ext>
            </a:extLst>
          </p:cNvPr>
          <p:cNvSpPr txBox="1"/>
          <p:nvPr/>
        </p:nvSpPr>
        <p:spPr>
          <a:xfrm>
            <a:off x="952943" y="2122419"/>
            <a:ext cx="7238113" cy="1631216"/>
          </a:xfrm>
          <a:prstGeom prst="rect">
            <a:avLst/>
          </a:prstGeom>
          <a:solidFill>
            <a:schemeClr val="tx1">
              <a:lumMod val="90000"/>
            </a:schemeClr>
          </a:solidFill>
        </p:spPr>
        <p:txBody>
          <a:bodyPr wrap="square">
            <a:spAutoFit/>
          </a:bodyPr>
          <a:lstStyle/>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Example,</a:t>
            </a:r>
          </a:p>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We compare three forwards with different teams</a:t>
            </a:r>
          </a:p>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 L. Messi (FC Barcelona), </a:t>
            </a:r>
          </a:p>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C. Ronaldo (Juventus FC) </a:t>
            </a:r>
          </a:p>
          <a:p>
            <a:pPr marL="152400">
              <a:buClr>
                <a:srgbClr val="FCBF4A"/>
              </a:buClr>
              <a:buSzPts val="1000"/>
            </a:pP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and M. Salah (Liverpool). </a:t>
            </a:r>
          </a:p>
        </p:txBody>
      </p:sp>
      <p:pic>
        <p:nvPicPr>
          <p:cNvPr id="4" name="صورة 3">
            <a:extLst>
              <a:ext uri="{FF2B5EF4-FFF2-40B4-BE49-F238E27FC236}">
                <a16:creationId xmlns:a16="http://schemas.microsoft.com/office/drawing/2014/main" id="{918C913D-168B-41A0-AE82-F918586E9F5E}"/>
              </a:ext>
            </a:extLst>
          </p:cNvPr>
          <p:cNvPicPr>
            <a:picLocks noChangeAspect="1"/>
          </p:cNvPicPr>
          <p:nvPr/>
        </p:nvPicPr>
        <p:blipFill>
          <a:blip r:embed="rId3"/>
          <a:stretch>
            <a:fillRect/>
          </a:stretch>
        </p:blipFill>
        <p:spPr>
          <a:xfrm>
            <a:off x="595943" y="4140902"/>
            <a:ext cx="6011114" cy="657317"/>
          </a:xfrm>
          <a:prstGeom prst="rect">
            <a:avLst/>
          </a:prstGeom>
        </p:spPr>
      </p:pic>
      <p:sp>
        <p:nvSpPr>
          <p:cNvPr id="8" name="مربع نص 7">
            <a:extLst>
              <a:ext uri="{FF2B5EF4-FFF2-40B4-BE49-F238E27FC236}">
                <a16:creationId xmlns:a16="http://schemas.microsoft.com/office/drawing/2014/main" id="{B3543F42-CDF0-47FF-B233-5C4177BA78A4}"/>
              </a:ext>
            </a:extLst>
          </p:cNvPr>
          <p:cNvSpPr txBox="1"/>
          <p:nvPr/>
        </p:nvSpPr>
        <p:spPr>
          <a:xfrm>
            <a:off x="3601500" y="409166"/>
            <a:ext cx="4657062" cy="461665"/>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Player analysis</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634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9"/>
        <p:cNvGrpSpPr/>
        <p:nvPr/>
      </p:nvGrpSpPr>
      <p:grpSpPr>
        <a:xfrm>
          <a:off x="0" y="0"/>
          <a:ext cx="0" cy="0"/>
          <a:chOff x="0" y="0"/>
          <a:chExt cx="0" cy="0"/>
        </a:xfrm>
      </p:grpSpPr>
      <p:sp>
        <p:nvSpPr>
          <p:cNvPr id="2" name="مستطيل 1">
            <a:extLst>
              <a:ext uri="{FF2B5EF4-FFF2-40B4-BE49-F238E27FC236}">
                <a16:creationId xmlns:a16="http://schemas.microsoft.com/office/drawing/2014/main" id="{CF68C97B-2B8B-4AB1-9FA2-A1729F9858FB}"/>
              </a:ext>
            </a:extLst>
          </p:cNvPr>
          <p:cNvSpPr/>
          <p:nvPr/>
        </p:nvSpPr>
        <p:spPr>
          <a:xfrm>
            <a:off x="0" y="61136"/>
            <a:ext cx="9144000" cy="4936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 name="صورة 3">
            <a:extLst>
              <a:ext uri="{FF2B5EF4-FFF2-40B4-BE49-F238E27FC236}">
                <a16:creationId xmlns:a16="http://schemas.microsoft.com/office/drawing/2014/main" id="{73D86A65-1352-4B91-9D57-C6B257B0DFAA}"/>
              </a:ext>
            </a:extLst>
          </p:cNvPr>
          <p:cNvPicPr>
            <a:picLocks noChangeAspect="1"/>
          </p:cNvPicPr>
          <p:nvPr/>
        </p:nvPicPr>
        <p:blipFill>
          <a:blip r:embed="rId3"/>
          <a:stretch>
            <a:fillRect/>
          </a:stretch>
        </p:blipFill>
        <p:spPr>
          <a:xfrm>
            <a:off x="560200" y="61136"/>
            <a:ext cx="5216606" cy="5143500"/>
          </a:xfrm>
          <a:prstGeom prst="rect">
            <a:avLst/>
          </a:prstGeom>
        </p:spPr>
      </p:pic>
      <p:sp>
        <p:nvSpPr>
          <p:cNvPr id="11" name="مربع نص 10">
            <a:extLst>
              <a:ext uri="{FF2B5EF4-FFF2-40B4-BE49-F238E27FC236}">
                <a16:creationId xmlns:a16="http://schemas.microsoft.com/office/drawing/2014/main" id="{BA184BDC-2D46-42B3-A11E-F5DC34BAE6E7}"/>
              </a:ext>
            </a:extLst>
          </p:cNvPr>
          <p:cNvSpPr txBox="1"/>
          <p:nvPr/>
        </p:nvSpPr>
        <p:spPr>
          <a:xfrm>
            <a:off x="5776806" y="368490"/>
            <a:ext cx="3367194" cy="3785652"/>
          </a:xfrm>
          <a:prstGeom prst="rect">
            <a:avLst/>
          </a:prstGeom>
          <a:solidFill>
            <a:schemeClr val="tx1">
              <a:lumMod val="90000"/>
            </a:schemeClr>
          </a:solidFill>
        </p:spPr>
        <p:txBody>
          <a:bodyPr wrap="square">
            <a:spAutoFit/>
          </a:bodyPr>
          <a:lstStyle/>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Distribution of flow centrality and </a:t>
            </a:r>
            <a:r>
              <a:rPr lang="en-US" sz="1600" dirty="0" err="1">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PlayRank</a:t>
            </a: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 score for three top players.</a:t>
            </a:r>
          </a:p>
          <a:p>
            <a:pPr marL="152400">
              <a:buClr>
                <a:srgbClr val="FCBF4A"/>
              </a:buClr>
              <a:buSzPts val="1000"/>
            </a:pPr>
            <a:endPar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endParaRP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 (a) Distribution of the flow centrality of</a:t>
            </a: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L. Messi (red line), </a:t>
            </a: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C. Ronaldo (blue line) </a:t>
            </a: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M. Salah (black line) </a:t>
            </a:r>
          </a:p>
          <a:p>
            <a:pPr marL="152400">
              <a:buClr>
                <a:srgbClr val="FCBF4A"/>
              </a:buClr>
              <a:buSzPts val="1000"/>
            </a:pPr>
            <a:endPar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endParaRP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during the soccer season 2017/2018. (b) Performance quality calculated as the </a:t>
            </a:r>
            <a:r>
              <a:rPr lang="en-US" sz="1600" dirty="0" err="1">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PlayeRank</a:t>
            </a: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 score of </a:t>
            </a: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L. Messi (red line), </a:t>
            </a: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C. Ronaldo (blue line), </a:t>
            </a:r>
          </a:p>
          <a:p>
            <a:pPr marL="152400">
              <a:buClr>
                <a:srgbClr val="FCBF4A"/>
              </a:buClr>
              <a:buSzPts val="1000"/>
            </a:pPr>
            <a:r>
              <a:rPr lang="en-US" sz="16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naheim"/>
              </a:rPr>
              <a:t>M. Salah (black line)</a:t>
            </a:r>
          </a:p>
        </p:txBody>
      </p:sp>
    </p:spTree>
    <p:extLst>
      <p:ext uri="{BB962C8B-B14F-4D97-AF65-F5344CB8AC3E}">
        <p14:creationId xmlns:p14="http://schemas.microsoft.com/office/powerpoint/2010/main" val="79731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860"/>
        <p:cNvGrpSpPr/>
        <p:nvPr/>
      </p:nvGrpSpPr>
      <p:grpSpPr>
        <a:xfrm>
          <a:off x="0" y="0"/>
          <a:ext cx="0" cy="0"/>
          <a:chOff x="0" y="0"/>
          <a:chExt cx="0" cy="0"/>
        </a:xfrm>
      </p:grpSpPr>
      <p:pic>
        <p:nvPicPr>
          <p:cNvPr id="5" name="صورة 4">
            <a:extLst>
              <a:ext uri="{FF2B5EF4-FFF2-40B4-BE49-F238E27FC236}">
                <a16:creationId xmlns:a16="http://schemas.microsoft.com/office/drawing/2014/main" id="{B0CDC293-37A3-43BA-8A9A-91C813FD9889}"/>
              </a:ext>
            </a:extLst>
          </p:cNvPr>
          <p:cNvPicPr>
            <a:picLocks noChangeAspect="1"/>
          </p:cNvPicPr>
          <p:nvPr/>
        </p:nvPicPr>
        <p:blipFill>
          <a:blip r:embed="rId3"/>
          <a:stretch>
            <a:fillRect/>
          </a:stretch>
        </p:blipFill>
        <p:spPr>
          <a:xfrm>
            <a:off x="0" y="0"/>
            <a:ext cx="9143999" cy="482744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469"/>
        <p:cNvGrpSpPr/>
        <p:nvPr/>
      </p:nvGrpSpPr>
      <p:grpSpPr>
        <a:xfrm>
          <a:off x="0" y="0"/>
          <a:ext cx="0" cy="0"/>
          <a:chOff x="0" y="0"/>
          <a:chExt cx="0" cy="0"/>
        </a:xfrm>
      </p:grpSpPr>
      <p:sp>
        <p:nvSpPr>
          <p:cNvPr id="1470" name="Google Shape;1470;p32"/>
          <p:cNvSpPr txBox="1">
            <a:spLocks noGrp="1"/>
          </p:cNvSpPr>
          <p:nvPr>
            <p:ph type="ctrTitle" idx="8"/>
          </p:nvPr>
        </p:nvSpPr>
        <p:spPr>
          <a:xfrm>
            <a:off x="3742660" y="457300"/>
            <a:ext cx="463269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a:t>
            </a:r>
            <a:endParaRPr dirty="0"/>
          </a:p>
        </p:txBody>
      </p:sp>
      <p:sp>
        <p:nvSpPr>
          <p:cNvPr id="3" name="مربع نص 2">
            <a:extLst>
              <a:ext uri="{FF2B5EF4-FFF2-40B4-BE49-F238E27FC236}">
                <a16:creationId xmlns:a16="http://schemas.microsoft.com/office/drawing/2014/main" id="{07CD3D3A-C5CE-48A2-8EBA-91434A32D933}"/>
              </a:ext>
            </a:extLst>
          </p:cNvPr>
          <p:cNvSpPr txBox="1"/>
          <p:nvPr/>
        </p:nvSpPr>
        <p:spPr>
          <a:xfrm>
            <a:off x="308344" y="1342538"/>
            <a:ext cx="7719237" cy="1600438"/>
          </a:xfrm>
          <a:prstGeom prst="rect">
            <a:avLst/>
          </a:prstGeom>
          <a:noFill/>
        </p:spPr>
        <p:txBody>
          <a:bodyPr wrap="square" rtlCol="1">
            <a:spAutoFit/>
          </a:bodyPr>
          <a:lstStyle/>
          <a:p>
            <a:pPr marL="285750" indent="-285750">
              <a:buFont typeface="Arial" panose="020B0604020202020204" pitchFamily="34" charset="0"/>
              <a:buChar char="•"/>
            </a:pPr>
            <a:r>
              <a:rPr lang="en-US" dirty="0">
                <a:hlinkClick r:id="rId3"/>
              </a:rPr>
              <a:t>http://footballphilosophy.org/</a:t>
            </a:r>
            <a:endParaRPr lang="en-US" dirty="0"/>
          </a:p>
          <a:p>
            <a:pPr marL="285750" indent="-285750">
              <a:buFont typeface="Arial" panose="020B0604020202020204" pitchFamily="34" charset="0"/>
              <a:buChar char="•"/>
            </a:pPr>
            <a:r>
              <a:rPr lang="en-US" dirty="0">
                <a:hlinkClick r:id="rId4"/>
              </a:rPr>
              <a:t>https://www.fingent.com/blog/why-sports-analytics-is-a-crucial-ingredient-in-todays-match-winning-formula//</a:t>
            </a:r>
            <a:r>
              <a:rPr lang="en-US" dirty="0"/>
              <a:t> </a:t>
            </a:r>
          </a:p>
          <a:p>
            <a:pPr marL="285750" indent="-285750">
              <a:buFont typeface="Arial" panose="020B0604020202020204" pitchFamily="34" charset="0"/>
              <a:buChar char="•"/>
            </a:pPr>
            <a:r>
              <a:rPr lang="en-US" dirty="0">
                <a:hlinkClick r:id="rId5"/>
              </a:rPr>
              <a:t>https://programs.online.american.edu/mssam/sports-management-masters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12"/>
        <p:cNvGrpSpPr/>
        <p:nvPr/>
      </p:nvGrpSpPr>
      <p:grpSpPr>
        <a:xfrm>
          <a:off x="0" y="0"/>
          <a:ext cx="0" cy="0"/>
          <a:chOff x="0" y="0"/>
          <a:chExt cx="0" cy="0"/>
        </a:xfrm>
      </p:grpSpPr>
      <p:sp>
        <p:nvSpPr>
          <p:cNvPr id="413" name="Google Shape;413;p23"/>
          <p:cNvSpPr txBox="1">
            <a:spLocks noGrp="1"/>
          </p:cNvSpPr>
          <p:nvPr>
            <p:ph type="subTitle" idx="1"/>
          </p:nvPr>
        </p:nvSpPr>
        <p:spPr>
          <a:xfrm>
            <a:off x="1641166" y="1158602"/>
            <a:ext cx="5878049" cy="8832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effectLst>
                  <a:outerShdw blurRad="38100" dist="38100" dir="2700000" algn="tl">
                    <a:srgbClr val="000000">
                      <a:alpha val="43137"/>
                    </a:srgbClr>
                  </a:outerShdw>
                </a:effectLst>
              </a:rPr>
              <a:t>The importance of data Science brings together the domain expertise from programming, mathematics, and statistics to create a vision and make sense of data.</a:t>
            </a:r>
            <a:endParaRPr sz="1800" dirty="0">
              <a:effectLst>
                <a:outerShdw blurRad="38100" dist="38100" dir="2700000" algn="tl">
                  <a:srgbClr val="000000">
                    <a:alpha val="43137"/>
                  </a:srgbClr>
                </a:outerShdw>
              </a:effectLst>
            </a:endParaRPr>
          </a:p>
        </p:txBody>
      </p:sp>
      <p:sp>
        <p:nvSpPr>
          <p:cNvPr id="414" name="Google Shape;414;p23"/>
          <p:cNvSpPr txBox="1">
            <a:spLocks noGrp="1"/>
          </p:cNvSpPr>
          <p:nvPr>
            <p:ph type="ctrTitle"/>
          </p:nvPr>
        </p:nvSpPr>
        <p:spPr>
          <a:xfrm>
            <a:off x="2196425" y="426420"/>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why is data science important?</a:t>
            </a:r>
            <a:endParaRPr dirty="0"/>
          </a:p>
        </p:txBody>
      </p:sp>
      <p:grpSp>
        <p:nvGrpSpPr>
          <p:cNvPr id="415" name="Google Shape;415;p23"/>
          <p:cNvGrpSpPr/>
          <p:nvPr/>
        </p:nvGrpSpPr>
        <p:grpSpPr>
          <a:xfrm>
            <a:off x="5390624" y="3354146"/>
            <a:ext cx="2371910" cy="1507092"/>
            <a:chOff x="4857224" y="3518946"/>
            <a:chExt cx="2371910" cy="1507092"/>
          </a:xfrm>
        </p:grpSpPr>
        <p:sp>
          <p:nvSpPr>
            <p:cNvPr id="416" name="Google Shape;416;p23"/>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23"/>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23"/>
          <p:cNvGrpSpPr/>
          <p:nvPr/>
        </p:nvGrpSpPr>
        <p:grpSpPr>
          <a:xfrm>
            <a:off x="4695403" y="4861241"/>
            <a:ext cx="4600713" cy="150450"/>
            <a:chOff x="0" y="4397412"/>
            <a:chExt cx="4600713" cy="150450"/>
          </a:xfrm>
        </p:grpSpPr>
        <p:sp>
          <p:nvSpPr>
            <p:cNvPr id="426" name="Google Shape;426;p23"/>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23"/>
          <p:cNvGrpSpPr/>
          <p:nvPr/>
        </p:nvGrpSpPr>
        <p:grpSpPr>
          <a:xfrm>
            <a:off x="7352176" y="1189928"/>
            <a:ext cx="1000385" cy="883233"/>
            <a:chOff x="6472501" y="1326053"/>
            <a:chExt cx="1000385" cy="883233"/>
          </a:xfrm>
        </p:grpSpPr>
        <p:sp>
          <p:nvSpPr>
            <p:cNvPr id="432" name="Google Shape;432;p23"/>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3"/>
          <p:cNvGrpSpPr/>
          <p:nvPr/>
        </p:nvGrpSpPr>
        <p:grpSpPr>
          <a:xfrm>
            <a:off x="7733169" y="1945026"/>
            <a:ext cx="1333531" cy="2916217"/>
            <a:chOff x="7352169" y="1792626"/>
            <a:chExt cx="1333531" cy="2916217"/>
          </a:xfrm>
        </p:grpSpPr>
        <p:grpSp>
          <p:nvGrpSpPr>
            <p:cNvPr id="437" name="Google Shape;437;p23"/>
            <p:cNvGrpSpPr/>
            <p:nvPr/>
          </p:nvGrpSpPr>
          <p:grpSpPr>
            <a:xfrm>
              <a:off x="7352169" y="1792626"/>
              <a:ext cx="1333531" cy="2916217"/>
              <a:chOff x="7352169" y="1999451"/>
              <a:chExt cx="1333531" cy="2916217"/>
            </a:xfrm>
          </p:grpSpPr>
          <p:grpSp>
            <p:nvGrpSpPr>
              <p:cNvPr id="438" name="Google Shape;438;p23"/>
              <p:cNvGrpSpPr/>
              <p:nvPr/>
            </p:nvGrpSpPr>
            <p:grpSpPr>
              <a:xfrm>
                <a:off x="7788625" y="4788743"/>
                <a:ext cx="623190" cy="126925"/>
                <a:chOff x="7605347" y="4840573"/>
                <a:chExt cx="925164" cy="188427"/>
              </a:xfrm>
            </p:grpSpPr>
            <p:sp>
              <p:nvSpPr>
                <p:cNvPr id="439" name="Google Shape;439;p23"/>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23"/>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23"/>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3"/>
          <p:cNvGrpSpPr/>
          <p:nvPr/>
        </p:nvGrpSpPr>
        <p:grpSpPr>
          <a:xfrm>
            <a:off x="591096" y="2830324"/>
            <a:ext cx="519733" cy="485268"/>
            <a:chOff x="4694531" y="2250235"/>
            <a:chExt cx="1090502" cy="1018186"/>
          </a:xfrm>
        </p:grpSpPr>
        <p:sp>
          <p:nvSpPr>
            <p:cNvPr id="534" name="Google Shape;534;p23"/>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3"/>
          <p:cNvGrpSpPr/>
          <p:nvPr/>
        </p:nvGrpSpPr>
        <p:grpSpPr>
          <a:xfrm>
            <a:off x="1433177" y="4004850"/>
            <a:ext cx="335765" cy="313500"/>
            <a:chOff x="4694531" y="2250235"/>
            <a:chExt cx="1090502" cy="1018186"/>
          </a:xfrm>
        </p:grpSpPr>
        <p:sp>
          <p:nvSpPr>
            <p:cNvPr id="539" name="Google Shape;539;p23"/>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23"/>
          <p:cNvSpPr txBox="1">
            <a:spLocks noGrp="1"/>
          </p:cNvSpPr>
          <p:nvPr>
            <p:ph type="subTitle" idx="1"/>
          </p:nvPr>
        </p:nvSpPr>
        <p:spPr>
          <a:xfrm>
            <a:off x="1719488" y="1878123"/>
            <a:ext cx="5366265" cy="1392012"/>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effectLst>
                <a:outerShdw blurRad="38100" dist="38100" dir="2700000" algn="tl">
                  <a:srgbClr val="000000">
                    <a:alpha val="43137"/>
                  </a:srgbClr>
                </a:outerShdw>
              </a:effectLst>
            </a:endParaRPr>
          </a:p>
          <a:p>
            <a:pPr marL="0" lvl="0" indent="0" algn="l" rtl="0">
              <a:spcBef>
                <a:spcPts val="0"/>
              </a:spcBef>
              <a:spcAft>
                <a:spcPts val="0"/>
              </a:spcAft>
              <a:buNone/>
            </a:pPr>
            <a:r>
              <a:rPr lang="en-US" sz="1800" dirty="0">
                <a:effectLst>
                  <a:outerShdw blurRad="38100" dist="38100" dir="2700000" algn="tl">
                    <a:srgbClr val="000000">
                      <a:alpha val="43137"/>
                    </a:srgbClr>
                  </a:outerShdw>
                </a:effectLst>
              </a:rPr>
              <a:t> Data science is high in demand and explains how digital data is transforming businesses and helping them make sharper and critical decisions.</a:t>
            </a:r>
          </a:p>
          <a:p>
            <a:pPr marL="0" lvl="0" indent="0" algn="l" rtl="0">
              <a:spcBef>
                <a:spcPts val="0"/>
              </a:spcBef>
              <a:spcAft>
                <a:spcPts val="0"/>
              </a:spcAft>
              <a:buNone/>
            </a:pPr>
            <a:r>
              <a:rPr lang="en-US" sz="1800" dirty="0">
                <a:effectLst>
                  <a:outerShdw blurRad="38100" dist="38100" dir="2700000" algn="tl">
                    <a:srgbClr val="000000">
                      <a:alpha val="43137"/>
                    </a:srgbClr>
                  </a:outerShdw>
                </a:effectLst>
              </a:rPr>
              <a:t>In fact, Really Data science plays a great role </a:t>
            </a:r>
          </a:p>
          <a:p>
            <a:pPr marL="0" lvl="0" indent="0" algn="l" rtl="0">
              <a:spcBef>
                <a:spcPts val="0"/>
              </a:spcBef>
              <a:spcAft>
                <a:spcPts val="0"/>
              </a:spcAft>
              <a:buNone/>
            </a:pPr>
            <a:r>
              <a:rPr lang="en-US" sz="1800" dirty="0">
                <a:effectLst>
                  <a:outerShdw blurRad="38100" dist="38100" dir="2700000" algn="tl">
                    <a:srgbClr val="000000">
                      <a:alpha val="43137"/>
                    </a:srgbClr>
                  </a:outerShdw>
                </a:effectLst>
              </a:rPr>
              <a:t>in our life today</a:t>
            </a:r>
            <a:endParaRPr sz="1800"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CF89B14-AF41-4853-8B56-7EC011FBC0F3}"/>
              </a:ext>
            </a:extLst>
          </p:cNvPr>
          <p:cNvSpPr>
            <a:spLocks noGrp="1"/>
          </p:cNvSpPr>
          <p:nvPr>
            <p:ph type="ctrTitle"/>
          </p:nvPr>
        </p:nvSpPr>
        <p:spPr>
          <a:xfrm>
            <a:off x="2226879" y="465181"/>
            <a:ext cx="4669200" cy="400881"/>
          </a:xfrm>
          <a:solidFill>
            <a:schemeClr val="tx1"/>
          </a:solidFill>
        </p:spPr>
        <p:txBody>
          <a:bodyPr/>
          <a:lstStyle/>
          <a:p>
            <a:r>
              <a:rPr lang="en-US" dirty="0"/>
              <a:t>introduction</a:t>
            </a:r>
            <a:endParaRPr lang="ar-SA" dirty="0"/>
          </a:p>
        </p:txBody>
      </p:sp>
      <p:sp>
        <p:nvSpPr>
          <p:cNvPr id="3" name="عنوان فرعي 2">
            <a:extLst>
              <a:ext uri="{FF2B5EF4-FFF2-40B4-BE49-F238E27FC236}">
                <a16:creationId xmlns:a16="http://schemas.microsoft.com/office/drawing/2014/main" id="{F07AF900-BDB5-4F2E-A2ED-81D182C078BC}"/>
              </a:ext>
            </a:extLst>
          </p:cNvPr>
          <p:cNvSpPr>
            <a:spLocks noGrp="1"/>
          </p:cNvSpPr>
          <p:nvPr>
            <p:ph type="subTitle" idx="1"/>
          </p:nvPr>
        </p:nvSpPr>
        <p:spPr>
          <a:xfrm>
            <a:off x="1770548" y="1078467"/>
            <a:ext cx="5932739" cy="2559093"/>
          </a:xfrm>
        </p:spPr>
        <p:txBody>
          <a:bodyPr/>
          <a:lstStyle/>
          <a:p>
            <a:pPr algn="l"/>
            <a:r>
              <a:rPr lang="en-US" sz="2000" dirty="0">
                <a:effectLst>
                  <a:outerShdw blurRad="38100" dist="38100" dir="2700000" algn="tl">
                    <a:srgbClr val="000000">
                      <a:alpha val="43137"/>
                    </a:srgbClr>
                  </a:outerShdw>
                </a:effectLst>
                <a:latin typeface="Anaheim" panose="020B0604020202020204" charset="0"/>
              </a:rPr>
              <a:t>Football analytics is attracting increasing interest in academia and sports, thanks to the availability of technologies that provide </a:t>
            </a:r>
          </a:p>
          <a:p>
            <a:pPr algn="l"/>
            <a:r>
              <a:rPr lang="en-US" sz="2000" dirty="0">
                <a:effectLst>
                  <a:outerShdw blurRad="38100" dist="38100" dir="2700000" algn="tl">
                    <a:srgbClr val="000000">
                      <a:alpha val="43137"/>
                    </a:srgbClr>
                  </a:outerShdw>
                </a:effectLst>
                <a:latin typeface="Anaheim" panose="020B0604020202020204" charset="0"/>
              </a:rPr>
              <a:t>high-quality data streams for every match and league.</a:t>
            </a:r>
            <a:endParaRPr lang="ar-SA" sz="2000" dirty="0">
              <a:effectLst>
                <a:outerShdw blurRad="38100" dist="38100" dir="2700000" algn="tl">
                  <a:srgbClr val="000000">
                    <a:alpha val="43137"/>
                  </a:srgbClr>
                </a:outerShdw>
              </a:effectLst>
              <a:latin typeface="Anaheim" panose="020B0604020202020204" charset="0"/>
            </a:endParaRPr>
          </a:p>
        </p:txBody>
      </p:sp>
      <p:pic>
        <p:nvPicPr>
          <p:cNvPr id="11" name="صورة 10">
            <a:extLst>
              <a:ext uri="{FF2B5EF4-FFF2-40B4-BE49-F238E27FC236}">
                <a16:creationId xmlns:a16="http://schemas.microsoft.com/office/drawing/2014/main" id="{BC379681-18A0-4DBB-ADDA-3CACEB601DA6}"/>
              </a:ext>
            </a:extLst>
          </p:cNvPr>
          <p:cNvPicPr>
            <a:picLocks noChangeAspect="1"/>
          </p:cNvPicPr>
          <p:nvPr/>
        </p:nvPicPr>
        <p:blipFill rotWithShape="1">
          <a:blip r:embed="rId2"/>
          <a:srcRect l="48256" t="26719" r="18837" b="13790"/>
          <a:stretch/>
        </p:blipFill>
        <p:spPr>
          <a:xfrm>
            <a:off x="6103087" y="2910669"/>
            <a:ext cx="3009014" cy="2190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صورة 12">
            <a:extLst>
              <a:ext uri="{FF2B5EF4-FFF2-40B4-BE49-F238E27FC236}">
                <a16:creationId xmlns:a16="http://schemas.microsoft.com/office/drawing/2014/main" id="{99B112A5-8617-4BD6-8D36-9B99EF32D42C}"/>
              </a:ext>
            </a:extLst>
          </p:cNvPr>
          <p:cNvPicPr>
            <a:picLocks noChangeAspect="1"/>
          </p:cNvPicPr>
          <p:nvPr/>
        </p:nvPicPr>
        <p:blipFill rotWithShape="1">
          <a:blip r:embed="rId2"/>
          <a:srcRect t="24333" r="79767"/>
          <a:stretch/>
        </p:blipFill>
        <p:spPr>
          <a:xfrm>
            <a:off x="10858" y="2303614"/>
            <a:ext cx="1850065" cy="278581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5" name="مربع نص 14">
            <a:extLst>
              <a:ext uri="{FF2B5EF4-FFF2-40B4-BE49-F238E27FC236}">
                <a16:creationId xmlns:a16="http://schemas.microsoft.com/office/drawing/2014/main" id="{E1D687C8-DF21-46E7-980B-D6436049940E}"/>
              </a:ext>
            </a:extLst>
          </p:cNvPr>
          <p:cNvSpPr txBox="1"/>
          <p:nvPr/>
        </p:nvSpPr>
        <p:spPr>
          <a:xfrm>
            <a:off x="2004236" y="2923993"/>
            <a:ext cx="3429000" cy="1754326"/>
          </a:xfrm>
          <a:prstGeom prst="rect">
            <a:avLst/>
          </a:prstGeom>
          <a:noFill/>
        </p:spPr>
        <p:txBody>
          <a:bodyPr wrap="square">
            <a:spAutoFit/>
          </a:bodyPr>
          <a:lstStyle/>
          <a:p>
            <a:r>
              <a:rPr lang="en-US" sz="1800" dirty="0">
                <a:solidFill>
                  <a:schemeClr val="accent6">
                    <a:lumMod val="10000"/>
                  </a:schemeClr>
                </a:solidFill>
                <a:effectLst>
                  <a:outerShdw blurRad="38100" dist="38100" dir="2700000" algn="tl">
                    <a:srgbClr val="000000">
                      <a:alpha val="43137"/>
                    </a:srgbClr>
                  </a:outerShdw>
                </a:effectLst>
                <a:latin typeface="Anaheim"/>
                <a:sym typeface="Anaheim"/>
              </a:rPr>
              <a:t>containing all the events (passes, shots, fouls, etc.)</a:t>
            </a:r>
          </a:p>
          <a:p>
            <a:endParaRPr lang="en-US" sz="1800" dirty="0">
              <a:solidFill>
                <a:schemeClr val="accent6">
                  <a:lumMod val="10000"/>
                </a:schemeClr>
              </a:solidFill>
              <a:effectLst>
                <a:outerShdw blurRad="38100" dist="38100" dir="2700000" algn="tl">
                  <a:srgbClr val="000000">
                    <a:alpha val="43137"/>
                  </a:srgbClr>
                </a:outerShdw>
              </a:effectLst>
              <a:latin typeface="Anaheim"/>
              <a:sym typeface="Anaheim"/>
            </a:endParaRPr>
          </a:p>
          <a:p>
            <a:r>
              <a:rPr lang="en-US" sz="1800" dirty="0">
                <a:solidFill>
                  <a:schemeClr val="accent6">
                    <a:lumMod val="10000"/>
                  </a:schemeClr>
                </a:solidFill>
                <a:effectLst>
                  <a:outerShdw blurRad="38100" dist="38100" dir="2700000" algn="tl">
                    <a:srgbClr val="000000">
                      <a:alpha val="43137"/>
                    </a:srgbClr>
                  </a:outerShdw>
                </a:effectLst>
                <a:latin typeface="Anaheim"/>
                <a:sym typeface="Anaheim"/>
              </a:rPr>
              <a:t>Each match event contains information about its position, time, outcome, player and team.</a:t>
            </a:r>
            <a:endParaRPr lang="ar-SA" sz="1800" dirty="0">
              <a:solidFill>
                <a:schemeClr val="accent6">
                  <a:lumMod val="10000"/>
                </a:schemeClr>
              </a:solidFill>
              <a:effectLst>
                <a:outerShdw blurRad="38100" dist="38100" dir="2700000" algn="tl">
                  <a:srgbClr val="000000">
                    <a:alpha val="43137"/>
                  </a:srgbClr>
                </a:outerShdw>
              </a:effectLst>
              <a:latin typeface="Anaheim"/>
              <a:sym typeface="Anaheim"/>
            </a:endParaRPr>
          </a:p>
        </p:txBody>
      </p:sp>
    </p:spTree>
    <p:extLst>
      <p:ext uri="{BB962C8B-B14F-4D97-AF65-F5344CB8AC3E}">
        <p14:creationId xmlns:p14="http://schemas.microsoft.com/office/powerpoint/2010/main" val="7651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083"/>
        <p:cNvGrpSpPr/>
        <p:nvPr/>
      </p:nvGrpSpPr>
      <p:grpSpPr>
        <a:xfrm>
          <a:off x="0" y="0"/>
          <a:ext cx="0" cy="0"/>
          <a:chOff x="0" y="0"/>
          <a:chExt cx="0" cy="0"/>
        </a:xfrm>
      </p:grpSpPr>
      <p:grpSp>
        <p:nvGrpSpPr>
          <p:cNvPr id="1084" name="Google Shape;1084;p30"/>
          <p:cNvGrpSpPr/>
          <p:nvPr/>
        </p:nvGrpSpPr>
        <p:grpSpPr>
          <a:xfrm>
            <a:off x="4534350" y="3228877"/>
            <a:ext cx="4600713" cy="150450"/>
            <a:chOff x="0" y="4397412"/>
            <a:chExt cx="4600713" cy="150450"/>
          </a:xfrm>
        </p:grpSpPr>
        <p:sp>
          <p:nvSpPr>
            <p:cNvPr id="1085" name="Google Shape;1085;p30"/>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30"/>
          <p:cNvGrpSpPr/>
          <p:nvPr/>
        </p:nvGrpSpPr>
        <p:grpSpPr>
          <a:xfrm>
            <a:off x="5215723" y="245071"/>
            <a:ext cx="3081703" cy="2757573"/>
            <a:chOff x="5215723" y="1479118"/>
            <a:chExt cx="3081703" cy="2757573"/>
          </a:xfrm>
        </p:grpSpPr>
        <p:grpSp>
          <p:nvGrpSpPr>
            <p:cNvPr id="1091" name="Google Shape;1091;p30"/>
            <p:cNvGrpSpPr/>
            <p:nvPr/>
          </p:nvGrpSpPr>
          <p:grpSpPr>
            <a:xfrm>
              <a:off x="5215723" y="1707350"/>
              <a:ext cx="3081703" cy="2529341"/>
              <a:chOff x="5150194" y="1591500"/>
              <a:chExt cx="3081703" cy="2529341"/>
            </a:xfrm>
          </p:grpSpPr>
          <p:sp>
            <p:nvSpPr>
              <p:cNvPr id="1092" name="Google Shape;1092;p30"/>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30"/>
            <p:cNvGrpSpPr/>
            <p:nvPr/>
          </p:nvGrpSpPr>
          <p:grpSpPr>
            <a:xfrm>
              <a:off x="5723516" y="1479118"/>
              <a:ext cx="2288423" cy="1787926"/>
              <a:chOff x="5723516" y="1479118"/>
              <a:chExt cx="2288423" cy="1787926"/>
            </a:xfrm>
          </p:grpSpPr>
          <p:sp>
            <p:nvSpPr>
              <p:cNvPr id="1095" name="Google Shape;1095;p30"/>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0" name="Google Shape;1100;p30"/>
          <p:cNvSpPr txBox="1">
            <a:spLocks noGrp="1"/>
          </p:cNvSpPr>
          <p:nvPr>
            <p:ph type="ctrTitle"/>
          </p:nvPr>
        </p:nvSpPr>
        <p:spPr>
          <a:xfrm>
            <a:off x="473545" y="1122952"/>
            <a:ext cx="3678893" cy="704575"/>
          </a:xfrm>
          <a:prstGeom prst="rect">
            <a:avLst/>
          </a:prstGeom>
        </p:spPr>
        <p:txBody>
          <a:bodyPr spcFirstLastPara="1" wrap="square" lIns="91425" tIns="91425" rIns="91425" bIns="91425" anchor="b" anchorCtr="0">
            <a:noAutofit/>
          </a:bodyPr>
          <a:lstStyle/>
          <a:p>
            <a:pPr marL="0" indent="0" algn="ctr">
              <a:buClr>
                <a:srgbClr val="F3F3F3"/>
              </a:buClr>
            </a:pPr>
            <a:r>
              <a:rPr lang="en-US" sz="2800" dirty="0">
                <a:latin typeface="Anton"/>
              </a:rPr>
              <a:t>Collect and clean data</a:t>
            </a:r>
          </a:p>
        </p:txBody>
      </p:sp>
      <p:sp>
        <p:nvSpPr>
          <p:cNvPr id="1101" name="Google Shape;1101;p30"/>
          <p:cNvSpPr txBox="1">
            <a:spLocks noGrp="1"/>
          </p:cNvSpPr>
          <p:nvPr>
            <p:ph type="subTitle" idx="1"/>
          </p:nvPr>
        </p:nvSpPr>
        <p:spPr>
          <a:xfrm>
            <a:off x="592507" y="2249565"/>
            <a:ext cx="3380400" cy="10831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This is a data file describing the data from this website</a:t>
            </a:r>
          </a:p>
          <a:p>
            <a:pPr marL="0" lvl="0" indent="0" algn="l" rtl="0">
              <a:spcBef>
                <a:spcPts val="0"/>
              </a:spcBef>
              <a:spcAft>
                <a:spcPts val="0"/>
              </a:spcAft>
              <a:buNone/>
            </a:pPr>
            <a:r>
              <a:rPr lang="en-US" sz="1500" dirty="0">
                <a:hlinkClick r:id="rId3"/>
              </a:rPr>
              <a:t>https://doi.org/10.6084/m9.figshare.9711164</a:t>
            </a:r>
            <a:r>
              <a:rPr lang="en-US" sz="1500" dirty="0"/>
              <a:t> </a:t>
            </a:r>
            <a:br>
              <a:rPr lang="en-US" sz="1500" dirty="0"/>
            </a:br>
            <a:endParaRPr lang="en-US" sz="1500" dirty="0"/>
          </a:p>
        </p:txBody>
      </p:sp>
      <p:grpSp>
        <p:nvGrpSpPr>
          <p:cNvPr id="1102" name="Google Shape;1102;p30"/>
          <p:cNvGrpSpPr/>
          <p:nvPr/>
        </p:nvGrpSpPr>
        <p:grpSpPr>
          <a:xfrm>
            <a:off x="4394088" y="2065472"/>
            <a:ext cx="1221060" cy="1220197"/>
            <a:chOff x="4394088" y="3299519"/>
            <a:chExt cx="1221060" cy="1220197"/>
          </a:xfrm>
        </p:grpSpPr>
        <p:sp>
          <p:nvSpPr>
            <p:cNvPr id="1103" name="Google Shape;1103;p30"/>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30"/>
          <p:cNvSpPr/>
          <p:nvPr/>
        </p:nvSpPr>
        <p:spPr>
          <a:xfrm>
            <a:off x="4670099" y="2152630"/>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8052890" y="2042642"/>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4670099" y="1083556"/>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8052890" y="1434308"/>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0" name="Google Shape;1110;p30"/>
          <p:cNvGrpSpPr/>
          <p:nvPr/>
        </p:nvGrpSpPr>
        <p:grpSpPr>
          <a:xfrm>
            <a:off x="4710406" y="581438"/>
            <a:ext cx="3380414" cy="2313100"/>
            <a:chOff x="4710406" y="1815485"/>
            <a:chExt cx="3380414" cy="2313100"/>
          </a:xfrm>
        </p:grpSpPr>
        <p:sp>
          <p:nvSpPr>
            <p:cNvPr id="1111" name="Google Shape;1111;p30"/>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3" name="Google Shape;1113;p30"/>
            <p:cNvGrpSpPr/>
            <p:nvPr/>
          </p:nvGrpSpPr>
          <p:grpSpPr>
            <a:xfrm>
              <a:off x="4710585" y="2281922"/>
              <a:ext cx="3380235" cy="1683652"/>
              <a:chOff x="4710585" y="2281922"/>
              <a:chExt cx="3380235" cy="1683652"/>
            </a:xfrm>
          </p:grpSpPr>
          <p:sp>
            <p:nvSpPr>
              <p:cNvPr id="1114" name="Google Shape;1114;p30"/>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30"/>
              <p:cNvGrpSpPr/>
              <p:nvPr/>
            </p:nvGrpSpPr>
            <p:grpSpPr>
              <a:xfrm>
                <a:off x="4710585" y="2281922"/>
                <a:ext cx="3380235" cy="634850"/>
                <a:chOff x="4672653" y="2281922"/>
                <a:chExt cx="3380235" cy="634850"/>
              </a:xfrm>
            </p:grpSpPr>
            <p:sp>
              <p:nvSpPr>
                <p:cNvPr id="1116" name="Google Shape;1116;p30"/>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0"/>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0"/>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0"/>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0"/>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0"/>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0"/>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0"/>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0" name="Google Shape;1130;p30"/>
          <p:cNvGrpSpPr/>
          <p:nvPr/>
        </p:nvGrpSpPr>
        <p:grpSpPr>
          <a:xfrm>
            <a:off x="5262046" y="1000681"/>
            <a:ext cx="1054922" cy="2623643"/>
            <a:chOff x="5262046" y="2234728"/>
            <a:chExt cx="1054922" cy="2623643"/>
          </a:xfrm>
        </p:grpSpPr>
        <p:sp>
          <p:nvSpPr>
            <p:cNvPr id="1131" name="Google Shape;1131;p30"/>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0"/>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0"/>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0"/>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0"/>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0"/>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0"/>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0"/>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0"/>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0"/>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0"/>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0"/>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0"/>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0"/>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0"/>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0"/>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0"/>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9" name="Google Shape;1159;p30"/>
            <p:cNvGrpSpPr/>
            <p:nvPr/>
          </p:nvGrpSpPr>
          <p:grpSpPr>
            <a:xfrm>
              <a:off x="5932859" y="2488224"/>
              <a:ext cx="384109" cy="413192"/>
              <a:chOff x="5932859" y="2488224"/>
              <a:chExt cx="384109" cy="413192"/>
            </a:xfrm>
          </p:grpSpPr>
          <p:sp>
            <p:nvSpPr>
              <p:cNvPr id="1160" name="Google Shape;1160;p30"/>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0"/>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0"/>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30"/>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صورة 2">
            <a:extLst>
              <a:ext uri="{FF2B5EF4-FFF2-40B4-BE49-F238E27FC236}">
                <a16:creationId xmlns:a16="http://schemas.microsoft.com/office/drawing/2014/main" id="{E63326FD-5CB4-4B77-9B39-E8BAE8F06C41}"/>
              </a:ext>
            </a:extLst>
          </p:cNvPr>
          <p:cNvPicPr>
            <a:picLocks noChangeAspect="1"/>
          </p:cNvPicPr>
          <p:nvPr/>
        </p:nvPicPr>
        <p:blipFill>
          <a:blip r:embed="rId4"/>
          <a:stretch>
            <a:fillRect/>
          </a:stretch>
        </p:blipFill>
        <p:spPr>
          <a:xfrm>
            <a:off x="591442" y="3648400"/>
            <a:ext cx="7535327" cy="1267002"/>
          </a:xfrm>
          <a:prstGeom prst="snip2DiagRect">
            <a:avLst/>
          </a:prstGeom>
          <a:solidFill>
            <a:srgbClr val="FFFFFF">
              <a:shade val="85000"/>
            </a:srgbClr>
          </a:solidFill>
          <a:ln w="88900" cap="sq">
            <a:solidFill>
              <a:srgbClr val="FFFFFF"/>
            </a:solidFill>
            <a:miter lim="800000"/>
          </a:ln>
          <a:effectLst>
            <a:glow rad="228600">
              <a:schemeClr val="accent3">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8DB2EA2-312A-4FE2-B86B-DBDAE9583D39}"/>
              </a:ext>
            </a:extLst>
          </p:cNvPr>
          <p:cNvSpPr>
            <a:spLocks noGrp="1"/>
          </p:cNvSpPr>
          <p:nvPr>
            <p:ph type="ctrTitle"/>
          </p:nvPr>
        </p:nvSpPr>
        <p:spPr>
          <a:xfrm>
            <a:off x="2237400" y="74428"/>
            <a:ext cx="4669200" cy="691115"/>
          </a:xfrm>
        </p:spPr>
        <p:txBody>
          <a:bodyPr/>
          <a:lstStyle/>
          <a:p>
            <a:r>
              <a:rPr lang="en-US" sz="2400" dirty="0">
                <a:latin typeface="Anton"/>
              </a:rPr>
              <a:t>Exploratory data analysis (EDA)</a:t>
            </a:r>
            <a:endParaRPr lang="ar-SA" dirty="0"/>
          </a:p>
        </p:txBody>
      </p:sp>
      <p:sp>
        <p:nvSpPr>
          <p:cNvPr id="5" name="مربع نص 4">
            <a:extLst>
              <a:ext uri="{FF2B5EF4-FFF2-40B4-BE49-F238E27FC236}">
                <a16:creationId xmlns:a16="http://schemas.microsoft.com/office/drawing/2014/main" id="{5B421658-0822-4A10-8C6C-D7540A25A27E}"/>
              </a:ext>
            </a:extLst>
          </p:cNvPr>
          <p:cNvSpPr txBox="1"/>
          <p:nvPr/>
        </p:nvSpPr>
        <p:spPr>
          <a:xfrm>
            <a:off x="2334600" y="1556087"/>
            <a:ext cx="4572000" cy="2031325"/>
          </a:xfrm>
          <a:prstGeom prst="rect">
            <a:avLst/>
          </a:prstGeom>
          <a:noFill/>
        </p:spPr>
        <p:txBody>
          <a:bodyPr wrap="square">
            <a:spAutoFit/>
          </a:bodyPr>
          <a:lstStyle/>
          <a:p>
            <a:r>
              <a:rPr lang="en-US" sz="1800" dirty="0">
                <a:solidFill>
                  <a:schemeClr val="accent6">
                    <a:lumMod val="10000"/>
                  </a:schemeClr>
                </a:solidFill>
                <a:effectLst>
                  <a:outerShdw blurRad="38100" dist="38100" dir="2700000" algn="tl">
                    <a:srgbClr val="000000">
                      <a:alpha val="43137"/>
                    </a:srgbClr>
                  </a:outerShdw>
                </a:effectLst>
                <a:latin typeface="Anaheim"/>
              </a:rPr>
              <a:t>Football can be used to design algorithms for relevant problems such as the evaluation of performance and the discovery of tactics.</a:t>
            </a:r>
          </a:p>
          <a:p>
            <a:endParaRPr lang="en-US" sz="1800" dirty="0">
              <a:solidFill>
                <a:schemeClr val="accent6">
                  <a:lumMod val="10000"/>
                </a:schemeClr>
              </a:solidFill>
              <a:effectLst>
                <a:outerShdw blurRad="38100" dist="38100" dir="2700000" algn="tl">
                  <a:srgbClr val="000000">
                    <a:alpha val="43137"/>
                  </a:srgbClr>
                </a:outerShdw>
              </a:effectLst>
              <a:latin typeface="Anaheim"/>
            </a:endParaRPr>
          </a:p>
          <a:p>
            <a:endParaRPr lang="en-US" sz="1800" dirty="0">
              <a:solidFill>
                <a:schemeClr val="accent6">
                  <a:lumMod val="10000"/>
                </a:schemeClr>
              </a:solidFill>
              <a:effectLst>
                <a:outerShdw blurRad="38100" dist="38100" dir="2700000" algn="tl">
                  <a:srgbClr val="000000">
                    <a:alpha val="43137"/>
                  </a:srgbClr>
                </a:outerShdw>
              </a:effectLst>
              <a:latin typeface="Anaheim"/>
            </a:endParaRPr>
          </a:p>
          <a:p>
            <a:r>
              <a:rPr lang="en-US" sz="1800" dirty="0">
                <a:solidFill>
                  <a:schemeClr val="accent6">
                    <a:lumMod val="10000"/>
                  </a:schemeClr>
                </a:solidFill>
                <a:effectLst>
                  <a:outerShdw blurRad="38100" dist="38100" dir="2700000" algn="tl">
                    <a:srgbClr val="000000">
                      <a:alpha val="43137"/>
                    </a:srgbClr>
                  </a:outerShdw>
                </a:effectLst>
                <a:latin typeface="Anaheim"/>
              </a:rPr>
              <a:t>The problem of performance evaluation is crucial for many actors in the sports industry.</a:t>
            </a:r>
            <a:endParaRPr lang="ar-SA" sz="1800" dirty="0">
              <a:solidFill>
                <a:schemeClr val="accent6">
                  <a:lumMod val="10000"/>
                </a:schemeClr>
              </a:solidFill>
              <a:effectLst>
                <a:outerShdw blurRad="38100" dist="38100" dir="2700000" algn="tl">
                  <a:srgbClr val="000000">
                    <a:alpha val="43137"/>
                  </a:srgbClr>
                </a:outerShdw>
              </a:effectLst>
              <a:latin typeface="Anaheim"/>
            </a:endParaRPr>
          </a:p>
        </p:txBody>
      </p:sp>
      <p:sp>
        <p:nvSpPr>
          <p:cNvPr id="7" name="مربع نص 6">
            <a:extLst>
              <a:ext uri="{FF2B5EF4-FFF2-40B4-BE49-F238E27FC236}">
                <a16:creationId xmlns:a16="http://schemas.microsoft.com/office/drawing/2014/main" id="{AF6C3ECA-CDD7-4F63-8556-6D5DF9E97686}"/>
              </a:ext>
            </a:extLst>
          </p:cNvPr>
          <p:cNvSpPr txBox="1"/>
          <p:nvPr/>
        </p:nvSpPr>
        <p:spPr>
          <a:xfrm>
            <a:off x="2334600" y="1094422"/>
            <a:ext cx="4572000" cy="461665"/>
          </a:xfrm>
          <a:prstGeom prst="rect">
            <a:avLst/>
          </a:prstGeom>
          <a:noFill/>
        </p:spPr>
        <p:txBody>
          <a:bodyPr wrap="square">
            <a:spAutoFit/>
          </a:bodyPr>
          <a:lstStyle/>
          <a:p>
            <a:r>
              <a:rPr lang="en-US" sz="2400" b="1" dirty="0">
                <a:solidFill>
                  <a:schemeClr val="accent6">
                    <a:lumMod val="10000"/>
                  </a:schemeClr>
                </a:solidFill>
                <a:effectLst>
                  <a:outerShdw blurRad="38100" dist="38100" dir="2700000" algn="tl">
                    <a:srgbClr val="000000">
                      <a:alpha val="43137"/>
                    </a:srgbClr>
                  </a:outerShdw>
                </a:effectLst>
                <a:latin typeface="Anaheim"/>
                <a:cs typeface="+mj-cs"/>
              </a:rPr>
              <a:t>Performance analysis </a:t>
            </a:r>
            <a:endParaRPr lang="ar-SA" sz="2400" b="1" dirty="0">
              <a:solidFill>
                <a:schemeClr val="accent6">
                  <a:lumMod val="10000"/>
                </a:schemeClr>
              </a:solidFill>
              <a:effectLst>
                <a:outerShdw blurRad="38100" dist="38100" dir="2700000" algn="tl">
                  <a:srgbClr val="000000">
                    <a:alpha val="43137"/>
                  </a:srgbClr>
                </a:outerShdw>
              </a:effectLst>
              <a:latin typeface="Anaheim"/>
              <a:cs typeface="+mj-cs"/>
            </a:endParaRPr>
          </a:p>
        </p:txBody>
      </p:sp>
    </p:spTree>
    <p:extLst>
      <p:ext uri="{BB962C8B-B14F-4D97-AF65-F5344CB8AC3E}">
        <p14:creationId xmlns:p14="http://schemas.microsoft.com/office/powerpoint/2010/main" val="114268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00FB8671-9C7F-48FF-AC69-3F9FC36F9020}"/>
              </a:ext>
            </a:extLst>
          </p:cNvPr>
          <p:cNvSpPr>
            <a:spLocks noGrp="1"/>
          </p:cNvSpPr>
          <p:nvPr>
            <p:ph type="subTitle" idx="1"/>
          </p:nvPr>
        </p:nvSpPr>
        <p:spPr>
          <a:xfrm>
            <a:off x="1839886" y="1041705"/>
            <a:ext cx="4018200" cy="1307700"/>
          </a:xfrm>
        </p:spPr>
        <p:txBody>
          <a:bodyPr/>
          <a:lstStyle/>
          <a:p>
            <a:pPr marR="0" algn="l">
              <a:buClr>
                <a:srgbClr val="000000"/>
              </a:buClr>
              <a:buFont typeface="Arial"/>
            </a:pPr>
            <a:r>
              <a:rPr lang="en-US" sz="2400" b="1" dirty="0">
                <a:solidFill>
                  <a:schemeClr val="accent6">
                    <a:lumMod val="10000"/>
                  </a:schemeClr>
                </a:solidFill>
                <a:effectLst>
                  <a:outerShdw blurRad="38100" dist="38100" dir="2700000" algn="tl">
                    <a:srgbClr val="000000">
                      <a:alpha val="43137"/>
                    </a:srgbClr>
                  </a:outerShdw>
                </a:effectLst>
                <a:cs typeface="+mj-cs"/>
                <a:sym typeface="Arial"/>
              </a:rPr>
              <a:t> Complex systems analysis</a:t>
            </a:r>
            <a:endParaRPr lang="ar-SA" sz="2400" b="1" dirty="0">
              <a:solidFill>
                <a:schemeClr val="accent6">
                  <a:lumMod val="10000"/>
                </a:schemeClr>
              </a:solidFill>
              <a:effectLst>
                <a:outerShdw blurRad="38100" dist="38100" dir="2700000" algn="tl">
                  <a:srgbClr val="000000">
                    <a:alpha val="43137"/>
                  </a:srgbClr>
                </a:outerShdw>
              </a:effectLst>
              <a:cs typeface="+mj-cs"/>
              <a:sym typeface="Arial"/>
            </a:endParaRPr>
          </a:p>
        </p:txBody>
      </p:sp>
      <p:sp>
        <p:nvSpPr>
          <p:cNvPr id="5" name="مربع نص 4">
            <a:extLst>
              <a:ext uri="{FF2B5EF4-FFF2-40B4-BE49-F238E27FC236}">
                <a16:creationId xmlns:a16="http://schemas.microsoft.com/office/drawing/2014/main" id="{5B421658-0822-4A10-8C6C-D7540A25A27E}"/>
              </a:ext>
            </a:extLst>
          </p:cNvPr>
          <p:cNvSpPr txBox="1"/>
          <p:nvPr/>
        </p:nvSpPr>
        <p:spPr>
          <a:xfrm>
            <a:off x="2334600" y="1749241"/>
            <a:ext cx="4572000" cy="1200329"/>
          </a:xfrm>
          <a:prstGeom prst="rect">
            <a:avLst/>
          </a:prstGeom>
          <a:noFill/>
        </p:spPr>
        <p:txBody>
          <a:bodyPr wrap="square">
            <a:spAutoFit/>
          </a:bodyPr>
          <a:lstStyle/>
          <a:p>
            <a:r>
              <a:rPr lang="en-US" sz="1800" dirty="0">
                <a:solidFill>
                  <a:schemeClr val="accent6">
                    <a:lumMod val="10000"/>
                  </a:schemeClr>
                </a:solidFill>
                <a:effectLst>
                  <a:outerShdw blurRad="38100" dist="38100" dir="2700000" algn="tl">
                    <a:srgbClr val="000000">
                      <a:alpha val="43137"/>
                    </a:srgbClr>
                  </a:outerShdw>
                </a:effectLst>
                <a:latin typeface="Anaheim"/>
              </a:rPr>
              <a:t>In football, two teams in a match represent a complex system whose global behavior depends in skillful ways on the dynamics of the inter-actions between the players..</a:t>
            </a:r>
            <a:endParaRPr lang="ar-SA" sz="1800" dirty="0">
              <a:solidFill>
                <a:schemeClr val="accent6">
                  <a:lumMod val="10000"/>
                </a:schemeClr>
              </a:solidFill>
              <a:effectLst>
                <a:outerShdw blurRad="38100" dist="38100" dir="2700000" algn="tl">
                  <a:srgbClr val="000000">
                    <a:alpha val="43137"/>
                  </a:srgbClr>
                </a:outerShdw>
              </a:effectLst>
              <a:latin typeface="Anaheim"/>
            </a:endParaRPr>
          </a:p>
        </p:txBody>
      </p:sp>
    </p:spTree>
    <p:extLst>
      <p:ext uri="{BB962C8B-B14F-4D97-AF65-F5344CB8AC3E}">
        <p14:creationId xmlns:p14="http://schemas.microsoft.com/office/powerpoint/2010/main" val="347250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00FB8671-9C7F-48FF-AC69-3F9FC36F9020}"/>
              </a:ext>
            </a:extLst>
          </p:cNvPr>
          <p:cNvSpPr>
            <a:spLocks noGrp="1"/>
          </p:cNvSpPr>
          <p:nvPr>
            <p:ph type="subTitle" idx="1"/>
          </p:nvPr>
        </p:nvSpPr>
        <p:spPr>
          <a:xfrm>
            <a:off x="1148770" y="1041706"/>
            <a:ext cx="4018200" cy="1307700"/>
          </a:xfrm>
        </p:spPr>
        <p:txBody>
          <a:bodyPr/>
          <a:lstStyle/>
          <a:p>
            <a:r>
              <a:rPr lang="en-US" sz="2400" b="1" dirty="0">
                <a:solidFill>
                  <a:schemeClr val="accent6">
                    <a:lumMod val="10000"/>
                  </a:schemeClr>
                </a:solidFill>
                <a:effectLst>
                  <a:outerShdw blurRad="38100" dist="38100" dir="2700000" algn="tl">
                    <a:srgbClr val="000000">
                      <a:alpha val="43137"/>
                    </a:srgbClr>
                  </a:outerShdw>
                </a:effectLst>
                <a:cs typeface="+mj-cs"/>
              </a:rPr>
              <a:t>Science of success</a:t>
            </a:r>
          </a:p>
        </p:txBody>
      </p:sp>
      <p:sp>
        <p:nvSpPr>
          <p:cNvPr id="5" name="مربع نص 4">
            <a:extLst>
              <a:ext uri="{FF2B5EF4-FFF2-40B4-BE49-F238E27FC236}">
                <a16:creationId xmlns:a16="http://schemas.microsoft.com/office/drawing/2014/main" id="{5B421658-0822-4A10-8C6C-D7540A25A27E}"/>
              </a:ext>
            </a:extLst>
          </p:cNvPr>
          <p:cNvSpPr txBox="1"/>
          <p:nvPr/>
        </p:nvSpPr>
        <p:spPr>
          <a:xfrm>
            <a:off x="2286000" y="1556087"/>
            <a:ext cx="4572000" cy="2031325"/>
          </a:xfrm>
          <a:prstGeom prst="rect">
            <a:avLst/>
          </a:prstGeom>
          <a:noFill/>
        </p:spPr>
        <p:txBody>
          <a:bodyPr wrap="square">
            <a:spAutoFit/>
          </a:bodyPr>
          <a:lstStyle/>
          <a:p>
            <a:r>
              <a:rPr lang="en-US" sz="1800" dirty="0">
                <a:solidFill>
                  <a:schemeClr val="accent6">
                    <a:lumMod val="10000"/>
                  </a:schemeClr>
                </a:solidFill>
                <a:effectLst>
                  <a:outerShdw blurRad="38100" dist="38100" dir="2700000" algn="tl">
                    <a:srgbClr val="000000">
                      <a:alpha val="43137"/>
                    </a:srgbClr>
                  </a:outerShdw>
                </a:effectLst>
                <a:latin typeface="Anaheim"/>
              </a:rPr>
              <a:t>also creates the chance to explore the relationship between performance and success, </a:t>
            </a:r>
          </a:p>
          <a:p>
            <a:endParaRPr lang="en-US" sz="1800" dirty="0">
              <a:solidFill>
                <a:schemeClr val="accent6">
                  <a:lumMod val="10000"/>
                </a:schemeClr>
              </a:solidFill>
              <a:effectLst>
                <a:outerShdw blurRad="38100" dist="38100" dir="2700000" algn="tl">
                  <a:srgbClr val="000000">
                    <a:alpha val="43137"/>
                  </a:srgbClr>
                </a:outerShdw>
              </a:effectLst>
              <a:latin typeface="Anaheim"/>
            </a:endParaRPr>
          </a:p>
          <a:p>
            <a:r>
              <a:rPr lang="en-US" sz="1800" dirty="0">
                <a:solidFill>
                  <a:schemeClr val="accent6">
                    <a:lumMod val="10000"/>
                  </a:schemeClr>
                </a:solidFill>
                <a:effectLst>
                  <a:outerShdw blurRad="38100" dist="38100" dir="2700000" algn="tl">
                    <a:srgbClr val="000000">
                      <a:alpha val="43137"/>
                    </a:srgbClr>
                  </a:outerShdw>
                </a:effectLst>
                <a:latin typeface="Anaheim"/>
              </a:rPr>
              <a:t>where a team’s success can be intended as its outcome in a competition and the player’s as their popularity or market value.</a:t>
            </a:r>
            <a:endParaRPr lang="ar-SA" sz="1800" dirty="0">
              <a:solidFill>
                <a:schemeClr val="accent6">
                  <a:lumMod val="10000"/>
                </a:schemeClr>
              </a:solidFill>
              <a:effectLst>
                <a:outerShdw blurRad="38100" dist="38100" dir="2700000" algn="tl">
                  <a:srgbClr val="000000">
                    <a:alpha val="43137"/>
                  </a:srgbClr>
                </a:outerShdw>
              </a:effectLst>
              <a:latin typeface="Anaheim"/>
            </a:endParaRPr>
          </a:p>
        </p:txBody>
      </p:sp>
    </p:spTree>
    <p:extLst>
      <p:ext uri="{BB962C8B-B14F-4D97-AF65-F5344CB8AC3E}">
        <p14:creationId xmlns:p14="http://schemas.microsoft.com/office/powerpoint/2010/main" val="190242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56"/>
        <p:cNvGrpSpPr/>
        <p:nvPr/>
      </p:nvGrpSpPr>
      <p:grpSpPr>
        <a:xfrm>
          <a:off x="0" y="0"/>
          <a:ext cx="0" cy="0"/>
          <a:chOff x="0" y="0"/>
          <a:chExt cx="0" cy="0"/>
        </a:xfrm>
      </p:grpSpPr>
      <p:sp>
        <p:nvSpPr>
          <p:cNvPr id="558" name="Google Shape;558;p25"/>
          <p:cNvSpPr/>
          <p:nvPr/>
        </p:nvSpPr>
        <p:spPr>
          <a:xfrm>
            <a:off x="3690259" y="1193837"/>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txBox="1">
            <a:spLocks noGrp="1"/>
          </p:cNvSpPr>
          <p:nvPr>
            <p:ph type="ctrTitle" idx="2"/>
          </p:nvPr>
        </p:nvSpPr>
        <p:spPr>
          <a:xfrm>
            <a:off x="3871784" y="1418311"/>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US" dirty="0"/>
              <a:t>1</a:t>
            </a:r>
            <a:endParaRPr dirty="0"/>
          </a:p>
        </p:txBody>
      </p:sp>
      <p:sp>
        <p:nvSpPr>
          <p:cNvPr id="563" name="Google Shape;563;p25"/>
          <p:cNvSpPr txBox="1">
            <a:spLocks noGrp="1"/>
          </p:cNvSpPr>
          <p:nvPr>
            <p:ph type="subTitle" idx="5"/>
          </p:nvPr>
        </p:nvSpPr>
        <p:spPr>
          <a:xfrm>
            <a:off x="4344008" y="1248586"/>
            <a:ext cx="2460829" cy="503400"/>
          </a:xfrm>
          <a:prstGeom prst="rect">
            <a:avLst/>
          </a:prstGeom>
        </p:spPr>
        <p:txBody>
          <a:bodyPr spcFirstLastPara="1" wrap="square" lIns="91425" tIns="91425" rIns="91425" bIns="91425" anchor="t" anchorCtr="0">
            <a:noAutofit/>
          </a:bodyPr>
          <a:lstStyle/>
          <a:p>
            <a:pPr algn="l"/>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000" b="0" i="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etting formations</a:t>
            </a:r>
          </a:p>
        </p:txBody>
      </p:sp>
      <p:grpSp>
        <p:nvGrpSpPr>
          <p:cNvPr id="566" name="Google Shape;566;p25"/>
          <p:cNvGrpSpPr/>
          <p:nvPr/>
        </p:nvGrpSpPr>
        <p:grpSpPr>
          <a:xfrm>
            <a:off x="0" y="644492"/>
            <a:ext cx="4858352" cy="4064638"/>
            <a:chOff x="0" y="982900"/>
            <a:chExt cx="4600713" cy="3725949"/>
          </a:xfrm>
        </p:grpSpPr>
        <p:grpSp>
          <p:nvGrpSpPr>
            <p:cNvPr id="567" name="Google Shape;567;p25"/>
            <p:cNvGrpSpPr/>
            <p:nvPr/>
          </p:nvGrpSpPr>
          <p:grpSpPr>
            <a:xfrm>
              <a:off x="411575" y="982900"/>
              <a:ext cx="2214990" cy="3181003"/>
              <a:chOff x="624596" y="982906"/>
              <a:chExt cx="2001980" cy="3181003"/>
            </a:xfrm>
          </p:grpSpPr>
          <p:sp>
            <p:nvSpPr>
              <p:cNvPr id="568" name="Google Shape;568;p25"/>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25"/>
            <p:cNvGrpSpPr/>
            <p:nvPr/>
          </p:nvGrpSpPr>
          <p:grpSpPr>
            <a:xfrm>
              <a:off x="0" y="4397412"/>
              <a:ext cx="4600713" cy="150450"/>
              <a:chOff x="0" y="4397412"/>
              <a:chExt cx="4600713" cy="150450"/>
            </a:xfrm>
          </p:grpSpPr>
          <p:sp>
            <p:nvSpPr>
              <p:cNvPr id="571" name="Google Shape;571;p25"/>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5"/>
            <p:cNvGrpSpPr/>
            <p:nvPr/>
          </p:nvGrpSpPr>
          <p:grpSpPr>
            <a:xfrm>
              <a:off x="2072827" y="1904259"/>
              <a:ext cx="1418990" cy="2804590"/>
              <a:chOff x="2072827" y="1904259"/>
              <a:chExt cx="1418990" cy="2804590"/>
            </a:xfrm>
          </p:grpSpPr>
          <p:sp>
            <p:nvSpPr>
              <p:cNvPr id="577" name="Google Shape;577;p25"/>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 name="Google Shape;558;p25">
            <a:extLst>
              <a:ext uri="{FF2B5EF4-FFF2-40B4-BE49-F238E27FC236}">
                <a16:creationId xmlns:a16="http://schemas.microsoft.com/office/drawing/2014/main" id="{C442F13E-C0AA-42B3-97A1-5D56ECAFFEDD}"/>
              </a:ext>
            </a:extLst>
          </p:cNvPr>
          <p:cNvSpPr/>
          <p:nvPr/>
        </p:nvSpPr>
        <p:spPr>
          <a:xfrm>
            <a:off x="3706973" y="1969422"/>
            <a:ext cx="581148" cy="642428"/>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2;p25">
            <a:extLst>
              <a:ext uri="{FF2B5EF4-FFF2-40B4-BE49-F238E27FC236}">
                <a16:creationId xmlns:a16="http://schemas.microsoft.com/office/drawing/2014/main" id="{2E203AAD-A2C8-43F6-ACA7-53DCC6247615}"/>
              </a:ext>
            </a:extLst>
          </p:cNvPr>
          <p:cNvSpPr txBox="1">
            <a:spLocks/>
          </p:cNvSpPr>
          <p:nvPr/>
        </p:nvSpPr>
        <p:spPr>
          <a:xfrm>
            <a:off x="3911747" y="2200942"/>
            <a:ext cx="1606550" cy="3358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 dirty="0"/>
              <a:t>2 </a:t>
            </a:r>
          </a:p>
        </p:txBody>
      </p:sp>
      <p:sp>
        <p:nvSpPr>
          <p:cNvPr id="85" name="Google Shape;563;p25">
            <a:extLst>
              <a:ext uri="{FF2B5EF4-FFF2-40B4-BE49-F238E27FC236}">
                <a16:creationId xmlns:a16="http://schemas.microsoft.com/office/drawing/2014/main" id="{D1AAEAFF-D515-4668-8F3D-72872FC3F3C4}"/>
              </a:ext>
            </a:extLst>
          </p:cNvPr>
          <p:cNvSpPr txBox="1">
            <a:spLocks/>
          </p:cNvSpPr>
          <p:nvPr/>
        </p:nvSpPr>
        <p:spPr>
          <a:xfrm>
            <a:off x="4306183" y="2038935"/>
            <a:ext cx="27432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000"/>
              <a:buFont typeface="Anaheim"/>
              <a:buNone/>
              <a:defRPr sz="1200" b="0" i="0" u="none" strike="noStrike" cap="none">
                <a:solidFill>
                  <a:srgbClr val="434343"/>
                </a:solidFill>
                <a:latin typeface="Anaheim"/>
                <a:ea typeface="Anaheim"/>
                <a:cs typeface="Anaheim"/>
                <a:sym typeface="Anaheim"/>
              </a:defRPr>
            </a:lvl1pPr>
            <a:lvl2pPr marL="914400" marR="0" lvl="1"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2pPr>
            <a:lvl3pPr marL="1371600" marR="0" lvl="2"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3pPr>
            <a:lvl4pPr marL="1828800" marR="0" lvl="3"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4pPr>
            <a:lvl5pPr marL="2286000" marR="0" lvl="4"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5pPr>
            <a:lvl6pPr marL="2743200" marR="0" lvl="5"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6pPr>
            <a:lvl7pPr marL="3200400" marR="0" lvl="6"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7pPr>
            <a:lvl8pPr marL="3657600" marR="0" lvl="7"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8pPr>
            <a:lvl9pPr marL="4114800" marR="0" lvl="8"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9pPr>
          </a:lstStyle>
          <a:p>
            <a:pPr marL="152400" indent="0" algn="l"/>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Event tagging</a:t>
            </a:r>
          </a:p>
        </p:txBody>
      </p:sp>
      <p:sp>
        <p:nvSpPr>
          <p:cNvPr id="92" name="Google Shape;558;p25">
            <a:extLst>
              <a:ext uri="{FF2B5EF4-FFF2-40B4-BE49-F238E27FC236}">
                <a16:creationId xmlns:a16="http://schemas.microsoft.com/office/drawing/2014/main" id="{1D5D90BD-771F-4965-9ADC-EEFDF819048D}"/>
              </a:ext>
            </a:extLst>
          </p:cNvPr>
          <p:cNvSpPr/>
          <p:nvPr/>
        </p:nvSpPr>
        <p:spPr>
          <a:xfrm>
            <a:off x="3685917" y="2798489"/>
            <a:ext cx="581148" cy="642428"/>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2;p25">
            <a:extLst>
              <a:ext uri="{FF2B5EF4-FFF2-40B4-BE49-F238E27FC236}">
                <a16:creationId xmlns:a16="http://schemas.microsoft.com/office/drawing/2014/main" id="{7D0B6F0F-451A-49AF-B55A-14E182E26457}"/>
              </a:ext>
            </a:extLst>
          </p:cNvPr>
          <p:cNvSpPr txBox="1">
            <a:spLocks/>
          </p:cNvSpPr>
          <p:nvPr/>
        </p:nvSpPr>
        <p:spPr>
          <a:xfrm>
            <a:off x="3890691" y="3030009"/>
            <a:ext cx="1606550" cy="3358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 dirty="0"/>
              <a:t>3 </a:t>
            </a:r>
          </a:p>
        </p:txBody>
      </p:sp>
      <p:sp>
        <p:nvSpPr>
          <p:cNvPr id="94" name="Google Shape;563;p25">
            <a:extLst>
              <a:ext uri="{FF2B5EF4-FFF2-40B4-BE49-F238E27FC236}">
                <a16:creationId xmlns:a16="http://schemas.microsoft.com/office/drawing/2014/main" id="{9A330DFC-8199-46D7-92C5-3F1403B24391}"/>
              </a:ext>
            </a:extLst>
          </p:cNvPr>
          <p:cNvSpPr txBox="1">
            <a:spLocks/>
          </p:cNvSpPr>
          <p:nvPr/>
        </p:nvSpPr>
        <p:spPr>
          <a:xfrm>
            <a:off x="4285127" y="2868002"/>
            <a:ext cx="27432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000"/>
              <a:buFont typeface="Anaheim"/>
              <a:buNone/>
              <a:defRPr sz="1200" b="0" i="0" u="none" strike="noStrike" cap="none">
                <a:solidFill>
                  <a:srgbClr val="434343"/>
                </a:solidFill>
                <a:latin typeface="Anaheim"/>
                <a:ea typeface="Anaheim"/>
                <a:cs typeface="Anaheim"/>
                <a:sym typeface="Anaheim"/>
              </a:defRPr>
            </a:lvl1pPr>
            <a:lvl2pPr marL="914400" marR="0" lvl="1"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2pPr>
            <a:lvl3pPr marL="1371600" marR="0" lvl="2"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3pPr>
            <a:lvl4pPr marL="1828800" marR="0" lvl="3"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4pPr>
            <a:lvl5pPr marL="2286000" marR="0" lvl="4"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5pPr>
            <a:lvl6pPr marL="2743200" marR="0" lvl="5"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6pPr>
            <a:lvl7pPr marL="3200400" marR="0" lvl="6"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7pPr>
            <a:lvl8pPr marL="3657600" marR="0" lvl="7"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8pPr>
            <a:lvl9pPr marL="4114800" marR="0" lvl="8"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9pPr>
          </a:lstStyle>
          <a:p>
            <a:pPr marL="152400" indent="0" algn="l"/>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Quality control</a:t>
            </a:r>
          </a:p>
        </p:txBody>
      </p:sp>
      <p:sp>
        <p:nvSpPr>
          <p:cNvPr id="86" name="مربع نص 85">
            <a:extLst>
              <a:ext uri="{FF2B5EF4-FFF2-40B4-BE49-F238E27FC236}">
                <a16:creationId xmlns:a16="http://schemas.microsoft.com/office/drawing/2014/main" id="{3B3A2F70-45B8-4A18-8A15-C6529C34CD35}"/>
              </a:ext>
            </a:extLst>
          </p:cNvPr>
          <p:cNvSpPr txBox="1"/>
          <p:nvPr/>
        </p:nvSpPr>
        <p:spPr>
          <a:xfrm>
            <a:off x="390612" y="1518525"/>
            <a:ext cx="2405616" cy="2308324"/>
          </a:xfrm>
          <a:prstGeom prst="rect">
            <a:avLst/>
          </a:prstGeom>
          <a:noFill/>
        </p:spPr>
        <p:txBody>
          <a:bodyPr wrap="square">
            <a:spAutoFit/>
          </a:bodyPr>
          <a:lstStyle/>
          <a:p>
            <a:r>
              <a:rPr lang="en-US" sz="1800" dirty="0">
                <a:solidFill>
                  <a:schemeClr val="accent6">
                    <a:lumMod val="10000"/>
                  </a:schemeClr>
                </a:solidFill>
                <a:effectLst>
                  <a:outerShdw blurRad="38100" dist="38100" dir="2700000" algn="tl">
                    <a:srgbClr val="000000">
                      <a:alpha val="43137"/>
                    </a:srgbClr>
                  </a:outerShdw>
                </a:effectLst>
                <a:latin typeface="Anaheim"/>
              </a:rPr>
              <a:t>The data described in this data have been collected, </a:t>
            </a:r>
          </a:p>
          <a:p>
            <a:endParaRPr lang="en-US" sz="1800" dirty="0">
              <a:solidFill>
                <a:schemeClr val="accent6">
                  <a:lumMod val="10000"/>
                </a:schemeClr>
              </a:solidFill>
              <a:effectLst>
                <a:outerShdw blurRad="38100" dist="38100" dir="2700000" algn="tl">
                  <a:srgbClr val="000000">
                    <a:alpha val="43137"/>
                  </a:srgbClr>
                </a:outerShdw>
              </a:effectLst>
              <a:latin typeface="Anaheim"/>
            </a:endParaRPr>
          </a:p>
          <a:p>
            <a:r>
              <a:rPr lang="en-US" sz="1800" dirty="0">
                <a:solidFill>
                  <a:schemeClr val="accent6">
                    <a:lumMod val="10000"/>
                  </a:schemeClr>
                </a:solidFill>
                <a:effectLst>
                  <a:outerShdw blurRad="38100" dist="38100" dir="2700000" algn="tl">
                    <a:srgbClr val="000000">
                      <a:alpha val="43137"/>
                    </a:srgbClr>
                  </a:outerShdw>
                </a:effectLst>
                <a:latin typeface="Anaheim"/>
              </a:rPr>
              <a:t> a quick review of complex events in a match consists of three main steps</a:t>
            </a:r>
            <a:r>
              <a:rPr lang="ar-SA" sz="1800" dirty="0">
                <a:solidFill>
                  <a:schemeClr val="accent6">
                    <a:lumMod val="10000"/>
                  </a:schemeClr>
                </a:solidFill>
                <a:effectLst>
                  <a:outerShdw blurRad="38100" dist="38100" dir="2700000" algn="tl">
                    <a:srgbClr val="000000">
                      <a:alpha val="43137"/>
                    </a:srgbClr>
                  </a:outerShdw>
                </a:effectLst>
                <a:latin typeface="Anaheim"/>
              </a:rPr>
              <a:t>.</a:t>
            </a:r>
          </a:p>
        </p:txBody>
      </p:sp>
      <p:sp>
        <p:nvSpPr>
          <p:cNvPr id="91" name="مربع نص 90">
            <a:extLst>
              <a:ext uri="{FF2B5EF4-FFF2-40B4-BE49-F238E27FC236}">
                <a16:creationId xmlns:a16="http://schemas.microsoft.com/office/drawing/2014/main" id="{C0CE65A6-D9DB-4685-BDFE-75FDA15FB2DF}"/>
              </a:ext>
            </a:extLst>
          </p:cNvPr>
          <p:cNvSpPr txBox="1"/>
          <p:nvPr/>
        </p:nvSpPr>
        <p:spPr>
          <a:xfrm>
            <a:off x="687903" y="997159"/>
            <a:ext cx="1679400" cy="461665"/>
          </a:xfrm>
          <a:prstGeom prst="rect">
            <a:avLst/>
          </a:prstGeom>
          <a:noFill/>
        </p:spPr>
        <p:txBody>
          <a:bodyPr wrap="square">
            <a:spAutoFit/>
          </a:bodyPr>
          <a:lstStyle/>
          <a:p>
            <a:r>
              <a:rPr lang="en-US" sz="2400" b="1" dirty="0">
                <a:solidFill>
                  <a:schemeClr val="accent6">
                    <a:lumMod val="10000"/>
                  </a:schemeClr>
                </a:solidFill>
                <a:effectLst>
                  <a:outerShdw blurRad="38100" dist="38100" dir="2700000" algn="tl">
                    <a:srgbClr val="000000">
                      <a:alpha val="43137"/>
                    </a:srgbClr>
                  </a:outerShdw>
                </a:effectLst>
                <a:latin typeface="Anaheim"/>
                <a:cs typeface="+mj-cs"/>
              </a:rPr>
              <a:t>Methods</a:t>
            </a:r>
            <a:endParaRPr lang="ar-SA" sz="2400" b="1" dirty="0">
              <a:solidFill>
                <a:schemeClr val="accent6">
                  <a:lumMod val="10000"/>
                </a:schemeClr>
              </a:solidFill>
              <a:effectLst>
                <a:outerShdw blurRad="38100" dist="38100" dir="2700000" algn="tl">
                  <a:srgbClr val="000000">
                    <a:alpha val="43137"/>
                  </a:srgbClr>
                </a:outerShdw>
              </a:effectLst>
              <a:latin typeface="Anaheim"/>
              <a:cs typeface="+mj-cs"/>
            </a:endParaRPr>
          </a:p>
        </p:txBody>
      </p:sp>
    </p:spTree>
    <p:extLst>
      <p:ext uri="{BB962C8B-B14F-4D97-AF65-F5344CB8AC3E}">
        <p14:creationId xmlns:p14="http://schemas.microsoft.com/office/powerpoint/2010/main" val="855225857"/>
      </p:ext>
    </p:extLst>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789</Words>
  <Application>Microsoft Office PowerPoint</Application>
  <PresentationFormat>عرض على الشاشة (16:9)</PresentationFormat>
  <Paragraphs>112</Paragraphs>
  <Slides>26</Slides>
  <Notes>19</Notes>
  <HiddenSlides>0</HiddenSlides>
  <MMClips>0</MMClips>
  <ScaleCrop>false</ScaleCrop>
  <HeadingPairs>
    <vt:vector size="6" baseType="variant">
      <vt:variant>
        <vt:lpstr>الخطوط المستخدمة</vt:lpstr>
      </vt:variant>
      <vt:variant>
        <vt:i4>10</vt:i4>
      </vt:variant>
      <vt:variant>
        <vt:lpstr>نسق</vt:lpstr>
      </vt:variant>
      <vt:variant>
        <vt:i4>1</vt:i4>
      </vt:variant>
      <vt:variant>
        <vt:lpstr>عناوين الشرائح</vt:lpstr>
      </vt:variant>
      <vt:variant>
        <vt:i4>26</vt:i4>
      </vt:variant>
    </vt:vector>
  </HeadingPairs>
  <TitlesOfParts>
    <vt:vector size="37" baseType="lpstr">
      <vt:lpstr>Anaheim</vt:lpstr>
      <vt:lpstr>Staatliches</vt:lpstr>
      <vt:lpstr>Unica One</vt:lpstr>
      <vt:lpstr>Josefin Sans</vt:lpstr>
      <vt:lpstr>Josefin Slab SemiBold</vt:lpstr>
      <vt:lpstr>Arial</vt:lpstr>
      <vt:lpstr>Times New Roman</vt:lpstr>
      <vt:lpstr>Abel</vt:lpstr>
      <vt:lpstr>Josefin Slab</vt:lpstr>
      <vt:lpstr>Anton</vt:lpstr>
      <vt:lpstr>Economy Thesis by Slidesgo</vt:lpstr>
      <vt:lpstr>Sports Analysis in Football</vt:lpstr>
      <vt:lpstr>1</vt:lpstr>
      <vt:lpstr>why is data science important?</vt:lpstr>
      <vt:lpstr>introduction</vt:lpstr>
      <vt:lpstr>Collect and clean data</vt:lpstr>
      <vt:lpstr>Exploratory data analysis (EDA)</vt:lpstr>
      <vt:lpstr>عرض تقديمي في PowerPoint</vt:lpstr>
      <vt:lpstr>عرض تقديمي في PowerPoint</vt:lpstr>
      <vt:lpstr> 1</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Sama &amp; the fintech sandbox</dc:title>
  <dc:creator>Musa Ghazwani</dc:creator>
  <cp:lastModifiedBy>Musa Ghazwani</cp:lastModifiedBy>
  <cp:revision>40</cp:revision>
  <dcterms:modified xsi:type="dcterms:W3CDTF">2021-11-20T01:47:17Z</dcterms:modified>
</cp:coreProperties>
</file>