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0869E5-2F42-419C-9E5E-9BD34C232DCA}">
  <a:tblStyle styleId="{240869E5-2F42-419C-9E5E-9BD34C232DC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a59259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a59259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a59259657_2_128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19a59259657_2_128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6" name="Google Shape;176;g19a59259657_2_128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a59259657_2_134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19a59259657_2_134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4" name="Google Shape;184;g19a59259657_2_134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a59259657_2_141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19a59259657_2_141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3" name="Google Shape;193;g19a59259657_2_141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a59259657_2_147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19a59259657_2_147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2" name="Google Shape;202;g19a59259657_2_147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59259657_2_154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19a59259657_2_154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1" name="Google Shape;211;g19a59259657_2_154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a59259657_2_167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g19a59259657_2_167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0" name="Google Shape;220;g19a59259657_2_167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a59259657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a59259657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a59259657_2_175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g19a59259657_2_175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8" name="Google Shape;238;g19a59259657_2_175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59259657_2_182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9a59259657_2_182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a59259657_2_189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9a59259657_2_189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59259657_2_81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g19a59259657_2_81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6" name="Google Shape;116;g19a59259657_2_81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9a59259657_2_194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9a59259657_2_194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59259657_2_200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9a59259657_2_200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9a59259657_2_207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9a59259657_2_207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a59259657_2_213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9a59259657_2_213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9a59259657_2_219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9a59259657_2_219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a59259657_2_225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9a59259657_2_225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9a59259657_2_230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9a59259657_2_230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a59259657_2_235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9a59259657_2_235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9a59259657_2_241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9a59259657_2_241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9a59259657_2_248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9a59259657_2_248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a59259657_2_88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19a59259657_2_88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4" name="Google Shape;124;g19a59259657_2_88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9a59259657_2_254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9a59259657_2_254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9a59259657_2_261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9a59259657_2_261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9a59259657_2_268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9a59259657_2_268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a59259657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9a59259657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9a59259657_2_273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9a59259657_2_273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9a59259657_2_279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9a59259657_2_279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9a59259657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9a59259657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9a59259657_2_286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9a59259657_2_286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9a59259657_2_292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9a59259657_2_292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a59259657_2_297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9a59259657_2_297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a59259657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a59259657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9a59259657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9a59259657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a59259657_2_302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9a59259657_2_302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9a59259657_2_307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9a59259657_2_307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9a59259657_2_313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9a59259657_2_313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9a59259657_2_325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9a59259657_2_325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9a59259657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9a59259657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9a59259657_2_330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9a59259657_2_330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9a59259657_2_336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9a59259657_2_336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9a59259657_2_342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9a59259657_2_342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9a59259657_2_348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9a59259657_2_348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a5925965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a5925965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9a59259657_2_355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9a59259657_2_355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9a59259657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9a59259657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9a59259657_2_116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g19a59259657_2_116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11" name="Google Shape;511;g19a59259657_2_116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9a59259657_7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9a59259657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9a59259657_7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9a59259657_7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9a6c6329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9a6c6329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9a6fb7de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9a6fb7de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9a6fb7de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9a6fb7d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9a6fb7de8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9a6fb7de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9a6fb7de8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9a6fb7de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a59259657_2_102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19a59259657_2_102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5" name="Google Shape;145;g19a59259657_2_102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a6fb7de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a6fb7de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a6fb7de8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a6fb7de8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9a6fb7de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9a6fb7de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9a6fb7de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9a6fb7de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9a6fb7de8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9a6fb7de8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9a6fb7de8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9a6fb7de8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9a7c6d72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9a7c6d72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9a6fb7de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9a6fb7de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9a6c6329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9a6c6329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a59259657_2_109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19a59259657_2_109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-279400" lvl="1" marL="854075" rtl="0" algn="l"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lang="en" sz="2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attu</a:t>
            </a:r>
            <a:r>
              <a:rPr lang="en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shared server</a:t>
            </a:r>
            <a:endParaRPr sz="1500"/>
          </a:p>
        </p:txBody>
      </p:sp>
      <p:sp>
        <p:nvSpPr>
          <p:cNvPr id="154" name="Google Shape;154;g19a59259657_2_109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a59259657_7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a59259657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a59259657_2_122:notes"/>
          <p:cNvSpPr/>
          <p:nvPr>
            <p:ph idx="2" type="sldImg"/>
          </p:nvPr>
        </p:nvSpPr>
        <p:spPr>
          <a:xfrm>
            <a:off x="401308" y="685844"/>
            <a:ext cx="6057098" cy="34292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19a59259657_2_122:notes"/>
          <p:cNvSpPr txBox="1"/>
          <p:nvPr>
            <p:ph idx="1" type="body"/>
          </p:nvPr>
        </p:nvSpPr>
        <p:spPr>
          <a:xfrm>
            <a:off x="686486" y="4343104"/>
            <a:ext cx="5485027" cy="411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8" name="Google Shape;168;g19a59259657_2_122:notes"/>
          <p:cNvSpPr txBox="1"/>
          <p:nvPr/>
        </p:nvSpPr>
        <p:spPr>
          <a:xfrm>
            <a:off x="3883797" y="8684480"/>
            <a:ext cx="2972486" cy="457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>
                <a:solidFill>
                  <a:srgbClr val="262626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SzPts val="2200"/>
              <a:buChar char="▪"/>
              <a:defRPr>
                <a:solidFill>
                  <a:srgbClr val="3F3F3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 rot="5400000">
            <a:off x="5429250" y="1428750"/>
            <a:ext cx="51435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 rot="5400000">
            <a:off x="781050" y="-781050"/>
            <a:ext cx="51435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 rot="5400000">
            <a:off x="2486025" y="-1514475"/>
            <a:ext cx="417195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89" name="Google Shape;89;p21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0" y="971550"/>
            <a:ext cx="4495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648200" y="971550"/>
            <a:ext cx="4495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g + 1 Content">
  <p:cSld name="TWO_OBJECT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4648200" y="971550"/>
            <a:ext cx="44958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ctrTitle"/>
          </p:nvPr>
        </p:nvSpPr>
        <p:spPr>
          <a:xfrm>
            <a:off x="0" y="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914400" y="268605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96646"/>
            </a:gs>
            <a:gs pos="100000">
              <a:srgbClr val="D3CAAA"/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95250" y="114300"/>
            <a:ext cx="8953500" cy="4914900"/>
          </a:xfrm>
          <a:prstGeom prst="roundRect">
            <a:avLst>
              <a:gd fmla="val 1186" name="adj"/>
            </a:avLst>
          </a:prstGeom>
          <a:solidFill>
            <a:srgbClr val="FFFFFF"/>
          </a:solidFill>
          <a:ln cap="flat" cmpd="sng" w="25400">
            <a:solidFill>
              <a:srgbClr val="79664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4D4D4D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4D4D4D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4D4D4D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4D4D4D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0" y="971550"/>
            <a:ext cx="9144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9664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8305800" y="48577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" sz="1200" u="non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723900" y="857250"/>
            <a:ext cx="7696200" cy="1190"/>
          </a:xfrm>
          <a:prstGeom prst="straightConnector1">
            <a:avLst/>
          </a:prstGeom>
          <a:noFill/>
          <a:ln cap="flat" cmpd="sng" w="28575">
            <a:solidFill>
              <a:srgbClr val="79664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858000" y="472916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downloads.sourceforge.net/project/pidgin/Pidgin/2.10.11/pidgin-2.10.11.tar.bz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://nixware.n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ctrTitle"/>
          </p:nvPr>
        </p:nvSpPr>
        <p:spPr>
          <a:xfrm>
            <a:off x="-153075" y="1387900"/>
            <a:ext cx="9144000" cy="2286000"/>
          </a:xfrm>
          <a:prstGeom prst="rect">
            <a:avLst/>
          </a:prstGeom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Linux/Unix Environment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Shell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Why should I learn to use a shell when GUIs exist?</a:t>
            </a:r>
            <a:endParaRPr sz="2200"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faster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programmable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customizable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epeatable</a:t>
            </a:r>
            <a:endParaRPr b="0" i="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90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input, output, and errors</a:t>
            </a:r>
            <a:endParaRPr sz="2200"/>
          </a:p>
          <a:p>
            <a:pPr indent="-2190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directories: working/current directory,  home directory</a:t>
            </a:r>
            <a:endParaRPr sz="2200"/>
          </a:p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Shell commands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4603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rtl="0" algn="l">
              <a:lnSpc>
                <a:spcPct val="62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60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9400" lvl="1" marL="854075" rtl="0" algn="l">
              <a:lnSpc>
                <a:spcPct val="62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60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9400" lvl="1" marL="854075" rtl="0" algn="l">
              <a:lnSpc>
                <a:spcPct val="62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36"/>
          <p:cNvGraphicFramePr/>
          <p:nvPr/>
        </p:nvGraphicFramePr>
        <p:xfrm>
          <a:off x="586800" y="1024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{240869E5-2F42-419C-9E5E-9BD34C232DCA}</a:tableStyleId>
              </a:tblPr>
              <a:tblGrid>
                <a:gridCol w="3013200"/>
                <a:gridCol w="5100750"/>
              </a:tblGrid>
              <a:tr h="4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command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exit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logs out of the shell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ls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lists files in a directory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pwd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outputs the current working directory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cd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changes the working directory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man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brings up the manual for a command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Relative directories</a:t>
            </a:r>
            <a:endParaRPr/>
          </a:p>
        </p:txBody>
      </p:sp>
      <p:graphicFrame>
        <p:nvGraphicFramePr>
          <p:cNvPr id="196" name="Google Shape;196;p37"/>
          <p:cNvGraphicFramePr/>
          <p:nvPr/>
        </p:nvGraphicFramePr>
        <p:xfrm>
          <a:off x="2702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{240869E5-2F42-419C-9E5E-9BD34C232DCA}</a:tableStyleId>
              </a:tblPr>
              <a:tblGrid>
                <a:gridCol w="3089825"/>
                <a:gridCol w="5440025"/>
              </a:tblGrid>
              <a:tr h="4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directory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directory you are in ("working directory")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parent of the working directory</a:t>
                      </a:r>
                      <a:b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../..</a:t>
                      </a: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is grandparent, etc.)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~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your home directory</a:t>
                      </a:r>
                      <a:b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(on many systems, this is </a:t>
                      </a: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/home/</a:t>
                      </a:r>
                      <a:r>
                        <a:rPr b="1" i="1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username</a:t>
                      </a: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~</a:t>
                      </a:r>
                      <a:r>
                        <a:rPr b="1" i="1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username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1" i="1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username</a:t>
                      </a: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's home directory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~/Desktop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your desktop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Shell commands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many accept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b="0" i="0" sz="22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b="0" i="0" lang="en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(copy) accepts a source and destination file path</a:t>
            </a:r>
            <a:endParaRPr/>
          </a:p>
          <a:p>
            <a:pPr indent="-1397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90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program uses 3 streams of information:</a:t>
            </a:r>
            <a:endParaRPr sz="2200"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stdin, stdout, stderr  (standard in, out, error)</a:t>
            </a:r>
            <a:endParaRPr/>
          </a:p>
          <a:p>
            <a:pPr indent="-1397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9075" lvl="0" marL="4603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comes from user's keyboard</a:t>
            </a:r>
            <a:endParaRPr sz="2200"/>
          </a:p>
          <a:p>
            <a:pPr indent="-219075" lvl="0" marL="4603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goes to console</a:t>
            </a:r>
            <a:endParaRPr sz="2200"/>
          </a:p>
          <a:p>
            <a:pPr indent="-219075" lvl="0" marL="4603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can also be printed  (by default, sent to console like output)</a:t>
            </a:r>
            <a:endParaRPr sz="2200"/>
          </a:p>
          <a:p>
            <a:pPr indent="-139700" lvl="1" marL="85407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06" name="Google Shape;2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7275" y="2001440"/>
            <a:ext cx="1943101" cy="137040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8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Directory commands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some commands (</a:t>
            </a:r>
            <a:r>
              <a:rPr b="0" i="0" lang="en" sz="2400" u="non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" sz="2400" u="non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 are part of the shell ("builtins")</a:t>
            </a:r>
            <a:endParaRPr/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others (</a:t>
            </a:r>
            <a:r>
              <a:rPr b="0" i="0" lang="en" sz="2400" u="non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" sz="2400" u="non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mkdir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 are separate programs the shell runs</a:t>
            </a:r>
            <a:endParaRPr/>
          </a:p>
          <a:p>
            <a:pPr indent="-79375" lvl="0" marL="460375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Google Shape;215;p39"/>
          <p:cNvGraphicFramePr/>
          <p:nvPr/>
        </p:nvGraphicFramePr>
        <p:xfrm>
          <a:off x="6223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{240869E5-2F42-419C-9E5E-9BD34C232DCA}</a:tableStyleId>
              </a:tblPr>
              <a:tblGrid>
                <a:gridCol w="2838450"/>
                <a:gridCol w="49974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command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ls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files in a directory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pwd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the current working directory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cd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the working directory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mkdir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new directory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rmdir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a directory (must be empty)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39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Shell/system commands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40"/>
          <p:cNvGraphicFramePr/>
          <p:nvPr/>
        </p:nvGraphicFramePr>
        <p:xfrm>
          <a:off x="6223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{240869E5-2F42-419C-9E5E-9BD34C232DCA}</a:tableStyleId>
              </a:tblPr>
              <a:tblGrid>
                <a:gridCol w="2838450"/>
                <a:gridCol w="49974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command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man </a:t>
                      </a: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info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help on a command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clear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clears out the output from the console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exit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exits and logs out of the shell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Google Shape;225;p40"/>
          <p:cNvGraphicFramePr/>
          <p:nvPr/>
        </p:nvGraphicFramePr>
        <p:xfrm>
          <a:off x="622300" y="28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{240869E5-2F42-419C-9E5E-9BD34C232DCA}</a:tableStyleId>
              </a:tblPr>
              <a:tblGrid>
                <a:gridCol w="2838450"/>
                <a:gridCol w="49974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command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date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the system date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a text calendar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uname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 information about the current system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40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1"/>
          <p:cNvSpPr txBox="1"/>
          <p:nvPr/>
        </p:nvSpPr>
        <p:spPr>
          <a:xfrm>
            <a:off x="755200" y="1602250"/>
            <a:ext cx="78684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31775" lvl="0" marL="460375" rtl="0" algn="l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"man pages" are a very important way to learn new commands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	man ls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	man man</a:t>
            </a:r>
            <a:endParaRPr/>
          </a:p>
        </p:txBody>
      </p:sp>
      <p:sp>
        <p:nvSpPr>
          <p:cNvPr id="233" name="Google Shape;233;p41"/>
          <p:cNvSpPr txBox="1"/>
          <p:nvPr/>
        </p:nvSpPr>
        <p:spPr>
          <a:xfrm>
            <a:off x="0" y="0"/>
            <a:ext cx="8991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Shell/system commands</a:t>
            </a:r>
            <a:endParaRPr b="1" sz="4400">
              <a:solidFill>
                <a:srgbClr val="5A332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653150" y="1010325"/>
            <a:ext cx="448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NOTE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File commands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2" name="Google Shape;242;p42"/>
          <p:cNvGraphicFramePr/>
          <p:nvPr/>
        </p:nvGraphicFramePr>
        <p:xfrm>
          <a:off x="654050" y="1673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{240869E5-2F42-419C-9E5E-9BD34C232DCA}</a:tableStyleId>
              </a:tblPr>
              <a:tblGrid>
                <a:gridCol w="2838450"/>
                <a:gridCol w="49974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command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cp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copy a file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mv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 or rename a file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rm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a file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touch</a:t>
                      </a:r>
                      <a:endParaRPr sz="2200"/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new empty file, or</a:t>
                      </a:r>
                      <a:b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" sz="2200" u="none" cap="none" strike="noStrik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its last-modified time stamp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System information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1" i="0" lang="en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uname</a:t>
            </a:r>
            <a:r>
              <a:rPr b="0" i="0" lang="en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– prints the name, version and other details about the current machine and the operating system running on it.</a:t>
            </a:r>
            <a:endParaRPr/>
          </a:p>
          <a:p>
            <a:pPr indent="-793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793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1" i="0" lang="en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lsb_release -a </a:t>
            </a:r>
            <a:r>
              <a:rPr b="0" i="0" lang="en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prints Distribution information.</a:t>
            </a:r>
            <a:endParaRPr/>
          </a:p>
          <a:p>
            <a:pPr indent="-79375" lvl="0" marL="460375" marR="0" rtl="0" algn="l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275" y="1837000"/>
            <a:ext cx="7327276" cy="10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6623" y="3632075"/>
            <a:ext cx="4534775" cy="9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3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3200"/>
              <a:buFont typeface="Lucida Sans"/>
              <a:buNone/>
            </a:pPr>
            <a:r>
              <a:rPr b="1" i="0" lang="en" sz="32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Copying, renaming and deleting files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Make a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of a file using the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cp 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command. </a:t>
            </a:r>
            <a:endParaRPr sz="2200"/>
          </a:p>
          <a:p>
            <a:pPr indent="-3302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cp source_file destination_file</a:t>
            </a:r>
            <a:endParaRPr/>
          </a:p>
          <a:p>
            <a:pPr indent="-215900" lvl="1" marL="8540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C66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Renaming a file with the </a:t>
            </a:r>
            <a:r>
              <a:rPr b="1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mv 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command:</a:t>
            </a:r>
            <a:endParaRPr/>
          </a:p>
          <a:p>
            <a:pPr indent="-3302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mv old_file new_file</a:t>
            </a:r>
            <a:endParaRPr/>
          </a:p>
          <a:p>
            <a:pPr indent="-215900" lvl="1" marL="8540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C66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Delete one or multiple files with </a:t>
            </a:r>
            <a:r>
              <a:rPr b="1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302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 filename1</a:t>
            </a:r>
            <a:endParaRPr/>
          </a:p>
          <a:p>
            <a:pPr indent="-3302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 filename1 filename2 filename3  //</a:t>
            </a:r>
            <a:r>
              <a:rPr b="1" i="0" lang="en" sz="1600" u="none" cap="none" strike="noStrike">
                <a:solidFill>
                  <a:srgbClr val="404040"/>
                </a:solidFill>
              </a:rPr>
              <a:t>multiple files</a:t>
            </a:r>
            <a:endParaRPr b="1" sz="1600"/>
          </a:p>
          <a:p>
            <a:pPr indent="-3302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 –r –f  /home/cristian/*  // </a:t>
            </a:r>
            <a:r>
              <a:rPr b="1" i="0" lang="en" sz="1600" u="none" cap="none" strike="noStrike">
                <a:solidFill>
                  <a:srgbClr val="404040"/>
                </a:solidFill>
              </a:rPr>
              <a:t>deletes all files in /home/Cristian without confirmation</a:t>
            </a:r>
            <a:endParaRPr b="1" sz="1600"/>
          </a:p>
          <a:p>
            <a:pPr indent="-3302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  *.txt  ./     //</a:t>
            </a:r>
            <a:r>
              <a:rPr b="1" i="0" lang="en" sz="1600" u="none" cap="none" strike="noStrike">
                <a:solidFill>
                  <a:srgbClr val="404040"/>
                </a:solidFill>
              </a:rPr>
              <a:t>deletes all .txt files in the current directory </a:t>
            </a:r>
            <a:endParaRPr b="1" sz="1600"/>
          </a:p>
          <a:p>
            <a:pPr indent="-142875" lvl="0" marL="460375" marR="0" rtl="0" algn="l"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4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Operating </a:t>
            </a:r>
            <a:r>
              <a:rPr lang="en"/>
              <a:t>S</a:t>
            </a: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ystems</a:t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1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Manages activities and resources of a computer.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software that acts as an interface between hardware and user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provides a layer of abstraction for application developers</a:t>
            </a:r>
            <a:endParaRPr/>
          </a:p>
          <a:p>
            <a:pPr indent="-203200" lvl="1" marL="8540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features provided by an operating system: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ability to execute programs 	(and multi-tasking)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memory management	(and virtual memory)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file systems, disk and network access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 interface to communicate with hardware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user interface	(often graphical)</a:t>
            </a:r>
            <a:endParaRPr/>
          </a:p>
          <a:p>
            <a:pPr indent="-177800" lvl="1" marL="85407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85407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1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The lowest-level core of an operating system.</a:t>
            </a:r>
            <a:endParaRPr/>
          </a:p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3200"/>
              <a:buFont typeface="Lucida Sans"/>
              <a:buNone/>
            </a:pPr>
            <a:r>
              <a:rPr b="1" i="0" lang="en" sz="32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Control the output with more &amp; less</a:t>
            </a:r>
            <a:endParaRPr/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- is a filter for paging through text one screenful at a time</a:t>
            </a:r>
            <a:endParaRPr sz="2200"/>
          </a:p>
          <a:p>
            <a:pPr indent="-2190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less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- is a program similar to more (1), but which allows  backward movement  in  the  file  as well as forward movement.</a:t>
            </a:r>
            <a:endParaRPr sz="2200"/>
          </a:p>
          <a:p>
            <a:pPr indent="-168275" lvl="0" marL="4603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D0901"/>
              </a:buClr>
              <a:buSzPts val="10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The syntax:</a:t>
            </a:r>
            <a:endParaRPr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/my/log/file</a:t>
            </a:r>
            <a:endParaRPr sz="2200"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/my/log/file</a:t>
            </a:r>
            <a:endParaRPr sz="2200"/>
          </a:p>
          <a:p>
            <a:pPr indent="-104775" lvl="0" marL="460375" marR="0" rtl="0" algn="l"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ts val="20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725" y="2283625"/>
            <a:ext cx="3971924" cy="244554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5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Server load (I)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Hard drive usage: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04040"/>
                </a:solidFill>
              </a:rPr>
              <a:t>       -&gt;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- displays the amount of disk space available on the file system</a:t>
            </a:r>
            <a:endParaRPr/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rPr b="1" lang="en">
                <a:solidFill>
                  <a:srgbClr val="404040"/>
                </a:solidFill>
              </a:rPr>
              <a:t>      -&gt;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du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- estimates and displays the disk space used by files and directories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2075" lvl="0" marL="460375" marR="0" rtl="0" algn="l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750" y="1879997"/>
            <a:ext cx="3564731" cy="935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3750" y="4006281"/>
            <a:ext cx="3538538" cy="60126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Server load (II)</a:t>
            </a:r>
            <a:endParaRPr/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854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Processor, memory, general server load</a:t>
            </a:r>
            <a:endParaRPr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top - 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provides a dynamic real-time view of a running system. It can display system summary information, as well as a list of processes or threads currently being managed by the kernel</a:t>
            </a:r>
            <a:endParaRPr sz="2200"/>
          </a:p>
          <a:p>
            <a:pPr indent="-476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460375" marR="0" rtl="0" algn="l"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ts val="20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425" y="2486044"/>
            <a:ext cx="4579144" cy="224313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7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Server load (II)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854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Processor, memory, general server load</a:t>
            </a:r>
            <a:endParaRPr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htop – 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similar to top, but with more details and fancier colors</a:t>
            </a:r>
            <a:endParaRPr sz="2200"/>
          </a:p>
          <a:p>
            <a:pPr indent="-476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460375" marR="0" rtl="0" algn="l"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ts val="20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950" y="1846659"/>
            <a:ext cx="4270772" cy="255508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8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Linux directory hierarchy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854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 Windows we call them folders, in Linux the term used is </a:t>
            </a:r>
            <a:r>
              <a:rPr b="1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directory/directories.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2075" lvl="0" marL="460375" marR="0" rtl="0" algn="l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437" y="1701403"/>
            <a:ext cx="6096000" cy="287893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9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Linux directory hierarchy  </a:t>
            </a:r>
            <a:endParaRPr/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1" marL="854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equivalent of the “C:\” partition in Windows is referred in Linux as “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” – also called “root directory”, or “slash”.</a:t>
            </a:r>
            <a:endParaRPr/>
          </a:p>
          <a:p>
            <a:pPr indent="-304800" lvl="1" marL="854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Linux filesystem has the root directory at the top of the directory tree. </a:t>
            </a:r>
            <a:endParaRPr/>
          </a:p>
          <a:p>
            <a:pPr indent="-304800" lvl="1" marL="854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following list of directories are subdirectories of the root direc</a:t>
            </a:r>
            <a:r>
              <a:rPr lang="en">
                <a:solidFill>
                  <a:srgbClr val="404040"/>
                </a:solidFill>
              </a:rPr>
              <a:t>tory.</a:t>
            </a:r>
            <a:endParaRPr/>
          </a:p>
          <a:p>
            <a:pPr indent="-212725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/bin:</a:t>
            </a:r>
            <a:b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These programs are designed to make the system usable. </a:t>
            </a:r>
            <a:endParaRPr sz="2200"/>
          </a:p>
          <a:p>
            <a:pPr indent="-212725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/etc</a:t>
            </a:r>
            <a:b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Contains configuration files which are local to the machine. </a:t>
            </a:r>
            <a:endParaRPr sz="2200"/>
          </a:p>
          <a:p>
            <a:pPr indent="-212725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/home</a:t>
            </a:r>
            <a:b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Contains user account directories. </a:t>
            </a:r>
            <a:endParaRPr b="1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0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Linux directory hierarchy  </a:t>
            </a:r>
            <a:endParaRPr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/mnt</a:t>
            </a:r>
            <a:b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Used for mounting temporary </a:t>
            </a:r>
            <a:r>
              <a:rPr lang="en" sz="2200"/>
              <a:t>file systems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/>
          </a:p>
          <a:p>
            <a:pPr indent="-225425" lvl="2" marL="1143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/opt</a:t>
            </a:r>
            <a:b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Used for storing random data that has no other logical destination.</a:t>
            </a:r>
            <a:endParaRPr sz="2200"/>
          </a:p>
          <a:p>
            <a:pPr indent="-225425" lvl="2" marL="1143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/proc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Provides information about running processes and the kernel. </a:t>
            </a:r>
            <a:endParaRPr sz="2200"/>
          </a:p>
          <a:p>
            <a:pPr indent="-225425" lvl="2" marL="1143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/root</a:t>
            </a:r>
            <a:b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This is the home directory for the super user (root). </a:t>
            </a:r>
            <a:endParaRPr sz="2200"/>
          </a:p>
          <a:p>
            <a:pPr indent="-225425" lvl="2" marL="1143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/tmp</a:t>
            </a:r>
            <a:b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This directory is used for temporary storage space.</a:t>
            </a:r>
            <a:endParaRPr sz="2200"/>
          </a:p>
          <a:p>
            <a:pPr indent="-142875" lvl="0" marL="460375" marR="0" rtl="0" algn="l"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1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Users and groups</a:t>
            </a:r>
            <a:endParaRPr/>
          </a:p>
        </p:txBody>
      </p:sp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Similar to Windows:</a:t>
            </a:r>
            <a:endParaRPr sz="2200"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Linux has limited access users and, by default, one administrator (called “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is the user name or account that by default has access to all commands and files on Linux. 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It is also referred to as the root account, root user and the superuser.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You can grant root like access to limited users using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sudo 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(see “Run as Administrator in Windows”)</a:t>
            </a:r>
            <a:endParaRPr/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1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1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1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1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1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1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2075" lvl="0" marL="460375" marR="0" rtl="0" algn="l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100" y="3633100"/>
            <a:ext cx="3729038" cy="122158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2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Users and groups</a:t>
            </a:r>
            <a:endParaRPr/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8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as a limited permissions user,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you can be granted, temporarily, administrator/root access to execute commands usually restricted to only the root user.</a:t>
            </a:r>
            <a:endParaRPr sz="2200"/>
          </a:p>
          <a:p>
            <a:pPr indent="-269875" lvl="0" marL="4603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used in Linux Debian derivatives distros (Ubuntu, SteamOS from Valve, Kali Linux, etc) – but not limited to only Debian</a:t>
            </a:r>
            <a:endParaRPr sz="2200"/>
          </a:p>
          <a:p>
            <a:pPr indent="-269875" lvl="0" marL="4603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Not every user can use sudo. That user must be present in the /etc/sudoers file</a:t>
            </a:r>
            <a:endParaRPr b="0" i="0" sz="22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3807630"/>
            <a:ext cx="414341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5625" y="3793337"/>
            <a:ext cx="36950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3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Users and groups</a:t>
            </a:r>
            <a:endParaRPr/>
          </a:p>
        </p:txBody>
      </p:sp>
      <p:sp>
        <p:nvSpPr>
          <p:cNvPr id="337" name="Google Shape;337;p54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All users have:</a:t>
            </a:r>
            <a:endParaRPr sz="2200"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user IDs (</a:t>
            </a: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uid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), group IDs (</a:t>
            </a: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gid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 sz="2200"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uid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gid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are always decimal numbers and start from 1000 or 10000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root superuser usually has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uid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gid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0 (zero)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specific user can be member of multiple groups. </a:t>
            </a:r>
            <a:endParaRPr/>
          </a:p>
          <a:p>
            <a:pPr indent="-2190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command show all the information you need to know about a user</a:t>
            </a:r>
            <a:endParaRPr sz="2200"/>
          </a:p>
          <a:p>
            <a:pPr indent="-279400" lvl="1" marL="8540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Try issuing the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id root 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command and see what happens</a:t>
            </a:r>
            <a:endParaRPr/>
          </a:p>
          <a:p>
            <a:pPr indent="-79375" lvl="0" marL="460375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marR="0" rtl="0" algn="l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2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625" y="4194400"/>
            <a:ext cx="5268725" cy="7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4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Unix: brief history</a:t>
            </a:r>
            <a:endParaRPr/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4648200" y="971550"/>
            <a:ext cx="44958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Multics (1964) for mainframes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Unix (1969)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K&amp;R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Linus Torvalds and Linux (1992)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Users and groups</a:t>
            </a:r>
            <a:endParaRPr/>
          </a:p>
        </p:txBody>
      </p:sp>
      <p:sp>
        <p:nvSpPr>
          <p:cNvPr id="345" name="Google Shape;345;p55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How do I </a:t>
            </a:r>
            <a:r>
              <a:rPr b="1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add a new user 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via the linux shell?</a:t>
            </a:r>
            <a:endParaRPr/>
          </a:p>
          <a:p>
            <a:pPr indent="-225425" lvl="0" marL="46037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BD0901"/>
              </a:buClr>
              <a:buSzPts val="100"/>
              <a:buFont typeface="Noto Sans Symbols"/>
              <a:buNone/>
            </a:pPr>
            <a:r>
              <a:t/>
            </a:r>
            <a:endParaRPr b="0" i="0" sz="1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CC6600"/>
              </a:buClr>
              <a:buSzPts val="1300"/>
              <a:buFont typeface="Noto Sans Symbols"/>
              <a:buChar char="▪"/>
            </a:pPr>
            <a:r>
              <a:rPr b="0" i="0" lang="en" sz="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useradd Cristian –p test123</a:t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SzPts val="1400"/>
              <a:buFont typeface="Noto Sans Symbols"/>
              <a:buChar char="▪"/>
            </a:pPr>
            <a:r>
              <a:rPr b="0" i="0" lang="en" sz="1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command above created a new user called ericom with the password test123</a:t>
            </a:r>
            <a:endParaRPr/>
          </a:p>
          <a:p>
            <a:pPr indent="-142875" lvl="0" marL="4603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How do I </a:t>
            </a:r>
            <a:r>
              <a:rPr b="1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assign a user to another group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usermod –G root cristian</a:t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SzPts val="1400"/>
              <a:buFont typeface="Noto Sans Symbols"/>
              <a:buChar char="▪"/>
            </a:pPr>
            <a:r>
              <a:rPr b="0" i="0" lang="en" sz="1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added the </a:t>
            </a:r>
            <a:r>
              <a:rPr b="1" i="0" lang="en" sz="1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 Cristian </a:t>
            </a:r>
            <a:r>
              <a:rPr b="0" i="0" lang="en" sz="1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b="1" i="0" lang="en" sz="1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root group</a:t>
            </a:r>
            <a:r>
              <a:rPr b="0" i="0" lang="en" sz="1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Create a new group: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Delete a group:</a:t>
            </a:r>
            <a:endParaRPr/>
          </a:p>
          <a:p>
            <a:pPr indent="-793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marR="0" rtl="0" algn="l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175" y="2620750"/>
            <a:ext cx="4206477" cy="69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425" y="3733800"/>
            <a:ext cx="4226719" cy="57745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5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Users and groups</a:t>
            </a:r>
            <a:endParaRPr/>
          </a:p>
        </p:txBody>
      </p:sp>
      <p:sp>
        <p:nvSpPr>
          <p:cNvPr id="354" name="Google Shape;354;p56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Change the password of a user with the </a:t>
            </a:r>
            <a:r>
              <a:rPr b="1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passwd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command:</a:t>
            </a:r>
            <a:endParaRPr/>
          </a:p>
          <a:p>
            <a:pPr indent="-793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Login as root if you are changing a password for an account different than yours</a:t>
            </a:r>
            <a:endParaRPr/>
          </a:p>
          <a:p>
            <a:pPr indent="-1746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▪"/>
            </a:pPr>
            <a:r>
              <a:rPr b="0" i="0" lang="en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If you are logged in with a limited user account, use the </a:t>
            </a:r>
            <a:r>
              <a:rPr b="1" i="0" lang="en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su </a:t>
            </a:r>
            <a:r>
              <a:rPr b="0" i="0" lang="en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command or </a:t>
            </a:r>
            <a:r>
              <a:rPr b="1" i="0" lang="en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sudo su</a:t>
            </a:r>
            <a:r>
              <a:rPr b="0" i="0" lang="en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to login as root</a:t>
            </a:r>
            <a:endParaRPr/>
          </a:p>
          <a:p>
            <a:pPr indent="-104775" lvl="0" marL="460375" marR="0" rtl="0" algn="l"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00200"/>
            <a:ext cx="5635625" cy="82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8425" y="3717275"/>
            <a:ext cx="4833306" cy="10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6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Permissions system in Linux</a:t>
            </a:r>
            <a:endParaRPr/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Each file and directory has three user based permission groups:</a:t>
            </a:r>
            <a:endParaRPr sz="2200"/>
          </a:p>
          <a:p>
            <a:pPr indent="-219075" lvl="0" marL="460375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BD0901"/>
              </a:buClr>
              <a:buSzPts val="200"/>
              <a:buFont typeface="Calibri"/>
              <a:buNone/>
            </a:pPr>
            <a:r>
              <a:t/>
            </a:r>
            <a:endParaRPr b="0" i="0" sz="22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854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- The Owner permissions apply only the owner of the file or directory, they will not impact the actions of other users.</a:t>
            </a:r>
            <a:endParaRPr/>
          </a:p>
          <a:p>
            <a:pPr indent="-304800" lvl="1" marL="854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- The Group permissions apply only to the group that has been assigned to the file or directory, they will not effect the actions of other users.</a:t>
            </a:r>
            <a:endParaRPr/>
          </a:p>
          <a:p>
            <a:pPr indent="-304800" lvl="1" marL="854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all users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- The All Users permissions apply to all other users on the system, this is the permission group that you want to watch the most.</a:t>
            </a:r>
            <a:endParaRPr/>
          </a:p>
          <a:p>
            <a:pPr indent="-165100" lvl="1" marL="854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460375" marR="0" rtl="0" algn="l">
              <a:spcBef>
                <a:spcPts val="240"/>
              </a:spcBef>
              <a:spcAft>
                <a:spcPts val="0"/>
              </a:spcAft>
              <a:buClr>
                <a:srgbClr val="BD090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7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lang="en"/>
              <a:t>Permissions system in Linux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rtl="0" algn="l">
              <a:spcBef>
                <a:spcPts val="360"/>
              </a:spcBef>
              <a:spcAft>
                <a:spcPts val="0"/>
              </a:spcAft>
              <a:buClr>
                <a:srgbClr val="BD0901"/>
              </a:buClr>
              <a:buSzPts val="1800"/>
              <a:buFont typeface="Calibri"/>
              <a:buNone/>
            </a:pPr>
            <a:r>
              <a:rPr lang="en" sz="2200"/>
              <a:t>Permission Types</a:t>
            </a:r>
            <a:endParaRPr sz="2200"/>
          </a:p>
          <a:p>
            <a:pPr indent="-257175" lvl="0" marL="460375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Each file or directory has three basic permission types:</a:t>
            </a:r>
            <a:endParaRPr sz="2200"/>
          </a:p>
          <a:p>
            <a:pPr indent="-342900" lvl="1" marL="854075" rtl="0" algn="l">
              <a:spcBef>
                <a:spcPts val="24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The </a:t>
            </a:r>
            <a:r>
              <a:rPr b="1" lang="en">
                <a:solidFill>
                  <a:srgbClr val="404040"/>
                </a:solidFill>
              </a:rPr>
              <a:t>read permission </a:t>
            </a:r>
            <a:r>
              <a:rPr lang="en">
                <a:solidFill>
                  <a:srgbClr val="404040"/>
                </a:solidFill>
              </a:rPr>
              <a:t>grants the ability to read a file. When set for a directory, this permission grants the ability to read the names of files in the directory.</a:t>
            </a:r>
            <a:endParaRPr/>
          </a:p>
          <a:p>
            <a:pPr indent="-342900" lvl="1" marL="854075" rtl="0" algn="l">
              <a:spcBef>
                <a:spcPts val="24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The </a:t>
            </a:r>
            <a:r>
              <a:rPr b="1" lang="en">
                <a:solidFill>
                  <a:srgbClr val="404040"/>
                </a:solidFill>
              </a:rPr>
              <a:t>write permission </a:t>
            </a:r>
            <a:r>
              <a:rPr lang="en">
                <a:solidFill>
                  <a:srgbClr val="404040"/>
                </a:solidFill>
              </a:rPr>
              <a:t>grants the ability to modify a file. </a:t>
            </a:r>
            <a:endParaRPr/>
          </a:p>
          <a:p>
            <a:pPr indent="-342900" lvl="1" marL="854075" rtl="0" algn="l">
              <a:spcBef>
                <a:spcPts val="24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The </a:t>
            </a:r>
            <a:r>
              <a:rPr b="1" lang="en">
                <a:solidFill>
                  <a:srgbClr val="404040"/>
                </a:solidFill>
              </a:rPr>
              <a:t>execute permission </a:t>
            </a:r>
            <a:r>
              <a:rPr lang="en">
                <a:solidFill>
                  <a:srgbClr val="404040"/>
                </a:solidFill>
              </a:rPr>
              <a:t>grants the ability to execute a file. This permission must be set for executable programs, including shell scripts, in order to allow the operating system to run them.</a:t>
            </a:r>
            <a:endParaRPr sz="22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71" name="Google Shape;371;p58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Permissions system in Linux</a:t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854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View the permissions:</a:t>
            </a:r>
            <a:endParaRPr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ls 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is the utility you need</a:t>
            </a:r>
            <a:endParaRPr sz="2200"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Is the equivalent of </a:t>
            </a: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dir 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in Windows</a:t>
            </a:r>
            <a:endParaRPr sz="2200"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Standard usage is ls –lh (list, show permissions and display them in human readable format)</a:t>
            </a:r>
            <a:endParaRPr sz="2200"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Any file or folder that starts with a dot character (for example, /home/user</a:t>
            </a:r>
            <a:r>
              <a:rPr b="1" i="0" lang="en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/.config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), commonly called a dot file or dotfile, is hidden.</a:t>
            </a:r>
            <a:endParaRPr sz="2200"/>
          </a:p>
          <a:p>
            <a:pPr indent="-476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460375" marR="0" rtl="0" algn="l"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ts val="20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9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Permissions system in Linux</a:t>
            </a:r>
            <a:endParaRPr/>
          </a:p>
        </p:txBody>
      </p:sp>
      <p:sp>
        <p:nvSpPr>
          <p:cNvPr id="384" name="Google Shape;384;p60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025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Reading the file and directory permissions</a:t>
            </a:r>
            <a:endParaRPr sz="2200"/>
          </a:p>
          <a:p>
            <a:pPr indent="0" lvl="4" marL="749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None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        -rw-r--r-- 1 root ericom 0 Jun 12 16:02 file.txt</a:t>
            </a:r>
            <a:endParaRPr sz="2200"/>
          </a:p>
          <a:p>
            <a:pPr indent="-20002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The first character (-) indicates the file type and is not related to permissions. The remaining nine characters are in three sets, each representing a class of permissions as three characters:</a:t>
            </a:r>
            <a:endParaRPr sz="2200"/>
          </a:p>
          <a:p>
            <a:pPr indent="-198437" lvl="3" marL="14303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646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set represents the </a:t>
            </a:r>
            <a:r>
              <a:rPr b="1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user class. </a:t>
            </a:r>
            <a:endParaRPr sz="2200"/>
          </a:p>
          <a:p>
            <a:pPr indent="-173037" lvl="3" marL="14303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646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b="0" i="0" lang="en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set represents the </a:t>
            </a:r>
            <a:r>
              <a:rPr b="1" i="0" lang="en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group class. </a:t>
            </a:r>
            <a:endParaRPr/>
          </a:p>
          <a:p>
            <a:pPr indent="-173037" lvl="3" marL="14303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646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third</a:t>
            </a:r>
            <a:r>
              <a:rPr b="0" i="0" lang="en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set represents the </a:t>
            </a:r>
            <a:r>
              <a:rPr b="1" i="0" lang="en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others class</a:t>
            </a:r>
            <a:r>
              <a:rPr b="0" i="0" lang="en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58737" lvl="3" marL="14303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64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8737" lvl="3" marL="14303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64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32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32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0"/>
          <p:cNvSpPr txBox="1"/>
          <p:nvPr/>
        </p:nvSpPr>
        <p:spPr>
          <a:xfrm>
            <a:off x="914400" y="2914650"/>
            <a:ext cx="7543800" cy="19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253900" spcFirstLastPara="1" rIns="0" wrap="square" tIns="47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None/>
            </a:pPr>
            <a:r>
              <a:rPr b="0" i="0" lang="en" sz="220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Each of the three characters represent the read, write, and execute permissions: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b="0" i="0" lang="en" sz="220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  r  if reading is permitted, - if it is not.</a:t>
            </a:r>
            <a:endParaRPr sz="2200"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b="0" i="0" lang="en" sz="220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  w  if writing is permitted, - if it is not.</a:t>
            </a:r>
            <a:endParaRPr sz="2200"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b="0" i="0" lang="en" sz="220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  x  if execution is permitted, - if it is not.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lang="en"/>
              <a:t>Permissions system in Linux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025" lvl="2" marL="1143000" rtl="0" algn="l">
              <a:spcBef>
                <a:spcPts val="36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" sz="2200"/>
              <a:t>I</a:t>
            </a:r>
            <a:r>
              <a:rPr lang="en" sz="2200"/>
              <a:t>n our example, </a:t>
            </a:r>
            <a:r>
              <a:rPr b="1" lang="en" sz="2200"/>
              <a:t>-rw-r--r--  root ericom </a:t>
            </a:r>
            <a:r>
              <a:rPr lang="en" sz="2200"/>
              <a:t>means:</a:t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4" name="Google Shape;394;p61"/>
          <p:cNvGraphicFramePr/>
          <p:nvPr/>
        </p:nvGraphicFramePr>
        <p:xfrm>
          <a:off x="337350" y="17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{240869E5-2F42-419C-9E5E-9BD34C232DCA}</a:tableStyleId>
              </a:tblPr>
              <a:tblGrid>
                <a:gridCol w="3176150"/>
                <a:gridCol w="2738200"/>
                <a:gridCol w="2739900"/>
              </a:tblGrid>
              <a:tr h="4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rw-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r--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r--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4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owner (root) can read and write the file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users in the ericom group can read the file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Everyone else can read the file</a:t>
                      </a:r>
                      <a:endParaRPr sz="22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Permissions system in Linux</a:t>
            </a:r>
            <a:endParaRPr/>
          </a:p>
        </p:txBody>
      </p:sp>
      <p:sp>
        <p:nvSpPr>
          <p:cNvPr id="400" name="Google Shape;400;p62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alternative to the symbolic (rwx) permission system:</a:t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Meet the octal notation:</a:t>
            </a:r>
            <a:endParaRPr/>
          </a:p>
          <a:p>
            <a:pPr indent="-79375" lvl="0" marL="460375" marR="0" rtl="0" algn="l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43100"/>
            <a:ext cx="8458200" cy="263604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62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Permissions system in Linux</a:t>
            </a:r>
            <a:endParaRPr/>
          </a:p>
        </p:txBody>
      </p:sp>
      <p:sp>
        <p:nvSpPr>
          <p:cNvPr id="408" name="Google Shape;408;p63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Modify the permissions with </a:t>
            </a:r>
            <a:r>
              <a:rPr b="1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chmod</a:t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When you: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grant permission you use the plus sign “+”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take permission away you will use the minus sign “-”</a:t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rPr b="1" i="0" lang="en" sz="2200" u="none" cap="none" strike="noStrike">
                <a:solidFill>
                  <a:srgbClr val="404040"/>
                </a:solidFill>
              </a:rPr>
              <a:t>Example 1:</a:t>
            </a:r>
            <a:endParaRPr b="1"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rPr b="0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Grant permission for read, write and execute to the file owner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rPr b="0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chmod u+rwx file.txt   //in octal: chmod 700 file.txt</a:t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rPr b="1" i="0" lang="en" sz="2200" u="none" cap="none" strike="noStrike">
                <a:solidFill>
                  <a:srgbClr val="404040"/>
                </a:solidFill>
              </a:rPr>
              <a:t>Example 2:</a:t>
            </a:r>
            <a:endParaRPr b="1"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rPr b="0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Take away all privileges from user eircom for file.txt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rPr b="0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chmod u-rwx file.txt</a:t>
            </a:r>
            <a:endParaRPr/>
          </a:p>
          <a:p>
            <a:pPr indent="-92075" lvl="0" marL="460375" marR="0" rtl="0" algn="l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63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2400"/>
              <a:buFont typeface="Lucida Sans"/>
              <a:buNone/>
            </a:pPr>
            <a:r>
              <a:rPr b="1" i="0" lang="en" sz="2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How do I install software by compiling from the source</a:t>
            </a:r>
            <a:endParaRPr/>
          </a:p>
        </p:txBody>
      </p:sp>
      <p:sp>
        <p:nvSpPr>
          <p:cNvPr id="415" name="Google Shape;415;p64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2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Example. Install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pidgin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from source code in Ubuntu.</a:t>
            </a:r>
            <a:endParaRPr sz="2200"/>
          </a:p>
          <a:p>
            <a:pPr indent="-13970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sudo apt-get install build-essential  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// this will install the compiler and other required libraries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D0901"/>
              </a:buClr>
              <a:buSzPts val="1600"/>
              <a:buFont typeface="Calibri"/>
              <a:buNone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Now you’ll need your desired application’s source code. These packages are usually in compressed files with the .tar.gz or .tar.bz2 file extensions.</a:t>
            </a:r>
            <a:endParaRPr sz="2200"/>
          </a:p>
          <a:p>
            <a:pPr indent="-13970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wget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http://downloads.sourceforge.net/project/pidgin/Pidgin/2.10.11/pidgin-2.10.11.tar.bz2</a:t>
            </a:r>
            <a:endParaRPr sz="2200"/>
          </a:p>
          <a:p>
            <a:pPr indent="-13970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tar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-xjvf pidgin-2.10.11.tar.bz2   // extract the content of the archive</a:t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2075" lvl="0" marL="460375" marR="0" rtl="0" algn="l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64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40004" l="0" r="27735" t="0"/>
          <a:stretch/>
        </p:blipFill>
        <p:spPr>
          <a:xfrm>
            <a:off x="149100" y="125125"/>
            <a:ext cx="8842500" cy="4590110"/>
          </a:xfrm>
          <a:prstGeom prst="rect">
            <a:avLst/>
          </a:prstGeom>
          <a:noFill/>
          <a:ln cap="flat" cmpd="sng" w="254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5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2400"/>
              <a:buFont typeface="Lucida Sans"/>
              <a:buNone/>
            </a:pPr>
            <a:r>
              <a:rPr lang="en" sz="2400"/>
              <a:t>How do I install software by compiling from the 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5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rtl="0" algn="l">
              <a:spcBef>
                <a:spcPts val="32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b="1" lang="en" sz="2200"/>
              <a:t>cd</a:t>
            </a:r>
            <a:r>
              <a:rPr lang="en" sz="2200"/>
              <a:t> pidgin-2.10.11  // navigate to the new created directory</a:t>
            </a:r>
            <a:endParaRPr sz="2200"/>
          </a:p>
          <a:p>
            <a:pPr indent="-139700" lvl="0" marL="0" rtl="0" algn="l">
              <a:spcBef>
                <a:spcPts val="32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" sz="2200"/>
              <a:t> </a:t>
            </a:r>
            <a:r>
              <a:rPr b="1" lang="en" sz="2200"/>
              <a:t>./configure  </a:t>
            </a:r>
            <a:r>
              <a:rPr lang="en" sz="2200"/>
              <a:t>// </a:t>
            </a:r>
            <a:r>
              <a:rPr b="1" lang="en" sz="2200"/>
              <a:t>configure the new install</a:t>
            </a:r>
            <a:endParaRPr sz="2200"/>
          </a:p>
          <a:p>
            <a:pPr indent="-139700" lvl="0" marL="0" rtl="0" algn="l">
              <a:spcBef>
                <a:spcPts val="32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" sz="2200"/>
              <a:t> </a:t>
            </a:r>
            <a:r>
              <a:rPr b="1" lang="en" sz="2200"/>
              <a:t>make</a:t>
            </a:r>
            <a:r>
              <a:rPr lang="en" sz="2200"/>
              <a:t>  // compile the program</a:t>
            </a:r>
            <a:endParaRPr sz="2200"/>
          </a:p>
          <a:p>
            <a:pPr indent="-139700" lvl="0" marL="0" rtl="0" algn="l">
              <a:spcBef>
                <a:spcPts val="32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" sz="2200"/>
              <a:t> </a:t>
            </a:r>
            <a:r>
              <a:rPr b="1" lang="en" sz="2200"/>
              <a:t>make install  </a:t>
            </a:r>
            <a:r>
              <a:rPr lang="en" sz="2200"/>
              <a:t>// install the software on your system</a:t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23" name="Google Shape;423;p65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3600"/>
              <a:buFont typeface="Lucida Sans"/>
              <a:buNone/>
            </a:pPr>
            <a:r>
              <a:rPr b="1" i="0" lang="en" sz="36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Known Linux server applications</a:t>
            </a:r>
            <a:endParaRPr/>
          </a:p>
        </p:txBody>
      </p:sp>
      <p:sp>
        <p:nvSpPr>
          <p:cNvPr id="429" name="Google Shape;429;p66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HTTP server: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Apache (httpd), nginx</a:t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SQL: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Mysql (mysqld), SQLite, postgresql</a:t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FTP servers: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Proftpd, Pure-FTPd, vsFTPd, Filezilla</a:t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DNS servers (Bind), </a:t>
            </a:r>
            <a:endParaRPr/>
          </a:p>
          <a:p>
            <a:pPr indent="-2317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Char char="▪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Firewall (iptables, ipchains)</a:t>
            </a:r>
            <a:endParaRPr/>
          </a:p>
          <a:p>
            <a:pPr indent="-793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460375" marR="0" rtl="0" algn="l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66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7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Known Linux applications</a:t>
            </a:r>
            <a:endParaRPr/>
          </a:p>
        </p:txBody>
      </p:sp>
      <p:sp>
        <p:nvSpPr>
          <p:cNvPr id="436" name="Google Shape;436;p67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1" marL="854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 editors </a:t>
            </a:r>
            <a:endParaRPr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endParaRPr sz="2200"/>
          </a:p>
          <a:p>
            <a:pPr indent="-1746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alibri"/>
              <a:buNone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Vi is a powerful text editor included with most Linux systems, even embedded ones. Sometimes you'll have to edit a text file on a system that doesn't include a friendlier text editor, so knowing Vi is essential.</a:t>
            </a:r>
            <a:endParaRPr sz="2200"/>
          </a:p>
          <a:p>
            <a:pPr indent="-104775" lvl="0" marL="460375" marR="0" rtl="0" algn="l"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ts val="20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850" y="2852909"/>
            <a:ext cx="4657725" cy="199310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7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Known Linux applications</a:t>
            </a:r>
            <a:endParaRPr/>
          </a:p>
        </p:txBody>
      </p:sp>
      <p:sp>
        <p:nvSpPr>
          <p:cNvPr id="444" name="Google Shape;444;p68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Text editors </a:t>
            </a:r>
            <a:endParaRPr sz="2200"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nano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nano is a small and friendly text editor. Besides basic text editing, nano offers many extra features like an interactive search and replace, go to line and column number.</a:t>
            </a:r>
            <a:endParaRPr/>
          </a:p>
          <a:p>
            <a:pPr indent="-92075" lvl="0" marL="460375" marR="0" rtl="0" algn="l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7425" y="2520725"/>
            <a:ext cx="3776662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8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3200"/>
              <a:buFont typeface="Lucida Sans"/>
              <a:buNone/>
            </a:pPr>
            <a:r>
              <a:rPr b="1" i="0" lang="en" sz="32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Creating and Extracting archives</a:t>
            </a:r>
            <a:endParaRPr/>
          </a:p>
        </p:txBody>
      </p:sp>
      <p:sp>
        <p:nvSpPr>
          <p:cNvPr id="452" name="Google Shape;452;p69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1" marL="854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Most seen file extensions are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.tar.gz 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.tar.bz2 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which is a tar archive further compressed using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gzip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bzip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algorithms respectively.</a:t>
            </a:r>
            <a:endParaRPr/>
          </a:p>
          <a:p>
            <a:pPr indent="-3302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Create archives</a:t>
            </a:r>
            <a:endParaRPr/>
          </a:p>
          <a:p>
            <a:pPr indent="-238125" lvl="2" marL="1143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tar -cvf mynewarchive.tar /var/www </a:t>
            </a:r>
            <a:endParaRPr sz="2200"/>
          </a:p>
          <a:p>
            <a:pPr indent="-263525" lvl="2" marL="11430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(will create mynewarchive.tar with the content of /var/www)</a:t>
            </a:r>
            <a:endParaRPr sz="2200"/>
          </a:p>
          <a:p>
            <a:pPr indent="-266700" lvl="1" marL="854075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CC6600"/>
              </a:buClr>
              <a:buSzPts val="2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Extract a tar.gz archive:</a:t>
            </a:r>
            <a:endParaRPr/>
          </a:p>
          <a:p>
            <a:pPr indent="-238125" lvl="2" marL="1143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tar -xvzf tarfile.tar.gz</a:t>
            </a:r>
            <a:endParaRPr sz="2200"/>
          </a:p>
          <a:p>
            <a:pPr indent="-155575" lvl="2" marL="114300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FFC000"/>
              </a:buClr>
              <a:buSzPts val="3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Extract tar.bz2/bzip archives</a:t>
            </a:r>
            <a:endParaRPr/>
          </a:p>
          <a:p>
            <a:pPr indent="-238125" lvl="2" marL="1143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tar -xvjf archivefile.tar.bz2</a:t>
            </a:r>
            <a:endParaRPr sz="2200"/>
          </a:p>
          <a:p>
            <a:pPr indent="-130175" lvl="2" marL="11430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FFC000"/>
              </a:buClr>
              <a:buSzPts val="700"/>
              <a:buFont typeface="Noto Sans Symbols"/>
              <a:buNone/>
            </a:pPr>
            <a:r>
              <a:t/>
            </a:r>
            <a:endParaRPr b="0" i="0" sz="7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875" lvl="0" marL="460375" marR="0" rtl="0" algn="l"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9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0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3200"/>
              <a:buFont typeface="Lucida Sans"/>
              <a:buNone/>
            </a:pPr>
            <a:r>
              <a:rPr lang="en" sz="3200"/>
              <a:t>Creating and Extracting archives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70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1" marL="854075" rtl="0" algn="l">
              <a:spcBef>
                <a:spcPts val="28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Extract files to a specific directory or path</a:t>
            </a:r>
            <a:endParaRPr/>
          </a:p>
          <a:p>
            <a:pPr indent="-238125" lvl="2" marL="1143000" rtl="0" algn="l">
              <a:spcBef>
                <a:spcPts val="2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" sz="2200"/>
              <a:t>tar -xvzf abc.tar.gz -C /opt/folder/</a:t>
            </a:r>
            <a:endParaRPr sz="2200"/>
          </a:p>
          <a:p>
            <a:pPr indent="-98425" lvl="2" marL="1143000" rtl="0" algn="l">
              <a:spcBef>
                <a:spcPts val="240"/>
              </a:spcBef>
              <a:spcAft>
                <a:spcPts val="0"/>
              </a:spcAft>
              <a:buClr>
                <a:srgbClr val="FFC000"/>
              </a:buClr>
              <a:buSzPts val="1200"/>
              <a:buFont typeface="Noto Sans Symbols"/>
              <a:buNone/>
            </a:pPr>
            <a:r>
              <a:t/>
            </a:r>
            <a:endParaRPr sz="2200"/>
          </a:p>
          <a:p>
            <a:pPr indent="-330200" lvl="1" marL="854075" rtl="0" algn="l">
              <a:spcBef>
                <a:spcPts val="28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Extract a single file</a:t>
            </a:r>
            <a:endParaRPr/>
          </a:p>
          <a:p>
            <a:pPr indent="-225425" lvl="2" marL="1143000" rtl="0" algn="l">
              <a:spcBef>
                <a:spcPts val="28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" sz="2200"/>
              <a:t>tar -xz -f archive.tar.gz "./new/file.txt"</a:t>
            </a:r>
            <a:endParaRPr sz="2200"/>
          </a:p>
          <a:p>
            <a:pPr indent="-190500" lvl="1" marL="854075" rtl="0" algn="l"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1400"/>
              <a:buFont typeface="Noto Sans Symbols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330200" lvl="1" marL="854075" rtl="0" algn="l">
              <a:spcBef>
                <a:spcPts val="28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Extract multiple files</a:t>
            </a:r>
            <a:endParaRPr/>
          </a:p>
          <a:p>
            <a:pPr indent="-225425" lvl="2" marL="1143000" rtl="0" algn="l">
              <a:spcBef>
                <a:spcPts val="28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" sz="2200"/>
              <a:t>tar -xv -f abc.tar.gz "./new/cde.txt" "./new/abc.txt“</a:t>
            </a:r>
            <a:endParaRPr sz="2200"/>
          </a:p>
          <a:p>
            <a:pPr indent="-190500" lvl="1" marL="854075" rtl="0" algn="l"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1400"/>
              <a:buFont typeface="Noto Sans Symbols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330200" lvl="1" marL="854075" rtl="0" algn="l">
              <a:spcBef>
                <a:spcPts val="28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Extract multiple files using wildcards</a:t>
            </a:r>
            <a:endParaRPr/>
          </a:p>
          <a:p>
            <a:pPr indent="-225425" lvl="2" marL="1143000" rtl="0" algn="l">
              <a:spcBef>
                <a:spcPts val="28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" sz="2200"/>
              <a:t>tar -xv -f abc.tar.gz --wildcards "*.txt“</a:t>
            </a:r>
            <a:endParaRPr sz="2200"/>
          </a:p>
          <a:p>
            <a:pPr indent="-190500" lvl="1" marL="854075" rtl="0" algn="l"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1400"/>
              <a:buFont typeface="Noto Sans Symbols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60" name="Google Shape;460;p70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1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The logs</a:t>
            </a:r>
            <a:endParaRPr/>
          </a:p>
        </p:txBody>
      </p:sp>
      <p:sp>
        <p:nvSpPr>
          <p:cNvPr id="466" name="Google Shape;466;p71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default log folder in Linux is /var/log</a:t>
            </a:r>
            <a:endParaRPr sz="2200"/>
          </a:p>
          <a:p>
            <a:pPr indent="-282575" lvl="0" marL="4603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How do I view log files on Linux?</a:t>
            </a:r>
            <a:endParaRPr sz="2200"/>
          </a:p>
          <a:p>
            <a:pPr indent="-282575" lvl="0" marL="4603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Go to /var/log directory using the following cd command:</a:t>
            </a:r>
            <a:endParaRPr sz="2200"/>
          </a:p>
          <a:p>
            <a:pPr indent="-342900" lvl="1" marL="8540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# cd /var/log</a:t>
            </a:r>
            <a:endParaRPr/>
          </a:p>
          <a:p>
            <a:pPr indent="-282575" lvl="0" marL="4603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 list files use the following ls command:</a:t>
            </a:r>
            <a:endParaRPr sz="2200"/>
          </a:p>
          <a:p>
            <a:pPr indent="-279400" lvl="1" marL="8540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Noto Sans Symbols"/>
              <a:buChar char="▪"/>
            </a:pPr>
            <a:r>
              <a:rPr b="0" i="0" lang="en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# ls or ls -lh </a:t>
            </a:r>
            <a:endParaRPr/>
          </a:p>
          <a:p>
            <a:pPr indent="-155575" lvl="0" marL="460375" marR="0" rtl="0" algn="l">
              <a:spcBef>
                <a:spcPts val="240"/>
              </a:spcBef>
              <a:spcAft>
                <a:spcPts val="0"/>
              </a:spcAft>
              <a:buClr>
                <a:srgbClr val="BD090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137" y="3160625"/>
            <a:ext cx="5793581" cy="1650206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1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2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The logs</a:t>
            </a:r>
            <a:endParaRPr/>
          </a:p>
        </p:txBody>
      </p:sp>
      <p:sp>
        <p:nvSpPr>
          <p:cNvPr id="474" name="Google Shape;474;p72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Common logs and their location in Linux:</a:t>
            </a:r>
            <a:endParaRPr sz="2200"/>
          </a:p>
          <a:p>
            <a:pPr indent="-355600" lvl="1" marL="8540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/var/log/messages : General message and system related stuff</a:t>
            </a:r>
            <a:endParaRPr/>
          </a:p>
          <a:p>
            <a:pPr indent="-355600" lvl="1" marL="8540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/var/log/auth.log : Authenication logs</a:t>
            </a:r>
            <a:endParaRPr/>
          </a:p>
          <a:p>
            <a:pPr indent="-355600" lvl="1" marL="8540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/var/log/kern.log : Kernel logs</a:t>
            </a:r>
            <a:endParaRPr/>
          </a:p>
          <a:p>
            <a:pPr indent="-279400" lvl="1" marL="8540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C6600"/>
              </a:buClr>
              <a:buSzPts val="10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603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Display a  specific log file:</a:t>
            </a:r>
            <a:endParaRPr sz="2200"/>
          </a:p>
          <a:p>
            <a:pPr indent="-342900" lvl="1" marL="8540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/var/log/messages</a:t>
            </a:r>
            <a:b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-f /var/log/messages</a:t>
            </a:r>
            <a:b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/var/log/messages</a:t>
            </a:r>
            <a:endParaRPr/>
          </a:p>
        </p:txBody>
      </p:sp>
      <p:pic>
        <p:nvPicPr>
          <p:cNvPr id="475" name="Google Shape;47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0975" y="2571750"/>
            <a:ext cx="4023150" cy="13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2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3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Networking in Linux</a:t>
            </a:r>
            <a:endParaRPr/>
          </a:p>
        </p:txBody>
      </p:sp>
      <p:sp>
        <p:nvSpPr>
          <p:cNvPr id="482" name="Google Shape;482;p73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is no “Local area connection”</a:t>
            </a:r>
            <a:endParaRPr sz="2200"/>
          </a:p>
          <a:p>
            <a:pPr indent="-257175" lvl="0" marL="460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Naming convention is:</a:t>
            </a:r>
            <a:endParaRPr sz="2200"/>
          </a:p>
          <a:p>
            <a:pPr indent="-304800" lvl="1" marL="854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eth0</a:t>
            </a:r>
            <a:endParaRPr/>
          </a:p>
          <a:p>
            <a:pPr indent="-304800" lvl="1" marL="854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eth1, etc</a:t>
            </a:r>
            <a:endParaRPr/>
          </a:p>
          <a:p>
            <a:pPr indent="-257175" lvl="0" marL="460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Subinterfaces/virtual network cards 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are noted with “.”</a:t>
            </a:r>
            <a:endParaRPr sz="2200"/>
          </a:p>
          <a:p>
            <a:pPr indent="-304800" lvl="1" marL="854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eth0.1, eth0.2, </a:t>
            </a:r>
            <a:endParaRPr/>
          </a:p>
          <a:p>
            <a:pPr indent="-304800" lvl="1" marL="854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eth 1.1, eth1.2, etc</a:t>
            </a:r>
            <a:endParaRPr/>
          </a:p>
          <a:p>
            <a:pPr indent="-257175" lvl="0" marL="460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Networking config files are in /etc/sysconfig/network-scripts/</a:t>
            </a:r>
            <a:endParaRPr sz="2200"/>
          </a:p>
          <a:p>
            <a:pPr indent="-117475" lvl="0" marL="460375" marR="0" rtl="0" algn="l">
              <a:spcBef>
                <a:spcPts val="360"/>
              </a:spcBef>
              <a:spcAft>
                <a:spcPts val="0"/>
              </a:spcAft>
              <a:buClr>
                <a:srgbClr val="BD0901"/>
              </a:buClr>
              <a:buSzPts val="1800"/>
              <a:buFont typeface="Calibri"/>
              <a:buNone/>
            </a:pPr>
            <a:r>
              <a:t/>
            </a:r>
            <a:endParaRPr b="0" i="0" sz="22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975" y="4051500"/>
            <a:ext cx="6079675" cy="9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73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4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Networking in Linux</a:t>
            </a:r>
            <a:endParaRPr/>
          </a:p>
        </p:txBody>
      </p:sp>
      <p:sp>
        <p:nvSpPr>
          <p:cNvPr id="490" name="Google Shape;490;p74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Modify DNS servers:</a:t>
            </a:r>
            <a:endParaRPr sz="2200"/>
          </a:p>
          <a:p>
            <a:pPr indent="-330200" lvl="1" marL="8540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/etc/resolv.conf </a:t>
            </a:r>
            <a:r>
              <a:rPr b="1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is the file you need</a:t>
            </a:r>
            <a:endParaRPr/>
          </a:p>
          <a:p>
            <a:pPr indent="-219075" lvl="0" marL="460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List it’s contents with </a:t>
            </a:r>
            <a:endParaRPr sz="2200"/>
          </a:p>
          <a:p>
            <a:pPr indent="-317500" lvl="1" marL="8540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cat /etc/resolv.conf </a:t>
            </a:r>
            <a:endParaRPr/>
          </a:p>
          <a:p>
            <a:pPr indent="-177800" lvl="1" marL="8540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540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CC6600"/>
              </a:buClr>
              <a:buSzPts val="8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8540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Add or delete existent DNS servers, just edit /etc/resolv.conf with a text editor (vi, nano, etc)</a:t>
            </a:r>
            <a:endParaRPr/>
          </a:p>
          <a:p>
            <a:pPr indent="-177800" lvl="1" marL="8540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0175" lvl="0" marL="460375" marR="0" rtl="0" algn="l">
              <a:spcBef>
                <a:spcPts val="320"/>
              </a:spcBef>
              <a:spcAft>
                <a:spcPts val="0"/>
              </a:spcAft>
              <a:buClr>
                <a:srgbClr val="BD0901"/>
              </a:buClr>
              <a:buSzPts val="16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775" y="1982381"/>
            <a:ext cx="3093244" cy="69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2550" y="3686175"/>
            <a:ext cx="3500438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4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lang="en"/>
              <a:t>Unix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460375" rtl="0" algn="l"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key Unix ideas:</a:t>
            </a:r>
            <a:endParaRPr sz="2200"/>
          </a:p>
          <a:p>
            <a:pPr indent="-279400" lvl="1" marL="854075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written in a high-level language (C)</a:t>
            </a:r>
            <a:endParaRPr/>
          </a:p>
          <a:p>
            <a:pPr indent="-279400" lvl="1" marL="854075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virtual memory</a:t>
            </a:r>
            <a:endParaRPr/>
          </a:p>
          <a:p>
            <a:pPr indent="-279400" lvl="1" marL="854075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hierarchical file system; "everything" is a file</a:t>
            </a:r>
            <a:endParaRPr/>
          </a:p>
          <a:p>
            <a:pPr indent="-279400" lvl="1" marL="854075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lots of small programs that work together to solve larger problems</a:t>
            </a:r>
            <a:endParaRPr/>
          </a:p>
          <a:p>
            <a:pPr indent="-279400" lvl="1" marL="854075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security, users, access, and groups</a:t>
            </a:r>
            <a:endParaRPr/>
          </a:p>
          <a:p>
            <a:pPr indent="-279400" lvl="1" marL="854075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human-readable documentation included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5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336699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000"/>
              <a:buFont typeface="Lucida Sans"/>
              <a:buNone/>
            </a:pPr>
            <a:r>
              <a:rPr b="1" i="0" lang="en" sz="40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Running Python Programs</a:t>
            </a:r>
            <a:endParaRPr/>
          </a:p>
        </p:txBody>
      </p:sp>
      <p:sp>
        <p:nvSpPr>
          <p:cNvPr id="499" name="Google Shape;499;p75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4475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 general</a:t>
            </a:r>
            <a:endParaRPr sz="2200"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alibri"/>
              <a:buChar char="•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b="0" i="0" lang="e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 ./myprogram.py</a:t>
            </a:r>
            <a:endParaRPr sz="2200"/>
          </a:p>
          <a:p>
            <a:pPr indent="-244475" lvl="0" marL="4603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also create executable scripts</a:t>
            </a:r>
            <a:endParaRPr sz="2200"/>
          </a:p>
          <a:p>
            <a:pPr indent="-292100" lvl="1" marL="8540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Compose the code in an editor like </a:t>
            </a:r>
            <a:r>
              <a:rPr b="0" i="0" lang="en" u="none" cap="none" strike="noStrike">
                <a:solidFill>
                  <a:srgbClr val="404040"/>
                </a:solidFill>
                <a:latin typeface="Courier"/>
                <a:ea typeface="Courier"/>
                <a:cs typeface="Courier"/>
                <a:sym typeface="Courier"/>
              </a:rPr>
              <a:t>vi/emacs</a:t>
            </a:r>
            <a:endParaRPr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alibri"/>
              <a:buChar char="•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% vi ./myprogram.py      #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Python scripts with the suffix </a:t>
            </a:r>
            <a:r>
              <a:rPr b="0" i="0" lang="en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.py</a:t>
            </a: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8540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Then you can just type the script name to execute</a:t>
            </a:r>
            <a:endParaRPr/>
          </a:p>
          <a:p>
            <a:pPr indent="-18732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alibri"/>
              <a:buChar char="•"/>
            </a:pPr>
            <a:r>
              <a:rPr b="0" i="0" lang="en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% python ./myprogram.py</a:t>
            </a:r>
            <a:endParaRPr sz="2200"/>
          </a:p>
          <a:p>
            <a:pPr indent="-104775" lvl="0" marL="460375" marR="0" rtl="0" algn="l"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ts val="20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75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6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000"/>
              <a:buFont typeface="Lucida Sans"/>
              <a:buNone/>
            </a:pPr>
            <a:r>
              <a:rPr lang="en" sz="4000"/>
              <a:t>Running Python Programs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76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4475" lvl="0" marL="460375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The first line of the program tells the OS how to execute it:</a:t>
            </a:r>
            <a:endParaRPr sz="2200"/>
          </a:p>
          <a:p>
            <a:pPr indent="-187325" lvl="2" marL="11430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#! /afs/isis/pkg/isis/bin/python </a:t>
            </a:r>
            <a:endParaRPr sz="2200"/>
          </a:p>
          <a:p>
            <a:pPr indent="-292100" lvl="1" marL="854075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Make the file executable:</a:t>
            </a:r>
            <a:endParaRPr/>
          </a:p>
          <a:p>
            <a:pPr indent="-187325" lvl="2" marL="11430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% chmod +x ./myprogram.py</a:t>
            </a:r>
            <a:endParaRPr sz="2200"/>
          </a:p>
          <a:p>
            <a:pPr indent="-292100" lvl="1" marL="854075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Then you can just type the script name to execute</a:t>
            </a:r>
            <a:endParaRPr/>
          </a:p>
          <a:p>
            <a:pPr indent="-187325" lvl="2" marL="1143000" rtl="0" algn="l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% </a:t>
            </a:r>
            <a:r>
              <a:rPr lang="en" sz="2200">
                <a:solidFill>
                  <a:srgbClr val="FF0000"/>
                </a:solidFill>
              </a:rPr>
              <a:t>./myprogram.py</a:t>
            </a:r>
            <a:endParaRPr sz="2200"/>
          </a:p>
          <a:p>
            <a:pPr indent="-104775" lvl="0" marL="460375" rtl="0" algn="l"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ts val="2000"/>
              <a:buFont typeface="Calibri"/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6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7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Exercises</a:t>
            </a:r>
            <a:endParaRPr/>
          </a:p>
        </p:txBody>
      </p:sp>
      <p:sp>
        <p:nvSpPr>
          <p:cNvPr id="514" name="Google Shape;514;p77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Install Linux and boot it up successfully.</a:t>
            </a:r>
            <a:endParaRPr/>
          </a:p>
          <a:p>
            <a:pPr indent="-1397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Load the course web site in Linux.</a:t>
            </a:r>
            <a:endParaRPr/>
          </a:p>
          <a:p>
            <a:pPr indent="-1397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Install a new game on Linux and play it.</a:t>
            </a:r>
            <a:endParaRPr/>
          </a:p>
          <a:p>
            <a:pPr indent="-1397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Get Linux to play an MP3.</a:t>
            </a:r>
            <a:endParaRPr/>
          </a:p>
        </p:txBody>
      </p:sp>
      <p:sp>
        <p:nvSpPr>
          <p:cNvPr id="515" name="Google Shape;515;p77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8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Linux</a:t>
            </a:r>
            <a:endParaRPr/>
          </a:p>
        </p:txBody>
      </p:sp>
      <p:sp>
        <p:nvSpPr>
          <p:cNvPr id="521" name="Google Shape;521;p78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Sources used in creating these slides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Other directly relevant sources</a:t>
            </a:r>
            <a:endParaRPr/>
          </a:p>
        </p:txBody>
      </p:sp>
      <p:sp>
        <p:nvSpPr>
          <p:cNvPr id="522" name="Google Shape;522;p78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9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Git</a:t>
            </a:r>
            <a:endParaRPr/>
          </a:p>
        </p:txBody>
      </p:sp>
      <p:sp>
        <p:nvSpPr>
          <p:cNvPr id="528" name="Google Shape;528;p79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Sources used in creating these slides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Other directly relevant sources</a:t>
            </a:r>
            <a:endParaRPr/>
          </a:p>
        </p:txBody>
      </p:sp>
      <p:sp>
        <p:nvSpPr>
          <p:cNvPr id="529" name="Google Shape;529;p79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0"/>
          <p:cNvSpPr txBox="1"/>
          <p:nvPr>
            <p:ph type="ctrTitle"/>
          </p:nvPr>
        </p:nvSpPr>
        <p:spPr>
          <a:xfrm>
            <a:off x="0" y="0"/>
            <a:ext cx="9144000" cy="2286000"/>
          </a:xfrm>
          <a:prstGeom prst="rect">
            <a:avLst/>
          </a:prstGeom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</a:t>
            </a:r>
            <a:r>
              <a:rPr lang="en"/>
              <a:t>: Using .sh files</a:t>
            </a:r>
            <a:endParaRPr/>
          </a:p>
        </p:txBody>
      </p:sp>
      <p:sp>
        <p:nvSpPr>
          <p:cNvPr id="535" name="Google Shape;535;p80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6" name="Google Shape;53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50" y="3350425"/>
            <a:ext cx="14287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1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shell scripting?</a:t>
            </a:r>
            <a:endParaRPr/>
          </a:p>
        </p:txBody>
      </p:sp>
      <p:sp>
        <p:nvSpPr>
          <p:cNvPr id="542" name="Google Shape;542;p81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100"/>
              <a:t>Shell Scripting is an open-source computer program designed to be run by the Unix/Linux shell. </a:t>
            </a:r>
            <a:r>
              <a:rPr b="1" lang="en" sz="2100"/>
              <a:t>Shell Scripting</a:t>
            </a:r>
            <a:r>
              <a:rPr lang="en" sz="2100"/>
              <a:t> is a program to write a series of commands for the shell to execute. It can combine lengthy and repetitive sequences of commands into a single and simple script that can be stored and executed anytime which, reduces programming efforts.</a:t>
            </a:r>
            <a:endParaRPr sz="2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543" name="Google Shape;543;p81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2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Shell Script?</a:t>
            </a:r>
            <a:endParaRPr/>
          </a:p>
        </p:txBody>
      </p:sp>
      <p:sp>
        <p:nvSpPr>
          <p:cNvPr id="549" name="Google Shape;549;p82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Simplicity : The shell is a high-level language; you can express complex operations clearly and simply using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Ease of development: You can often write a powerful, useful script in little time.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82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3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Shell?</a:t>
            </a:r>
            <a:endParaRPr/>
          </a:p>
        </p:txBody>
      </p:sp>
      <p:sp>
        <p:nvSpPr>
          <p:cNvPr id="556" name="Google Shape;556;p83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100"/>
              <a:t>Shell is a UNIX term for an interface between a user and an operating system service. Shell provides users with an interface and accepts human-readable commands into the system and executes those commands which can run automatically and give the program’s output in a shell script.</a:t>
            </a:r>
            <a:endParaRPr sz="2100"/>
          </a:p>
        </p:txBody>
      </p:sp>
      <p:sp>
        <p:nvSpPr>
          <p:cNvPr id="557" name="Google Shape;557;p83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4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Shell?</a:t>
            </a:r>
            <a:endParaRPr/>
          </a:p>
        </p:txBody>
      </p:sp>
      <p:sp>
        <p:nvSpPr>
          <p:cNvPr id="563" name="Google Shape;563;p84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100"/>
              <a:t>A shell in a Linux operating system takes input from you in the form of commands, processes it, and then gives an output. It is the interface through which a user works on the programs, commands, and scripts. A shell is accessed by a terminal which runs it.</a:t>
            </a:r>
            <a:endParaRPr sz="2100"/>
          </a:p>
        </p:txBody>
      </p:sp>
      <p:sp>
        <p:nvSpPr>
          <p:cNvPr id="564" name="Google Shape;564;p84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Linux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1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A kernel for a Unix-like operating system.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commonly seen/used today in servers, mobile/embedded devices, ...</a:t>
            </a:r>
            <a:endParaRPr/>
          </a:p>
          <a:p>
            <a:pPr indent="-203200" lvl="1" marL="8540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1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GNU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A "free software" implementation of many Unix-like tools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many GNU tools are distributed with the Linux kernel</a:t>
            </a:r>
            <a:endParaRPr/>
          </a:p>
          <a:p>
            <a:pPr indent="-1397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1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A pre-packaged set of Linux software.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examples: Ubuntu, Fedora</a:t>
            </a:r>
            <a:endParaRPr/>
          </a:p>
          <a:p>
            <a:pPr indent="-1397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2457450"/>
            <a:ext cx="1353740" cy="162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5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riting Shell Script in Linux</a:t>
            </a:r>
            <a:endParaRPr/>
          </a:p>
        </p:txBody>
      </p:sp>
      <p:sp>
        <p:nvSpPr>
          <p:cNvPr id="570" name="Google Shape;570;p85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file using a vi editor(or any other editor). Name script file with extension .sh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the script with #! /bin/sh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some code.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Save the script file as filename.sh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executing the script type bash filename.sh</a:t>
            </a:r>
            <a:endParaRPr sz="1800"/>
          </a:p>
        </p:txBody>
      </p:sp>
      <p:sp>
        <p:nvSpPr>
          <p:cNvPr id="571" name="Google Shape;571;p85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6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VI editor?</a:t>
            </a:r>
            <a:endParaRPr/>
          </a:p>
        </p:txBody>
      </p:sp>
      <p:sp>
        <p:nvSpPr>
          <p:cNvPr id="577" name="Google Shape;577;p86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/>
              <a:t>The VI editor is the most popular and classic text editor in the Linux family. Below, are some reasons which make it a widely used editor –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/>
              <a:t>1) It is available in almost all Linux Distributions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/>
              <a:t>2) It works the same across different platforms and Distributions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/>
              <a:t>3) It is user-friendly. Hence, millions of Linux users love it and use it for their editing needs</a:t>
            </a:r>
            <a:endParaRPr sz="1300"/>
          </a:p>
        </p:txBody>
      </p:sp>
      <p:sp>
        <p:nvSpPr>
          <p:cNvPr id="578" name="Google Shape;578;p86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7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script file</a:t>
            </a:r>
            <a:endParaRPr/>
          </a:p>
        </p:txBody>
      </p:sp>
      <p:sp>
        <p:nvSpPr>
          <p:cNvPr id="584" name="Google Shape;584;p87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Open the terminal and write the below line to create a new file: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vi filename.sh</a:t>
            </a:r>
            <a:endParaRPr b="1"/>
          </a:p>
        </p:txBody>
      </p:sp>
      <p:sp>
        <p:nvSpPr>
          <p:cNvPr id="585" name="Google Shape;585;p87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8"/>
          <p:cNvSpPr txBox="1"/>
          <p:nvPr>
            <p:ph idx="4294967295" type="subTitle"/>
          </p:nvPr>
        </p:nvSpPr>
        <p:spPr>
          <a:xfrm>
            <a:off x="706375" y="1211075"/>
            <a:ext cx="73152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 editor opens in command mode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88"/>
          <p:cNvPicPr preferRelativeResize="0"/>
          <p:nvPr/>
        </p:nvPicPr>
        <p:blipFill rotWithShape="1">
          <a:blip r:embed="rId3">
            <a:alphaModFix/>
          </a:blip>
          <a:srcRect b="4269" l="0" r="88204" t="87348"/>
          <a:stretch/>
        </p:blipFill>
        <p:spPr>
          <a:xfrm>
            <a:off x="973850" y="2212475"/>
            <a:ext cx="4462752" cy="18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88"/>
          <p:cNvCxnSpPr/>
          <p:nvPr/>
        </p:nvCxnSpPr>
        <p:spPr>
          <a:xfrm flipH="1" rot="10800000">
            <a:off x="1238600" y="2363625"/>
            <a:ext cx="5758200" cy="614700"/>
          </a:xfrm>
          <a:prstGeom prst="straightConnector1">
            <a:avLst/>
          </a:prstGeom>
          <a:noFill/>
          <a:ln cap="flat" cmpd="sng" w="38100">
            <a:solidFill>
              <a:srgbClr val="BD090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88"/>
          <p:cNvSpPr txBox="1"/>
          <p:nvPr/>
        </p:nvSpPr>
        <p:spPr>
          <a:xfrm>
            <a:off x="7015575" y="2174650"/>
            <a:ext cx="17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~ shows unused lines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88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88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9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89"/>
          <p:cNvSpPr txBox="1"/>
          <p:nvPr/>
        </p:nvSpPr>
        <p:spPr>
          <a:xfrm>
            <a:off x="803675" y="1058950"/>
            <a:ext cx="42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2.   Press i to enter the insert mode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2" name="Google Shape;602;p89"/>
          <p:cNvPicPr preferRelativeResize="0"/>
          <p:nvPr/>
        </p:nvPicPr>
        <p:blipFill rotWithShape="1">
          <a:blip r:embed="rId3">
            <a:alphaModFix/>
          </a:blip>
          <a:srcRect b="28151" l="6937" r="78663" t="59767"/>
          <a:stretch/>
        </p:blipFill>
        <p:spPr>
          <a:xfrm>
            <a:off x="557850" y="2013900"/>
            <a:ext cx="4812576" cy="246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0"/>
          <p:cNvSpPr txBox="1"/>
          <p:nvPr>
            <p:ph idx="1" type="subTitle"/>
          </p:nvPr>
        </p:nvSpPr>
        <p:spPr>
          <a:xfrm>
            <a:off x="696925" y="965250"/>
            <a:ext cx="73152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3. Add content in your file</a:t>
            </a:r>
            <a:endParaRPr/>
          </a:p>
        </p:txBody>
      </p:sp>
      <p:pic>
        <p:nvPicPr>
          <p:cNvPr id="608" name="Google Shape;608;p90"/>
          <p:cNvPicPr preferRelativeResize="0"/>
          <p:nvPr/>
        </p:nvPicPr>
        <p:blipFill rotWithShape="1">
          <a:blip r:embed="rId3">
            <a:alphaModFix/>
          </a:blip>
          <a:srcRect b="78469" l="0" r="82355" t="0"/>
          <a:stretch/>
        </p:blipFill>
        <p:spPr>
          <a:xfrm>
            <a:off x="2010825" y="1676450"/>
            <a:ext cx="4865726" cy="28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1"/>
          <p:cNvSpPr txBox="1"/>
          <p:nvPr>
            <p:ph idx="1" type="subTitle"/>
          </p:nvPr>
        </p:nvSpPr>
        <p:spPr>
          <a:xfrm>
            <a:off x="734475" y="1109125"/>
            <a:ext cx="73152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4.     After completing the writing, enter esc key and type ‘:wq’ to come outside of editor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5.  Now, run your file as follows:</a:t>
            </a:r>
            <a:endParaRPr/>
          </a:p>
        </p:txBody>
      </p:sp>
      <p:pic>
        <p:nvPicPr>
          <p:cNvPr id="614" name="Google Shape;614;p91"/>
          <p:cNvPicPr preferRelativeResize="0"/>
          <p:nvPr/>
        </p:nvPicPr>
        <p:blipFill rotWithShape="1">
          <a:blip r:embed="rId3">
            <a:alphaModFix/>
          </a:blip>
          <a:srcRect b="49583" l="12099" r="64337" t="42824"/>
          <a:stretch/>
        </p:blipFill>
        <p:spPr>
          <a:xfrm>
            <a:off x="1555738" y="3069175"/>
            <a:ext cx="5672674" cy="15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2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execute .sh file</a:t>
            </a:r>
            <a:endParaRPr/>
          </a:p>
        </p:txBody>
      </p:sp>
      <p:sp>
        <p:nvSpPr>
          <p:cNvPr id="620" name="Google Shape;620;p92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The procedure to run the .sh file shell script on Linux is as follows:</a:t>
            </a:r>
            <a:endParaRPr sz="13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7493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111111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Open the Terminal application on Linux or Unix</a:t>
            </a:r>
            <a:endParaRPr sz="13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Create a new script file with .sh extension using a text editor</a:t>
            </a:r>
            <a:endParaRPr sz="13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Write the script file using </a:t>
            </a:r>
            <a:r>
              <a:rPr lang="en" sz="1050">
                <a:solidFill>
                  <a:srgbClr val="4E4E4E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nano script-name-here.sh</a:t>
            </a:r>
            <a:endParaRPr sz="1050">
              <a:solidFill>
                <a:srgbClr val="4E4E4E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43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Set execute permission on your script using chmod command :</a:t>
            </a:r>
            <a:b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50">
                <a:solidFill>
                  <a:srgbClr val="4E4E4E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chmod +x script-name-here.sh</a:t>
            </a:r>
            <a:endParaRPr b="1" sz="1050">
              <a:solidFill>
                <a:srgbClr val="4E4E4E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43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To run your script :</a:t>
            </a:r>
            <a:b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50">
                <a:solidFill>
                  <a:srgbClr val="4E4E4E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./script-name-here.sh</a:t>
            </a:r>
            <a:br>
              <a:rPr b="1" lang="en" sz="1050">
                <a:solidFill>
                  <a:srgbClr val="4E4E4E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Another option is as follows to execute shell script:</a:t>
            </a:r>
            <a:b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50">
                <a:solidFill>
                  <a:srgbClr val="4E4E4E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sh script-name-here.sh</a:t>
            </a:r>
            <a:br>
              <a:rPr b="1" lang="en" sz="1050">
                <a:solidFill>
                  <a:srgbClr val="4E4E4E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b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3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50">
                <a:solidFill>
                  <a:srgbClr val="4E4E4E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bash script-name-here.sh</a:t>
            </a:r>
            <a:endParaRPr b="1" sz="1050">
              <a:solidFill>
                <a:srgbClr val="4E4E4E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92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3"/>
          <p:cNvSpPr txBox="1"/>
          <p:nvPr>
            <p:ph type="title"/>
          </p:nvPr>
        </p:nvSpPr>
        <p:spPr>
          <a:xfrm>
            <a:off x="0" y="114300"/>
            <a:ext cx="9144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.sh</a:t>
            </a:r>
            <a:endParaRPr/>
          </a:p>
        </p:txBody>
      </p:sp>
      <p:sp>
        <p:nvSpPr>
          <p:cNvPr id="627" name="Google Shape;627;p93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 TGAC The Genome </a:t>
            </a:r>
            <a:r>
              <a:rPr lang="en"/>
              <a:t>Analysis</a:t>
            </a:r>
            <a:r>
              <a:rPr lang="en"/>
              <a:t> Centre (Introduction to Linux 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http://nixware.net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93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Features of Linux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X-windows</a:t>
            </a:r>
            <a:endParaRPr/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window managers</a:t>
            </a:r>
            <a:endParaRPr/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desktop environments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Gnome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KDE</a:t>
            </a:r>
            <a:endParaRPr b="0" i="0" sz="22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400"/>
              <a:buFont typeface="Calibri"/>
              <a:buChar char="•"/>
            </a:pPr>
            <a:r>
              <a:rPr b="0" i="0" lang="en" sz="24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How can I try out Linux?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lang="en">
                <a:solidFill>
                  <a:srgbClr val="404040"/>
                </a:solidFill>
              </a:rPr>
              <a:t>Computer L</a:t>
            </a: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abs </a:t>
            </a:r>
            <a:r>
              <a:rPr lang="en">
                <a:solidFill>
                  <a:srgbClr val="404040"/>
                </a:solidFill>
              </a:rPr>
              <a:t>@ IITBh (109?)</a:t>
            </a:r>
            <a:endParaRPr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 home (install Linux via Live CD, etc.)</a:t>
            </a:r>
            <a:endParaRPr b="0" i="0" sz="22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04040"/>
              </a:buClr>
              <a:buSzPts val="2200"/>
              <a:buChar char="▪"/>
            </a:pPr>
            <a:r>
              <a:rPr lang="en">
                <a:solidFill>
                  <a:srgbClr val="404040"/>
                </a:solidFill>
              </a:rPr>
              <a:t>virtual machine: Virtualbox, VMware</a:t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158" name="Google Shape;158;p32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33"/>
          <p:cNvPicPr preferRelativeResize="0"/>
          <p:nvPr/>
        </p:nvPicPr>
        <p:blipFill rotWithShape="1">
          <a:blip r:embed="rId3">
            <a:alphaModFix/>
          </a:blip>
          <a:srcRect b="20929" l="0" r="16275" t="0"/>
          <a:stretch/>
        </p:blipFill>
        <p:spPr>
          <a:xfrm>
            <a:off x="89450" y="102406"/>
            <a:ext cx="8902149" cy="472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0" y="11430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ts val="4400"/>
              <a:buFont typeface="Lucida Sans"/>
              <a:buNone/>
            </a:pPr>
            <a:r>
              <a:rPr b="1" i="0" lang="en" sz="4400" u="none">
                <a:solidFill>
                  <a:srgbClr val="5A3320"/>
                </a:solidFill>
                <a:latin typeface="Lucida Sans"/>
                <a:ea typeface="Lucida Sans"/>
                <a:cs typeface="Lucida Sans"/>
                <a:sym typeface="Lucida Sans"/>
              </a:rPr>
              <a:t>Shell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153850" y="971550"/>
            <a:ext cx="8837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1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An interactive program that uses user input to manage the execution of other programs.</a:t>
            </a:r>
            <a:endParaRPr sz="2200"/>
          </a:p>
          <a:p>
            <a:pPr indent="-2794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Char char="▪"/>
            </a:pPr>
            <a:r>
              <a:rPr b="0" i="0" lang="en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bash</a:t>
            </a:r>
            <a:r>
              <a:rPr b="0" i="0" lang="en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: the default shell program on most Linux/Unix systems</a:t>
            </a:r>
            <a:endParaRPr/>
          </a:p>
          <a:p>
            <a:pPr indent="-139700" lvl="1" marL="854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Noto Sans Symbols"/>
              <a:buNone/>
            </a:pPr>
            <a:r>
              <a:t/>
            </a:r>
            <a:endParaRPr b="0" i="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9075" lvl="0" marL="4603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ts val="2200"/>
              <a:buFont typeface="Calibri"/>
              <a:buChar char="•"/>
            </a:pPr>
            <a:r>
              <a:rPr b="0" i="0" lang="en" sz="2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Why should I learn to use a shell when GUIs exist?</a:t>
            </a:r>
            <a:endParaRPr sz="2200"/>
          </a:p>
          <a:p>
            <a:pPr indent="-79375" lvl="0" marL="460375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b="0" i="0" sz="220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6858000" y="4729163"/>
            <a:ext cx="2133600" cy="3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