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72" r:id="rId2"/>
    <p:sldId id="273" r:id="rId3"/>
    <p:sldId id="274" r:id="rId4"/>
    <p:sldId id="288" r:id="rId5"/>
    <p:sldId id="287" r:id="rId6"/>
    <p:sldId id="275" r:id="rId7"/>
    <p:sldId id="276" r:id="rId8"/>
    <p:sldId id="277" r:id="rId9"/>
    <p:sldId id="278" r:id="rId10"/>
    <p:sldId id="280" r:id="rId11"/>
    <p:sldId id="281" r:id="rId12"/>
    <p:sldId id="282" r:id="rId13"/>
    <p:sldId id="283" r:id="rId14"/>
    <p:sldId id="284" r:id="rId15"/>
    <p:sldId id="285"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11" autoAdjust="0"/>
    <p:restoredTop sz="94660"/>
  </p:normalViewPr>
  <p:slideViewPr>
    <p:cSldViewPr snapToGrid="0">
      <p:cViewPr varScale="1">
        <p:scale>
          <a:sx n="90" d="100"/>
          <a:sy n="90" d="100"/>
        </p:scale>
        <p:origin x="425"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8/27/2023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8/27/2023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8/27/2023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8/27/2023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8/27/2023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8/27/2023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8/27/2023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8/27/2023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8/27/2023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8/27/2023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8/27/2023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8/27/2023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61568" y="796413"/>
            <a:ext cx="10468864" cy="973393"/>
          </a:xfrm>
        </p:spPr>
        <p:txBody>
          <a:bodyPr>
            <a:normAutofit fontScale="90000"/>
          </a:bodyPr>
          <a:lstStyle/>
          <a:p>
            <a:pPr algn="ctr"/>
            <a:r>
              <a:rPr lang="en-US" dirty="0"/>
              <a:t>UNIT-I</a:t>
            </a:r>
            <a:br>
              <a:rPr lang="en-US" dirty="0"/>
            </a:br>
            <a:r>
              <a:rPr lang="en-IN" sz="1800" b="0" i="0" u="none" strike="noStrike" baseline="0" dirty="0">
                <a:solidFill>
                  <a:srgbClr val="000000"/>
                </a:solidFill>
              </a:rPr>
              <a:t>	</a:t>
            </a:r>
            <a:endParaRPr lang="en-US" dirty="0"/>
          </a:p>
        </p:txBody>
      </p:sp>
      <p:sp>
        <p:nvSpPr>
          <p:cNvPr id="5" name="Subtitle 4"/>
          <p:cNvSpPr>
            <a:spLocks noGrp="1"/>
          </p:cNvSpPr>
          <p:nvPr>
            <p:ph type="subTitle" idx="1"/>
          </p:nvPr>
        </p:nvSpPr>
        <p:spPr>
          <a:xfrm>
            <a:off x="711199" y="1769805"/>
            <a:ext cx="11043265" cy="3982067"/>
          </a:xfrm>
        </p:spPr>
        <p:txBody>
          <a:bodyPr>
            <a:normAutofit fontScale="55000" lnSpcReduction="20000"/>
          </a:bodyPr>
          <a:lstStyle/>
          <a:p>
            <a:pPr algn="just">
              <a:lnSpc>
                <a:spcPct val="170000"/>
              </a:lnSpc>
            </a:pPr>
            <a:r>
              <a:rPr lang="en-IN" sz="3600" b="1" dirty="0">
                <a:latin typeface="Cambria" panose="02040503050406030204" pitchFamily="18" charset="0"/>
                <a:ea typeface="Cambria" panose="02040503050406030204" pitchFamily="18" charset="0"/>
                <a:cs typeface="Gautami" panose="020B0502040204020203" pitchFamily="34" charset="0"/>
              </a:rPr>
              <a:t>Introduction to Java: </a:t>
            </a:r>
            <a:r>
              <a:rPr lang="en-IN" sz="3600" dirty="0">
                <a:latin typeface="Cambria" panose="02040503050406030204" pitchFamily="18" charset="0"/>
                <a:ea typeface="Cambria" panose="02040503050406030204" pitchFamily="18" charset="0"/>
                <a:cs typeface="Gautami" panose="020B0502040204020203" pitchFamily="34" charset="0"/>
              </a:rPr>
              <a:t>Object Oriented Programming, History and Evolution of java, Java’s magic: The byte code, Java Buzzwords, Java Keywords, The Java class Libraries. 	</a:t>
            </a:r>
            <a:endParaRPr lang="en-IN" sz="3600" b="0" i="0" u="none" strike="noStrike" baseline="0" dirty="0">
              <a:solidFill>
                <a:srgbClr val="000000"/>
              </a:solidFill>
              <a:latin typeface="Cambria" panose="02040503050406030204" pitchFamily="18" charset="0"/>
              <a:ea typeface="Cambria" panose="02040503050406030204" pitchFamily="18" charset="0"/>
            </a:endParaRPr>
          </a:p>
          <a:p>
            <a:pPr algn="just">
              <a:lnSpc>
                <a:spcPct val="170000"/>
              </a:lnSpc>
            </a:pPr>
            <a:r>
              <a:rPr lang="en-US" sz="3600" b="0" i="0" u="none" strike="noStrike" baseline="0" dirty="0">
                <a:solidFill>
                  <a:srgbClr val="000000"/>
                </a:solidFill>
                <a:latin typeface="Cambria" panose="02040503050406030204" pitchFamily="18" charset="0"/>
                <a:ea typeface="Cambria" panose="02040503050406030204" pitchFamily="18" charset="0"/>
              </a:rPr>
              <a:t> </a:t>
            </a:r>
            <a:r>
              <a:rPr lang="en-US" sz="3600" b="1" dirty="0">
                <a:latin typeface="Cambria" panose="02040503050406030204" pitchFamily="18" charset="0"/>
                <a:ea typeface="Cambria" panose="02040503050406030204" pitchFamily="18" charset="0"/>
                <a:cs typeface="Gautami" panose="020B0502040204020203" pitchFamily="34" charset="0"/>
              </a:rPr>
              <a:t>Data Types, Operators and Control Statements: </a:t>
            </a:r>
            <a:r>
              <a:rPr lang="en-US" sz="3600" dirty="0">
                <a:latin typeface="Cambria" panose="02040503050406030204" pitchFamily="18" charset="0"/>
                <a:ea typeface="Cambria" panose="02040503050406030204" pitchFamily="18" charset="0"/>
                <a:cs typeface="Gautami" panose="020B0502040204020203" pitchFamily="34" charset="0"/>
              </a:rPr>
              <a:t>Java Data Types, Variables and Constants, Naming Conventions, Type conversion and casting, Arrays, Operators &amp; Expressions, Java Control Statements. </a:t>
            </a:r>
          </a:p>
          <a:p>
            <a:pPr algn="just">
              <a:lnSpc>
                <a:spcPct val="170000"/>
              </a:lnSpc>
            </a:pPr>
            <a:r>
              <a:rPr lang="en-US" sz="3600" b="1" dirty="0">
                <a:latin typeface="Cambria" panose="02040503050406030204" pitchFamily="18" charset="0"/>
                <a:ea typeface="Cambria" panose="02040503050406030204" pitchFamily="18" charset="0"/>
                <a:cs typeface="Gautami" panose="020B0502040204020203" pitchFamily="34" charset="0"/>
              </a:rPr>
              <a:t>Introducing Classes and Methods: </a:t>
            </a:r>
            <a:r>
              <a:rPr lang="en-US" sz="3600" dirty="0">
                <a:latin typeface="Cambria" panose="02040503050406030204" pitchFamily="18" charset="0"/>
                <a:ea typeface="Cambria" panose="02040503050406030204" pitchFamily="18" charset="0"/>
                <a:cs typeface="Gautami" panose="020B0502040204020203" pitchFamily="34" charset="0"/>
              </a:rPr>
              <a:t>Classes and Objects, Introducing Methods, Constructors, this Keyword, Garbage Collection. Overloading Methods and Constructors, Argument passing, Recursion, Introducing Access Control, understanding static, Command Line Arguments, Exploring the String class. </a:t>
            </a:r>
            <a:r>
              <a:rPr lang="en-US" sz="3600" b="0" i="0" u="none" strike="noStrike" baseline="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8170-C332-26E2-7A12-76EE3869218D}"/>
              </a:ext>
            </a:extLst>
          </p:cNvPr>
          <p:cNvSpPr>
            <a:spLocks noGrp="1"/>
          </p:cNvSpPr>
          <p:nvPr>
            <p:ph type="title"/>
          </p:nvPr>
        </p:nvSpPr>
        <p:spPr>
          <a:xfrm>
            <a:off x="609600" y="704088"/>
            <a:ext cx="10972800" cy="505280"/>
          </a:xfrm>
        </p:spPr>
        <p:txBody>
          <a:bodyPr>
            <a:noAutofit/>
          </a:bodyPr>
          <a:lstStyle/>
          <a:p>
            <a:r>
              <a:rPr lang="en-US" sz="3600" dirty="0">
                <a:latin typeface="Cambria" panose="02040503050406030204" pitchFamily="18" charset="0"/>
                <a:ea typeface="Cambria" panose="02040503050406030204" pitchFamily="18" charset="0"/>
                <a:cs typeface="Gautami" panose="020B0502040204020203" pitchFamily="34" charset="0"/>
              </a:rPr>
              <a:t>Java Data Types</a:t>
            </a:r>
            <a:endParaRPr lang="en-IN" sz="3600" dirty="0"/>
          </a:p>
        </p:txBody>
      </p:sp>
      <p:sp>
        <p:nvSpPr>
          <p:cNvPr id="3" name="Content Placeholder 2">
            <a:extLst>
              <a:ext uri="{FF2B5EF4-FFF2-40B4-BE49-F238E27FC236}">
                <a16:creationId xmlns:a16="http://schemas.microsoft.com/office/drawing/2014/main" id="{A99719DC-4251-FDA8-EDEA-F7EB94ED14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447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8170-C332-26E2-7A12-76EE3869218D}"/>
              </a:ext>
            </a:extLst>
          </p:cNvPr>
          <p:cNvSpPr>
            <a:spLocks noGrp="1"/>
          </p:cNvSpPr>
          <p:nvPr>
            <p:ph type="title"/>
          </p:nvPr>
        </p:nvSpPr>
        <p:spPr>
          <a:xfrm>
            <a:off x="609600" y="704088"/>
            <a:ext cx="10972800" cy="520028"/>
          </a:xfrm>
        </p:spPr>
        <p:txBody>
          <a:bodyPr>
            <a:noAutofit/>
          </a:bodyPr>
          <a:lstStyle/>
          <a:p>
            <a:r>
              <a:rPr lang="en-US" sz="3600" dirty="0">
                <a:latin typeface="Cambria" panose="02040503050406030204" pitchFamily="18" charset="0"/>
                <a:ea typeface="Cambria" panose="02040503050406030204" pitchFamily="18" charset="0"/>
                <a:cs typeface="Gautami" panose="020B0502040204020203" pitchFamily="34" charset="0"/>
              </a:rPr>
              <a:t>Variables and Constants</a:t>
            </a:r>
            <a:endParaRPr lang="en-IN" sz="3600" dirty="0"/>
          </a:p>
        </p:txBody>
      </p:sp>
      <p:sp>
        <p:nvSpPr>
          <p:cNvPr id="3" name="Content Placeholder 2">
            <a:extLst>
              <a:ext uri="{FF2B5EF4-FFF2-40B4-BE49-F238E27FC236}">
                <a16:creationId xmlns:a16="http://schemas.microsoft.com/office/drawing/2014/main" id="{A99719DC-4251-FDA8-EDEA-F7EB94ED14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7531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8170-C332-26E2-7A12-76EE3869218D}"/>
              </a:ext>
            </a:extLst>
          </p:cNvPr>
          <p:cNvSpPr>
            <a:spLocks noGrp="1"/>
          </p:cNvSpPr>
          <p:nvPr>
            <p:ph type="title"/>
          </p:nvPr>
        </p:nvSpPr>
        <p:spPr>
          <a:xfrm>
            <a:off x="609600" y="704088"/>
            <a:ext cx="10972800" cy="490531"/>
          </a:xfrm>
        </p:spPr>
        <p:txBody>
          <a:bodyPr>
            <a:noAutofit/>
          </a:bodyPr>
          <a:lstStyle/>
          <a:p>
            <a:r>
              <a:rPr lang="en-US" sz="3600" dirty="0">
                <a:latin typeface="Cambria" panose="02040503050406030204" pitchFamily="18" charset="0"/>
                <a:ea typeface="Cambria" panose="02040503050406030204" pitchFamily="18" charset="0"/>
                <a:cs typeface="Gautami" panose="020B0502040204020203" pitchFamily="34" charset="0"/>
              </a:rPr>
              <a:t>Naming Conventions</a:t>
            </a:r>
            <a:endParaRPr lang="en-IN" sz="3600" dirty="0"/>
          </a:p>
        </p:txBody>
      </p:sp>
      <p:sp>
        <p:nvSpPr>
          <p:cNvPr id="3" name="Content Placeholder 2">
            <a:extLst>
              <a:ext uri="{FF2B5EF4-FFF2-40B4-BE49-F238E27FC236}">
                <a16:creationId xmlns:a16="http://schemas.microsoft.com/office/drawing/2014/main" id="{A99719DC-4251-FDA8-EDEA-F7EB94ED14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1300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8170-C332-26E2-7A12-76EE3869218D}"/>
              </a:ext>
            </a:extLst>
          </p:cNvPr>
          <p:cNvSpPr>
            <a:spLocks noGrp="1"/>
          </p:cNvSpPr>
          <p:nvPr>
            <p:ph type="title"/>
          </p:nvPr>
        </p:nvSpPr>
        <p:spPr>
          <a:xfrm>
            <a:off x="609600" y="704088"/>
            <a:ext cx="10972800" cy="520028"/>
          </a:xfrm>
        </p:spPr>
        <p:txBody>
          <a:bodyPr>
            <a:noAutofit/>
          </a:bodyPr>
          <a:lstStyle/>
          <a:p>
            <a:r>
              <a:rPr lang="en-US" sz="3600" dirty="0">
                <a:latin typeface="Cambria" panose="02040503050406030204" pitchFamily="18" charset="0"/>
                <a:ea typeface="Cambria" panose="02040503050406030204" pitchFamily="18" charset="0"/>
                <a:cs typeface="Gautami" panose="020B0502040204020203" pitchFamily="34" charset="0"/>
              </a:rPr>
              <a:t>Type conversion and casting</a:t>
            </a:r>
            <a:endParaRPr lang="en-IN" sz="3600" dirty="0"/>
          </a:p>
        </p:txBody>
      </p:sp>
      <p:sp>
        <p:nvSpPr>
          <p:cNvPr id="3" name="Content Placeholder 2">
            <a:extLst>
              <a:ext uri="{FF2B5EF4-FFF2-40B4-BE49-F238E27FC236}">
                <a16:creationId xmlns:a16="http://schemas.microsoft.com/office/drawing/2014/main" id="{A99719DC-4251-FDA8-EDEA-F7EB94ED14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0903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8170-C332-26E2-7A12-76EE3869218D}"/>
              </a:ext>
            </a:extLst>
          </p:cNvPr>
          <p:cNvSpPr>
            <a:spLocks noGrp="1"/>
          </p:cNvSpPr>
          <p:nvPr>
            <p:ph type="title"/>
          </p:nvPr>
        </p:nvSpPr>
        <p:spPr>
          <a:xfrm>
            <a:off x="609600" y="704088"/>
            <a:ext cx="10972800" cy="534777"/>
          </a:xfrm>
        </p:spPr>
        <p:txBody>
          <a:bodyPr>
            <a:noAutofit/>
          </a:bodyPr>
          <a:lstStyle/>
          <a:p>
            <a:r>
              <a:rPr lang="en-US" sz="3600" dirty="0">
                <a:latin typeface="Cambria" panose="02040503050406030204" pitchFamily="18" charset="0"/>
                <a:ea typeface="Cambria" panose="02040503050406030204" pitchFamily="18" charset="0"/>
                <a:cs typeface="Gautami" panose="020B0502040204020203" pitchFamily="34" charset="0"/>
              </a:rPr>
              <a:t>Arrays</a:t>
            </a:r>
            <a:endParaRPr lang="en-IN" sz="3600" dirty="0"/>
          </a:p>
        </p:txBody>
      </p:sp>
      <p:sp>
        <p:nvSpPr>
          <p:cNvPr id="3" name="Content Placeholder 2">
            <a:extLst>
              <a:ext uri="{FF2B5EF4-FFF2-40B4-BE49-F238E27FC236}">
                <a16:creationId xmlns:a16="http://schemas.microsoft.com/office/drawing/2014/main" id="{A99719DC-4251-FDA8-EDEA-F7EB94ED14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6807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8170-C332-26E2-7A12-76EE3869218D}"/>
              </a:ext>
            </a:extLst>
          </p:cNvPr>
          <p:cNvSpPr>
            <a:spLocks noGrp="1"/>
          </p:cNvSpPr>
          <p:nvPr>
            <p:ph type="title"/>
          </p:nvPr>
        </p:nvSpPr>
        <p:spPr>
          <a:xfrm>
            <a:off x="609600" y="704088"/>
            <a:ext cx="10972800" cy="520028"/>
          </a:xfrm>
        </p:spPr>
        <p:txBody>
          <a:bodyPr>
            <a:noAutofit/>
          </a:bodyPr>
          <a:lstStyle/>
          <a:p>
            <a:r>
              <a:rPr lang="en-US" sz="3600" dirty="0">
                <a:latin typeface="Cambria" panose="02040503050406030204" pitchFamily="18" charset="0"/>
                <a:ea typeface="Cambria" panose="02040503050406030204" pitchFamily="18" charset="0"/>
                <a:cs typeface="Gautami" panose="020B0502040204020203" pitchFamily="34" charset="0"/>
              </a:rPr>
              <a:t>Operators &amp; Expressions</a:t>
            </a:r>
            <a:endParaRPr lang="en-IN" sz="3600" dirty="0"/>
          </a:p>
        </p:txBody>
      </p:sp>
      <p:sp>
        <p:nvSpPr>
          <p:cNvPr id="3" name="Content Placeholder 2">
            <a:extLst>
              <a:ext uri="{FF2B5EF4-FFF2-40B4-BE49-F238E27FC236}">
                <a16:creationId xmlns:a16="http://schemas.microsoft.com/office/drawing/2014/main" id="{A99719DC-4251-FDA8-EDEA-F7EB94ED14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1635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8170-C332-26E2-7A12-76EE3869218D}"/>
              </a:ext>
            </a:extLst>
          </p:cNvPr>
          <p:cNvSpPr>
            <a:spLocks noGrp="1"/>
          </p:cNvSpPr>
          <p:nvPr>
            <p:ph type="title"/>
          </p:nvPr>
        </p:nvSpPr>
        <p:spPr>
          <a:xfrm>
            <a:off x="609600" y="704088"/>
            <a:ext cx="10972800" cy="564273"/>
          </a:xfrm>
        </p:spPr>
        <p:txBody>
          <a:bodyPr>
            <a:noAutofit/>
          </a:bodyPr>
          <a:lstStyle/>
          <a:p>
            <a:r>
              <a:rPr lang="en-US" sz="3600" dirty="0">
                <a:latin typeface="Cambria" panose="02040503050406030204" pitchFamily="18" charset="0"/>
                <a:ea typeface="Cambria" panose="02040503050406030204" pitchFamily="18" charset="0"/>
                <a:cs typeface="Gautami" panose="020B0502040204020203" pitchFamily="34" charset="0"/>
              </a:rPr>
              <a:t>Java Control Statements</a:t>
            </a:r>
            <a:endParaRPr lang="en-IN" sz="3600" dirty="0"/>
          </a:p>
        </p:txBody>
      </p:sp>
      <p:sp>
        <p:nvSpPr>
          <p:cNvPr id="3" name="Content Placeholder 2">
            <a:extLst>
              <a:ext uri="{FF2B5EF4-FFF2-40B4-BE49-F238E27FC236}">
                <a16:creationId xmlns:a16="http://schemas.microsoft.com/office/drawing/2014/main" id="{A99719DC-4251-FDA8-EDEA-F7EB94ED148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3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1A6C-7B2A-3460-43AF-3D5AB9B64A14}"/>
              </a:ext>
            </a:extLst>
          </p:cNvPr>
          <p:cNvSpPr>
            <a:spLocks noGrp="1"/>
          </p:cNvSpPr>
          <p:nvPr>
            <p:ph type="title"/>
          </p:nvPr>
        </p:nvSpPr>
        <p:spPr>
          <a:xfrm>
            <a:off x="609600" y="383137"/>
            <a:ext cx="10972800" cy="623267"/>
          </a:xfrm>
        </p:spPr>
        <p:txBody>
          <a:bodyPr>
            <a:normAutofit/>
          </a:bodyPr>
          <a:lstStyle/>
          <a:p>
            <a:r>
              <a:rPr lang="en-IN" sz="3600" dirty="0">
                <a:latin typeface="Cambria" panose="02040503050406030204" pitchFamily="18" charset="0"/>
                <a:ea typeface="Cambria" panose="02040503050406030204" pitchFamily="18" charset="0"/>
                <a:cs typeface="Gautami" panose="020B0502040204020203" pitchFamily="34" charset="0"/>
              </a:rPr>
              <a:t>Object Oriented Programming</a:t>
            </a:r>
            <a:endParaRPr lang="en-IN" sz="3600" dirty="0"/>
          </a:p>
        </p:txBody>
      </p:sp>
      <p:sp>
        <p:nvSpPr>
          <p:cNvPr id="3" name="Content Placeholder 2">
            <a:extLst>
              <a:ext uri="{FF2B5EF4-FFF2-40B4-BE49-F238E27FC236}">
                <a16:creationId xmlns:a16="http://schemas.microsoft.com/office/drawing/2014/main" id="{F7D5A914-0F63-06CD-F3BA-FF59F0FDFCDE}"/>
              </a:ext>
            </a:extLst>
          </p:cNvPr>
          <p:cNvSpPr>
            <a:spLocks noGrp="1"/>
          </p:cNvSpPr>
          <p:nvPr>
            <p:ph idx="1"/>
          </p:nvPr>
        </p:nvSpPr>
        <p:spPr>
          <a:xfrm>
            <a:off x="609600" y="1132403"/>
            <a:ext cx="11125200" cy="5528789"/>
          </a:xfrm>
        </p:spPr>
        <p:txBody>
          <a:bodyPr>
            <a:normAutofit/>
          </a:bodyPr>
          <a:lstStyle/>
          <a:p>
            <a:pPr algn="just"/>
            <a:r>
              <a:rPr lang="en-US" sz="3200" b="1" i="0" dirty="0">
                <a:solidFill>
                  <a:srgbClr val="000000"/>
                </a:solidFill>
                <a:effectLst/>
                <a:latin typeface="Microsoft Himalaya" panose="01010100010101010101" pitchFamily="2" charset="0"/>
                <a:ea typeface="Microsoft Himalaya" panose="01010100010101010101" pitchFamily="2" charset="0"/>
                <a:cs typeface="Microsoft Himalaya" panose="01010100010101010101" pitchFamily="2" charset="0"/>
              </a:rPr>
              <a:t>OOPS stands for object-oriented programming</a:t>
            </a:r>
            <a:r>
              <a:rPr lang="en-US" sz="3200" b="0" i="0" dirty="0">
                <a:solidFill>
                  <a:srgbClr val="000000"/>
                </a:solidFill>
                <a:effectLst/>
                <a:latin typeface="Microsoft Himalaya" panose="01010100010101010101" pitchFamily="2" charset="0"/>
                <a:ea typeface="Microsoft Himalaya" panose="01010100010101010101" pitchFamily="2" charset="0"/>
                <a:cs typeface="Microsoft Himalaya" panose="01010100010101010101" pitchFamily="2" charset="0"/>
              </a:rPr>
              <a:t>. All modern programming languages are based on the OOPS concept. Older programming languages like PASCAL, FORTRAN, C, etc., are not obsessed with objects. They are somewhat procedural programming languages.</a:t>
            </a:r>
            <a:endParaRPr lang="en-US" sz="3200" b="0" i="0" dirty="0">
              <a:solidFill>
                <a:srgbClr val="36393E"/>
              </a:solidFill>
              <a:effectLst/>
              <a:latin typeface="Microsoft Himalaya" panose="01010100010101010101" pitchFamily="2" charset="0"/>
              <a:ea typeface="Microsoft Himalaya" panose="01010100010101010101" pitchFamily="2" charset="0"/>
              <a:cs typeface="Microsoft Himalaya" panose="01010100010101010101" pitchFamily="2" charset="0"/>
            </a:endParaRPr>
          </a:p>
          <a:p>
            <a:pPr algn="just"/>
            <a:r>
              <a:rPr lang="en-US" sz="3200" b="0" i="0" dirty="0">
                <a:solidFill>
                  <a:srgbClr val="000000"/>
                </a:solidFill>
                <a:effectLst/>
                <a:latin typeface="Microsoft Himalaya" panose="01010100010101010101" pitchFamily="2" charset="0"/>
                <a:ea typeface="Microsoft Himalaya" panose="01010100010101010101" pitchFamily="2" charset="0"/>
                <a:cs typeface="Microsoft Himalaya" panose="01010100010101010101" pitchFamily="2" charset="0"/>
              </a:rPr>
              <a:t>Objects Oriented Programming is a programming style based on the idea of objects and classes to represent the Data. </a:t>
            </a:r>
            <a:r>
              <a:rPr lang="en-US" sz="3200" b="1" i="0" dirty="0">
                <a:solidFill>
                  <a:srgbClr val="000000"/>
                </a:solidFill>
                <a:effectLst/>
                <a:latin typeface="Microsoft Himalaya" panose="01010100010101010101" pitchFamily="2" charset="0"/>
                <a:ea typeface="Microsoft Himalaya" panose="01010100010101010101" pitchFamily="2" charset="0"/>
                <a:cs typeface="Microsoft Himalaya" panose="01010100010101010101" pitchFamily="2" charset="0"/>
              </a:rPr>
              <a:t>JAVA is based on object-oriented programming.</a:t>
            </a:r>
            <a:endParaRPr lang="en-US" sz="3200" b="0" i="0" dirty="0">
              <a:solidFill>
                <a:srgbClr val="36393E"/>
              </a:solidFill>
              <a:effectLst/>
              <a:latin typeface="Microsoft Himalaya" panose="01010100010101010101" pitchFamily="2" charset="0"/>
              <a:ea typeface="Microsoft Himalaya" panose="01010100010101010101" pitchFamily="2" charset="0"/>
              <a:cs typeface="Microsoft Himalaya" panose="01010100010101010101" pitchFamily="2" charset="0"/>
            </a:endParaRPr>
          </a:p>
          <a:p>
            <a:pPr algn="just"/>
            <a:r>
              <a:rPr lang="en-US" sz="3200" b="0" i="0" dirty="0">
                <a:solidFill>
                  <a:srgbClr val="000000"/>
                </a:solidFill>
                <a:effectLst/>
                <a:latin typeface="Microsoft Himalaya" panose="01010100010101010101" pitchFamily="2" charset="0"/>
                <a:ea typeface="Microsoft Himalaya" panose="01010100010101010101" pitchFamily="2" charset="0"/>
                <a:cs typeface="Microsoft Himalaya" panose="01010100010101010101" pitchFamily="2" charset="0"/>
              </a:rPr>
              <a:t>Class is not a real-world entity but a template or prototype. In Computer memory, Class doesn't occupy memory, but it imparts an idea about the features of objects. Objects, on the other hand, are the instances of the Class. An object is an actual entity that occupies space in the memory.  </a:t>
            </a:r>
            <a:endParaRPr lang="en-US" sz="3200" b="0" i="0" dirty="0">
              <a:solidFill>
                <a:srgbClr val="36393E"/>
              </a:solidFill>
              <a:effectLst/>
              <a:latin typeface="Microsoft Himalaya" panose="01010100010101010101" pitchFamily="2" charset="0"/>
              <a:ea typeface="Microsoft Himalaya" panose="01010100010101010101" pitchFamily="2" charset="0"/>
              <a:cs typeface="Microsoft Himalaya" panose="01010100010101010101" pitchFamily="2" charset="0"/>
            </a:endParaRPr>
          </a:p>
          <a:p>
            <a:pPr algn="just"/>
            <a:r>
              <a:rPr lang="en-US" sz="3200" b="0" i="0" dirty="0">
                <a:solidFill>
                  <a:srgbClr val="000000"/>
                </a:solidFill>
                <a:effectLst/>
                <a:latin typeface="Microsoft Himalaya" panose="01010100010101010101" pitchFamily="2" charset="0"/>
                <a:ea typeface="Microsoft Himalaya" panose="01010100010101010101" pitchFamily="2" charset="0"/>
                <a:cs typeface="Microsoft Himalaya" panose="01010100010101010101" pitchFamily="2" charset="0"/>
              </a:rPr>
              <a:t>OOPS moves around its four most important pillars. These are; </a:t>
            </a:r>
            <a:r>
              <a:rPr lang="en-US" sz="3200" b="1" i="0" dirty="0">
                <a:solidFill>
                  <a:srgbClr val="000000"/>
                </a:solidFill>
                <a:effectLst/>
                <a:latin typeface="Microsoft Himalaya" panose="01010100010101010101" pitchFamily="2" charset="0"/>
                <a:ea typeface="Microsoft Himalaya" panose="01010100010101010101" pitchFamily="2" charset="0"/>
                <a:cs typeface="Microsoft Himalaya" panose="01010100010101010101" pitchFamily="2" charset="0"/>
              </a:rPr>
              <a:t>Inheritance, Polymorphism, Abstraction, and Encapsulation.</a:t>
            </a:r>
            <a:endParaRPr lang="en-US" sz="3200" b="0" i="0" dirty="0">
              <a:solidFill>
                <a:srgbClr val="36393E"/>
              </a:solidFill>
              <a:effectLst/>
              <a:latin typeface="Microsoft Himalaya" panose="01010100010101010101" pitchFamily="2" charset="0"/>
              <a:ea typeface="Microsoft Himalaya" panose="01010100010101010101" pitchFamily="2" charset="0"/>
              <a:cs typeface="Microsoft Himalaya" panose="01010100010101010101" pitchFamily="2" charset="0"/>
            </a:endParaRPr>
          </a:p>
          <a:p>
            <a:endParaRPr lang="en-IN" dirty="0"/>
          </a:p>
        </p:txBody>
      </p:sp>
    </p:spTree>
    <p:extLst>
      <p:ext uri="{BB962C8B-B14F-4D97-AF65-F5344CB8AC3E}">
        <p14:creationId xmlns:p14="http://schemas.microsoft.com/office/powerpoint/2010/main" val="399251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1A6C-7B2A-3460-43AF-3D5AB9B64A14}"/>
              </a:ext>
            </a:extLst>
          </p:cNvPr>
          <p:cNvSpPr>
            <a:spLocks noGrp="1"/>
          </p:cNvSpPr>
          <p:nvPr>
            <p:ph type="title"/>
          </p:nvPr>
        </p:nvSpPr>
        <p:spPr>
          <a:xfrm>
            <a:off x="609600" y="334694"/>
            <a:ext cx="10972800" cy="549525"/>
          </a:xfrm>
        </p:spPr>
        <p:txBody>
          <a:bodyPr>
            <a:normAutofit fontScale="90000"/>
          </a:bodyPr>
          <a:lstStyle/>
          <a:p>
            <a:r>
              <a:rPr lang="en-IN" sz="3600" dirty="0">
                <a:latin typeface="Cambria" panose="02040503050406030204" pitchFamily="18" charset="0"/>
                <a:ea typeface="Cambria" panose="02040503050406030204" pitchFamily="18" charset="0"/>
                <a:cs typeface="Gautami" panose="020B0502040204020203" pitchFamily="34" charset="0"/>
              </a:rPr>
              <a:t>History of java</a:t>
            </a:r>
            <a:endParaRPr lang="en-IN" sz="3600" dirty="0"/>
          </a:p>
        </p:txBody>
      </p:sp>
      <p:sp>
        <p:nvSpPr>
          <p:cNvPr id="3" name="Content Placeholder 2">
            <a:extLst>
              <a:ext uri="{FF2B5EF4-FFF2-40B4-BE49-F238E27FC236}">
                <a16:creationId xmlns:a16="http://schemas.microsoft.com/office/drawing/2014/main" id="{F7D5A914-0F63-06CD-F3BA-FF59F0FDFCDE}"/>
              </a:ext>
            </a:extLst>
          </p:cNvPr>
          <p:cNvSpPr>
            <a:spLocks noGrp="1"/>
          </p:cNvSpPr>
          <p:nvPr>
            <p:ph idx="1"/>
          </p:nvPr>
        </p:nvSpPr>
        <p:spPr>
          <a:xfrm>
            <a:off x="609600" y="884219"/>
            <a:ext cx="10972800" cy="5819362"/>
          </a:xfrm>
        </p:spPr>
        <p:txBody>
          <a:bodyPr>
            <a:normAutofit/>
          </a:bodyPr>
          <a:lstStyle/>
          <a:p>
            <a:pPr algn="just" fontAlgn="base"/>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Java is invented by James Gosling, Patrick Naughton, Chris </a:t>
            </a:r>
            <a:r>
              <a:rPr lang="en-GB" sz="3000" b="0" dirty="0" err="1">
                <a:effectLst/>
                <a:latin typeface="Microsoft Himalaya" panose="01010100010101010101" pitchFamily="2" charset="0"/>
                <a:ea typeface="Microsoft Himalaya" panose="01010100010101010101" pitchFamily="2" charset="0"/>
                <a:cs typeface="Microsoft Himalaya" panose="01010100010101010101" pitchFamily="2" charset="0"/>
              </a:rPr>
              <a:t>Warth</a:t>
            </a:r>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 Ed Frank, and Mike Sheridan at Sun Microsystems, Inc. in 1991. </a:t>
            </a:r>
          </a:p>
          <a:p>
            <a:pPr algn="just" fontAlgn="base"/>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Java is related to C++ (</a:t>
            </a:r>
            <a:r>
              <a:rPr lang="en-IN" sz="3000" dirty="0">
                <a:latin typeface="Microsoft Himalaya" panose="01010100010101010101" pitchFamily="2" charset="0"/>
                <a:ea typeface="Microsoft Himalaya" panose="01010100010101010101" pitchFamily="2" charset="0"/>
                <a:cs typeface="Microsoft Himalaya" panose="01010100010101010101" pitchFamily="2" charset="0"/>
              </a:rPr>
              <a:t>Bjarne </a:t>
            </a:r>
            <a:r>
              <a:rPr lang="en-IN" sz="3000" dirty="0" err="1">
                <a:latin typeface="Microsoft Himalaya" panose="01010100010101010101" pitchFamily="2" charset="0"/>
                <a:ea typeface="Microsoft Himalaya" panose="01010100010101010101" pitchFamily="2" charset="0"/>
                <a:cs typeface="Microsoft Himalaya" panose="01010100010101010101" pitchFamily="2" charset="0"/>
              </a:rPr>
              <a:t>Stroustrup</a:t>
            </a:r>
            <a:r>
              <a:rPr lang="en-IN" sz="3000" dirty="0">
                <a:latin typeface="Microsoft Himalaya" panose="01010100010101010101" pitchFamily="2" charset="0"/>
                <a:ea typeface="Microsoft Himalaya" panose="01010100010101010101" pitchFamily="2" charset="0"/>
                <a:cs typeface="Microsoft Himalaya" panose="01010100010101010101" pitchFamily="2" charset="0"/>
              </a:rPr>
              <a:t> in 1979</a:t>
            </a:r>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 which is inherited from the language C. </a:t>
            </a:r>
          </a:p>
          <a:p>
            <a:pPr algn="just" fontAlgn="base"/>
            <a:r>
              <a:rPr lang="en-GB" sz="3000" dirty="0">
                <a:latin typeface="Microsoft Himalaya" panose="01010100010101010101" pitchFamily="2" charset="0"/>
                <a:ea typeface="Microsoft Himalaya" panose="01010100010101010101" pitchFamily="2" charset="0"/>
                <a:cs typeface="Microsoft Himalaya" panose="01010100010101010101" pitchFamily="2" charset="0"/>
              </a:rPr>
              <a:t>C was the result of a development process that started with an older language called BCPL (</a:t>
            </a:r>
            <a:r>
              <a:rPr lang="en-IN" sz="3000" b="0" dirty="0">
                <a:effectLst/>
                <a:latin typeface="Microsoft Himalaya" panose="01010100010101010101" pitchFamily="2" charset="0"/>
                <a:ea typeface="Microsoft Himalaya" panose="01010100010101010101" pitchFamily="2" charset="0"/>
                <a:cs typeface="Microsoft Himalaya" panose="01010100010101010101" pitchFamily="2" charset="0"/>
              </a:rPr>
              <a:t>Basic Combined Programming Language“)</a:t>
            </a:r>
            <a:r>
              <a:rPr lang="en-GB" sz="3000" dirty="0">
                <a:latin typeface="Microsoft Himalaya" panose="01010100010101010101" pitchFamily="2" charset="0"/>
                <a:ea typeface="Microsoft Himalaya" panose="01010100010101010101" pitchFamily="2" charset="0"/>
                <a:cs typeface="Microsoft Himalaya" panose="01010100010101010101" pitchFamily="2" charset="0"/>
              </a:rPr>
              <a:t>, developed by Martin Richards. BCPL influenced a language called B, invented by Ken Thompson, which led to the development of C in the 1970s.</a:t>
            </a:r>
            <a:endPar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endParaRPr>
          </a:p>
          <a:p>
            <a:pPr algn="just" fontAlgn="base"/>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The characters of Java is inherited from C and C++ language. It was first named as </a:t>
            </a:r>
            <a:r>
              <a:rPr lang="en-GB" sz="3000" b="1" dirty="0">
                <a:effectLst/>
                <a:latin typeface="Microsoft Himalaya" panose="01010100010101010101" pitchFamily="2" charset="0"/>
                <a:ea typeface="Microsoft Himalaya" panose="01010100010101010101" pitchFamily="2" charset="0"/>
                <a:cs typeface="Microsoft Himalaya" panose="01010100010101010101" pitchFamily="2" charset="0"/>
              </a:rPr>
              <a:t>“Oak” </a:t>
            </a:r>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but was renamed as </a:t>
            </a:r>
            <a:r>
              <a:rPr lang="en-GB" sz="3000" b="1" dirty="0">
                <a:effectLst/>
                <a:latin typeface="Microsoft Himalaya" panose="01010100010101010101" pitchFamily="2" charset="0"/>
                <a:ea typeface="Microsoft Himalaya" panose="01010100010101010101" pitchFamily="2" charset="0"/>
                <a:cs typeface="Microsoft Himalaya" panose="01010100010101010101" pitchFamily="2" charset="0"/>
              </a:rPr>
              <a:t>“Java” </a:t>
            </a:r>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in 1995. It is publicly announced in the spring of 1995.</a:t>
            </a:r>
          </a:p>
          <a:p>
            <a:pPr algn="just" fontAlgn="base"/>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The basic idea behind creating this language is to create a </a:t>
            </a:r>
            <a:r>
              <a:rPr lang="en-GB" sz="3000" b="1" dirty="0">
                <a:effectLst/>
                <a:latin typeface="Microsoft Himalaya" panose="01010100010101010101" pitchFamily="2" charset="0"/>
                <a:ea typeface="Microsoft Himalaya" panose="01010100010101010101" pitchFamily="2" charset="0"/>
                <a:cs typeface="Microsoft Himalaya" panose="01010100010101010101" pitchFamily="2" charset="0"/>
              </a:rPr>
              <a:t>platform-independent</a:t>
            </a:r>
            <a:r>
              <a:rPr lang="en-GB" sz="3000" b="0" dirty="0">
                <a:effectLst/>
                <a:latin typeface="Microsoft Himalaya" panose="01010100010101010101" pitchFamily="2" charset="0"/>
                <a:ea typeface="Microsoft Himalaya" panose="01010100010101010101" pitchFamily="2" charset="0"/>
                <a:cs typeface="Microsoft Himalaya" panose="01010100010101010101" pitchFamily="2" charset="0"/>
              </a:rPr>
              <a:t> language that is used to develop software for consumer electronic devices such as microwave ovens, remote controls, etc. Initially, it was not designed for Internet applications.</a:t>
            </a:r>
          </a:p>
          <a:p>
            <a:endParaRPr lang="en-IN" sz="30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17473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5331F0-39FA-3AB4-2273-86D650CE4BBD}"/>
              </a:ext>
            </a:extLst>
          </p:cNvPr>
          <p:cNvPicPr>
            <a:picLocks noGrp="1" noChangeAspect="1"/>
          </p:cNvPicPr>
          <p:nvPr>
            <p:ph idx="1"/>
          </p:nvPr>
        </p:nvPicPr>
        <p:blipFill rotWithShape="1">
          <a:blip r:embed="rId2"/>
          <a:srcRect b="47260"/>
          <a:stretch/>
        </p:blipFill>
        <p:spPr>
          <a:xfrm>
            <a:off x="0" y="1234282"/>
            <a:ext cx="6176742" cy="5269464"/>
          </a:xfrm>
        </p:spPr>
      </p:pic>
      <p:sp>
        <p:nvSpPr>
          <p:cNvPr id="6" name="Title 1">
            <a:extLst>
              <a:ext uri="{FF2B5EF4-FFF2-40B4-BE49-F238E27FC236}">
                <a16:creationId xmlns:a16="http://schemas.microsoft.com/office/drawing/2014/main" id="{05BE5073-D608-7E05-A0FA-6CCB97A270A5}"/>
              </a:ext>
            </a:extLst>
          </p:cNvPr>
          <p:cNvSpPr txBox="1">
            <a:spLocks/>
          </p:cNvSpPr>
          <p:nvPr/>
        </p:nvSpPr>
        <p:spPr>
          <a:xfrm>
            <a:off x="555099" y="533400"/>
            <a:ext cx="10972800" cy="549525"/>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600" dirty="0">
                <a:latin typeface="Cambria" panose="02040503050406030204" pitchFamily="18" charset="0"/>
                <a:ea typeface="Cambria" panose="02040503050406030204" pitchFamily="18" charset="0"/>
                <a:cs typeface="Gautami" panose="020B0502040204020203" pitchFamily="34" charset="0"/>
              </a:rPr>
              <a:t>Evolution of java</a:t>
            </a:r>
            <a:endParaRPr lang="en-IN" sz="3600" dirty="0"/>
          </a:p>
        </p:txBody>
      </p:sp>
      <p:pic>
        <p:nvPicPr>
          <p:cNvPr id="7" name="Content Placeholder 4">
            <a:extLst>
              <a:ext uri="{FF2B5EF4-FFF2-40B4-BE49-F238E27FC236}">
                <a16:creationId xmlns:a16="http://schemas.microsoft.com/office/drawing/2014/main" id="{CBC6F37F-6C76-0322-C355-B3E4BA7FA916}"/>
              </a:ext>
            </a:extLst>
          </p:cNvPr>
          <p:cNvPicPr>
            <a:picLocks noChangeAspect="1"/>
          </p:cNvPicPr>
          <p:nvPr/>
        </p:nvPicPr>
        <p:blipFill rotWithShape="1">
          <a:blip r:embed="rId2"/>
          <a:srcRect t="51961"/>
          <a:stretch/>
        </p:blipFill>
        <p:spPr>
          <a:xfrm>
            <a:off x="6176742" y="1234281"/>
            <a:ext cx="6015258" cy="5348187"/>
          </a:xfrm>
          <a:prstGeom prst="rect">
            <a:avLst/>
          </a:prstGeom>
        </p:spPr>
      </p:pic>
    </p:spTree>
    <p:extLst>
      <p:ext uri="{BB962C8B-B14F-4D97-AF65-F5344CB8AC3E}">
        <p14:creationId xmlns:p14="http://schemas.microsoft.com/office/powerpoint/2010/main" val="35734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1A6C-7B2A-3460-43AF-3D5AB9B64A14}"/>
              </a:ext>
            </a:extLst>
          </p:cNvPr>
          <p:cNvSpPr>
            <a:spLocks noGrp="1"/>
          </p:cNvSpPr>
          <p:nvPr>
            <p:ph type="title"/>
          </p:nvPr>
        </p:nvSpPr>
        <p:spPr>
          <a:xfrm>
            <a:off x="609600" y="334694"/>
            <a:ext cx="10972800" cy="549525"/>
          </a:xfrm>
        </p:spPr>
        <p:txBody>
          <a:bodyPr>
            <a:normAutofit fontScale="90000"/>
          </a:bodyPr>
          <a:lstStyle/>
          <a:p>
            <a:r>
              <a:rPr lang="en-IN" sz="3600" dirty="0">
                <a:latin typeface="Cambria" panose="02040503050406030204" pitchFamily="18" charset="0"/>
                <a:ea typeface="Cambria" panose="02040503050406030204" pitchFamily="18" charset="0"/>
                <a:cs typeface="Gautami" panose="020B0502040204020203" pitchFamily="34" charset="0"/>
              </a:rPr>
              <a:t>Evolution of java</a:t>
            </a:r>
            <a:endParaRPr lang="en-IN" sz="3600" dirty="0"/>
          </a:p>
        </p:txBody>
      </p:sp>
      <p:pic>
        <p:nvPicPr>
          <p:cNvPr id="1026" name="Picture 2" descr="Figure: History and Evolution Timeline of Java">
            <a:extLst>
              <a:ext uri="{FF2B5EF4-FFF2-40B4-BE49-F238E27FC236}">
                <a16:creationId xmlns:a16="http://schemas.microsoft.com/office/drawing/2014/main" id="{D33A798F-9271-FE76-4380-88FBD556AC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980" y="884238"/>
            <a:ext cx="10454039" cy="581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5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1A6C-7B2A-3460-43AF-3D5AB9B64A14}"/>
              </a:ext>
            </a:extLst>
          </p:cNvPr>
          <p:cNvSpPr>
            <a:spLocks noGrp="1"/>
          </p:cNvSpPr>
          <p:nvPr>
            <p:ph type="title"/>
          </p:nvPr>
        </p:nvSpPr>
        <p:spPr>
          <a:xfrm>
            <a:off x="609600" y="704088"/>
            <a:ext cx="10972800" cy="505280"/>
          </a:xfrm>
        </p:spPr>
        <p:txBody>
          <a:bodyPr>
            <a:normAutofit fontScale="90000"/>
          </a:bodyPr>
          <a:lstStyle/>
          <a:p>
            <a:r>
              <a:rPr lang="en-IN" sz="3600" dirty="0">
                <a:latin typeface="Cambria" panose="02040503050406030204" pitchFamily="18" charset="0"/>
                <a:ea typeface="Cambria" panose="02040503050406030204" pitchFamily="18" charset="0"/>
                <a:cs typeface="Gautami" panose="020B0502040204020203" pitchFamily="34" charset="0"/>
              </a:rPr>
              <a:t>Java’s magic: The byte code</a:t>
            </a:r>
            <a:endParaRPr lang="en-IN" sz="3600" dirty="0"/>
          </a:p>
        </p:txBody>
      </p:sp>
      <p:sp>
        <p:nvSpPr>
          <p:cNvPr id="3" name="Content Placeholder 2">
            <a:extLst>
              <a:ext uri="{FF2B5EF4-FFF2-40B4-BE49-F238E27FC236}">
                <a16:creationId xmlns:a16="http://schemas.microsoft.com/office/drawing/2014/main" id="{F7D5A914-0F63-06CD-F3BA-FF59F0FDFCDE}"/>
              </a:ext>
            </a:extLst>
          </p:cNvPr>
          <p:cNvSpPr>
            <a:spLocks noGrp="1"/>
          </p:cNvSpPr>
          <p:nvPr>
            <p:ph idx="1"/>
          </p:nvPr>
        </p:nvSpPr>
        <p:spPr>
          <a:xfrm>
            <a:off x="609600" y="1289849"/>
            <a:ext cx="10972800" cy="5034751"/>
          </a:xfrm>
        </p:spPr>
        <p:txBody>
          <a:bodyPr/>
          <a:lstStyle/>
          <a:p>
            <a:endParaRPr lang="en-IN"/>
          </a:p>
        </p:txBody>
      </p:sp>
    </p:spTree>
    <p:extLst>
      <p:ext uri="{BB962C8B-B14F-4D97-AF65-F5344CB8AC3E}">
        <p14:creationId xmlns:p14="http://schemas.microsoft.com/office/powerpoint/2010/main" val="243845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1A6C-7B2A-3460-43AF-3D5AB9B64A14}"/>
              </a:ext>
            </a:extLst>
          </p:cNvPr>
          <p:cNvSpPr>
            <a:spLocks noGrp="1"/>
          </p:cNvSpPr>
          <p:nvPr>
            <p:ph type="title"/>
          </p:nvPr>
        </p:nvSpPr>
        <p:spPr>
          <a:xfrm>
            <a:off x="609600" y="704088"/>
            <a:ext cx="10972800" cy="593770"/>
          </a:xfrm>
        </p:spPr>
        <p:txBody>
          <a:bodyPr>
            <a:normAutofit fontScale="90000"/>
          </a:bodyPr>
          <a:lstStyle/>
          <a:p>
            <a:r>
              <a:rPr lang="en-IN" sz="3600" dirty="0">
                <a:latin typeface="Cambria" panose="02040503050406030204" pitchFamily="18" charset="0"/>
                <a:ea typeface="Cambria" panose="02040503050406030204" pitchFamily="18" charset="0"/>
                <a:cs typeface="Gautami" panose="020B0502040204020203" pitchFamily="34" charset="0"/>
              </a:rPr>
              <a:t>Java Buzzwords</a:t>
            </a:r>
            <a:endParaRPr lang="en-IN" sz="3600" dirty="0"/>
          </a:p>
        </p:txBody>
      </p:sp>
      <p:sp>
        <p:nvSpPr>
          <p:cNvPr id="3" name="Content Placeholder 2">
            <a:extLst>
              <a:ext uri="{FF2B5EF4-FFF2-40B4-BE49-F238E27FC236}">
                <a16:creationId xmlns:a16="http://schemas.microsoft.com/office/drawing/2014/main" id="{F7D5A914-0F63-06CD-F3BA-FF59F0FDFCD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479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1A6C-7B2A-3460-43AF-3D5AB9B64A14}"/>
              </a:ext>
            </a:extLst>
          </p:cNvPr>
          <p:cNvSpPr>
            <a:spLocks noGrp="1"/>
          </p:cNvSpPr>
          <p:nvPr>
            <p:ph type="title"/>
          </p:nvPr>
        </p:nvSpPr>
        <p:spPr>
          <a:xfrm>
            <a:off x="609600" y="704088"/>
            <a:ext cx="10972800" cy="475783"/>
          </a:xfrm>
        </p:spPr>
        <p:txBody>
          <a:bodyPr>
            <a:normAutofit fontScale="90000"/>
          </a:bodyPr>
          <a:lstStyle/>
          <a:p>
            <a:r>
              <a:rPr lang="en-IN" sz="3600" dirty="0">
                <a:latin typeface="Cambria" panose="02040503050406030204" pitchFamily="18" charset="0"/>
                <a:ea typeface="Cambria" panose="02040503050406030204" pitchFamily="18" charset="0"/>
                <a:cs typeface="Gautami" panose="020B0502040204020203" pitchFamily="34" charset="0"/>
              </a:rPr>
              <a:t>Java Keywords</a:t>
            </a:r>
            <a:endParaRPr lang="en-IN" sz="3600" dirty="0"/>
          </a:p>
        </p:txBody>
      </p:sp>
      <p:sp>
        <p:nvSpPr>
          <p:cNvPr id="3" name="Content Placeholder 2">
            <a:extLst>
              <a:ext uri="{FF2B5EF4-FFF2-40B4-BE49-F238E27FC236}">
                <a16:creationId xmlns:a16="http://schemas.microsoft.com/office/drawing/2014/main" id="{F7D5A914-0F63-06CD-F3BA-FF59F0FDFC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4395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1A6C-7B2A-3460-43AF-3D5AB9B64A14}"/>
              </a:ext>
            </a:extLst>
          </p:cNvPr>
          <p:cNvSpPr>
            <a:spLocks noGrp="1"/>
          </p:cNvSpPr>
          <p:nvPr>
            <p:ph type="title"/>
          </p:nvPr>
        </p:nvSpPr>
        <p:spPr>
          <a:xfrm>
            <a:off x="609600" y="704088"/>
            <a:ext cx="10972800" cy="505280"/>
          </a:xfrm>
        </p:spPr>
        <p:txBody>
          <a:bodyPr>
            <a:normAutofit fontScale="90000"/>
          </a:bodyPr>
          <a:lstStyle/>
          <a:p>
            <a:r>
              <a:rPr lang="en-IN" sz="3600" dirty="0">
                <a:latin typeface="Cambria" panose="02040503050406030204" pitchFamily="18" charset="0"/>
                <a:ea typeface="Cambria" panose="02040503050406030204" pitchFamily="18" charset="0"/>
                <a:cs typeface="Gautami" panose="020B0502040204020203" pitchFamily="34" charset="0"/>
              </a:rPr>
              <a:t>The Java class Libraries</a:t>
            </a:r>
            <a:endParaRPr lang="en-IN" sz="3600" dirty="0"/>
          </a:p>
        </p:txBody>
      </p:sp>
      <p:sp>
        <p:nvSpPr>
          <p:cNvPr id="3" name="Content Placeholder 2">
            <a:extLst>
              <a:ext uri="{FF2B5EF4-FFF2-40B4-BE49-F238E27FC236}">
                <a16:creationId xmlns:a16="http://schemas.microsoft.com/office/drawing/2014/main" id="{F7D5A914-0F63-06CD-F3BA-FF59F0FDFC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3035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40144</TotalTime>
  <Words>496</Words>
  <Application>Microsoft Office PowerPoint</Application>
  <PresentationFormat>Widescreen</PresentationFormat>
  <Paragraphs>29</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Cambria</vt:lpstr>
      <vt:lpstr>Century Gothic</vt:lpstr>
      <vt:lpstr>Microsoft Himalaya</vt:lpstr>
      <vt:lpstr>Palatino Linotype</vt:lpstr>
      <vt:lpstr>Verdana</vt:lpstr>
      <vt:lpstr>Wingdings 2</vt:lpstr>
      <vt:lpstr>Presentation on brainstorming</vt:lpstr>
      <vt:lpstr>UNIT-I  </vt:lpstr>
      <vt:lpstr>Object Oriented Programming</vt:lpstr>
      <vt:lpstr>History of java</vt:lpstr>
      <vt:lpstr>PowerPoint Presentation</vt:lpstr>
      <vt:lpstr>Evolution of java</vt:lpstr>
      <vt:lpstr>Java’s magic: The byte code</vt:lpstr>
      <vt:lpstr>Java Buzzwords</vt:lpstr>
      <vt:lpstr>Java Keywords</vt:lpstr>
      <vt:lpstr>The Java class Libraries</vt:lpstr>
      <vt:lpstr>Java Data Types</vt:lpstr>
      <vt:lpstr>Variables and Constants</vt:lpstr>
      <vt:lpstr>Naming Conventions</vt:lpstr>
      <vt:lpstr>Type conversion and casting</vt:lpstr>
      <vt:lpstr>Arrays</vt:lpstr>
      <vt:lpstr>Operators &amp; Expressions</vt:lpstr>
      <vt:lpstr>Java Control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   Introduction to Computer Networks  </dc:title>
  <dc:creator>SRIT</dc:creator>
  <cp:lastModifiedBy>Dr. P. Chitralingappa</cp:lastModifiedBy>
  <cp:revision>164</cp:revision>
  <dcterms:created xsi:type="dcterms:W3CDTF">2023-01-30T09:27:59Z</dcterms:created>
  <dcterms:modified xsi:type="dcterms:W3CDTF">2023-08-28T05:10:50Z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