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6"/>
  </p:handoutMasterIdLst>
  <p:sldIdLst>
    <p:sldId id="257" r:id="rId2"/>
    <p:sldId id="258" r:id="rId3"/>
    <p:sldId id="263" r:id="rId4"/>
    <p:sldId id="259" r:id="rId5"/>
    <p:sldId id="260" r:id="rId6"/>
    <p:sldId id="267" r:id="rId7"/>
    <p:sldId id="268" r:id="rId8"/>
    <p:sldId id="269" r:id="rId9"/>
    <p:sldId id="261" r:id="rId10"/>
    <p:sldId id="270" r:id="rId11"/>
    <p:sldId id="271" r:id="rId12"/>
    <p:sldId id="272" r:id="rId13"/>
    <p:sldId id="273" r:id="rId14"/>
    <p:sldId id="274" r:id="rId15"/>
    <p:sldId id="275" r:id="rId16"/>
    <p:sldId id="276" r:id="rId17"/>
    <p:sldId id="277" r:id="rId18"/>
    <p:sldId id="278" r:id="rId19"/>
    <p:sldId id="279" r:id="rId20"/>
    <p:sldId id="266" r:id="rId21"/>
    <p:sldId id="283" r:id="rId22"/>
    <p:sldId id="281" r:id="rId23"/>
    <p:sldId id="280" r:id="rId24"/>
    <p:sldId id="284" r:id="rId25"/>
    <p:sldId id="285" r:id="rId26"/>
    <p:sldId id="282" r:id="rId27"/>
    <p:sldId id="286" r:id="rId28"/>
    <p:sldId id="287" r:id="rId29"/>
    <p:sldId id="288" r:id="rId30"/>
    <p:sldId id="289" r:id="rId31"/>
    <p:sldId id="290" r:id="rId32"/>
    <p:sldId id="291" r:id="rId33"/>
    <p:sldId id="292" r:id="rId34"/>
    <p:sldId id="293" r:id="rId35"/>
    <p:sldId id="264" r:id="rId36"/>
    <p:sldId id="294" r:id="rId37"/>
    <p:sldId id="295" r:id="rId38"/>
    <p:sldId id="296" r:id="rId39"/>
    <p:sldId id="297" r:id="rId40"/>
    <p:sldId id="298" r:id="rId41"/>
    <p:sldId id="299" r:id="rId42"/>
    <p:sldId id="300" r:id="rId43"/>
    <p:sldId id="301" r:id="rId44"/>
    <p:sldId id="303" r:id="rId45"/>
    <p:sldId id="302" r:id="rId46"/>
    <p:sldId id="304" r:id="rId47"/>
    <p:sldId id="305" r:id="rId48"/>
    <p:sldId id="306" r:id="rId49"/>
    <p:sldId id="307" r:id="rId50"/>
    <p:sldId id="308" r:id="rId51"/>
    <p:sldId id="265" r:id="rId52"/>
    <p:sldId id="309" r:id="rId53"/>
    <p:sldId id="310" r:id="rId54"/>
    <p:sldId id="311" r:id="rId55"/>
    <p:sldId id="312" r:id="rId56"/>
    <p:sldId id="313" r:id="rId57"/>
    <p:sldId id="314" r:id="rId58"/>
    <p:sldId id="315" r:id="rId59"/>
    <p:sldId id="317" r:id="rId60"/>
    <p:sldId id="316" r:id="rId61"/>
    <p:sldId id="318" r:id="rId62"/>
    <p:sldId id="319" r:id="rId63"/>
    <p:sldId id="320" r:id="rId64"/>
    <p:sldId id="321" r:id="rId6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0" d="100"/>
          <a:sy n="90" d="100"/>
        </p:scale>
        <p:origin x="12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85A962A-81F6-494C-BCFC-C379056F5125}" type="datetimeFigureOut">
              <a:rPr lang="en-US" smtClean="0"/>
              <a:t>4/24/2018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1ADD3A1-17C1-4D10-BE93-D9A57E29D4CE}" type="slidenum">
              <a:rPr lang="en-US" smtClean="0"/>
              <a:t>‹#›</a:t>
            </a:fld>
            <a:endParaRPr lang="en-US"/>
          </a:p>
        </p:txBody>
      </p:sp>
    </p:spTree>
    <p:extLst>
      <p:ext uri="{BB962C8B-B14F-4D97-AF65-F5344CB8AC3E}">
        <p14:creationId xmlns:p14="http://schemas.microsoft.com/office/powerpoint/2010/main" val="37961689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9FA512-F929-4EEC-AE58-CDD3EDA1A01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82318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FA512-F929-4EEC-AE58-CDD3EDA1A01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142832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FA512-F929-4EEC-AE58-CDD3EDA1A01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59638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FA512-F929-4EEC-AE58-CDD3EDA1A01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286214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9FA512-F929-4EEC-AE58-CDD3EDA1A018}"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133246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FA512-F929-4EEC-AE58-CDD3EDA1A01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33946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9FA512-F929-4EEC-AE58-CDD3EDA1A018}"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353674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9FA512-F929-4EEC-AE58-CDD3EDA1A018}"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17996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FA512-F929-4EEC-AE58-CDD3EDA1A018}"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106053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9FA512-F929-4EEC-AE58-CDD3EDA1A01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354834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9FA512-F929-4EEC-AE58-CDD3EDA1A018}"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2AC62-CBDE-4F0F-958E-6B935DF73453}" type="slidenum">
              <a:rPr lang="en-US" smtClean="0"/>
              <a:t>‹#›</a:t>
            </a:fld>
            <a:endParaRPr lang="en-US"/>
          </a:p>
        </p:txBody>
      </p:sp>
    </p:spTree>
    <p:extLst>
      <p:ext uri="{BB962C8B-B14F-4D97-AF65-F5344CB8AC3E}">
        <p14:creationId xmlns:p14="http://schemas.microsoft.com/office/powerpoint/2010/main" val="61667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FA512-F929-4EEC-AE58-CDD3EDA1A018}"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2AC62-CBDE-4F0F-958E-6B935DF73453}" type="slidenum">
              <a:rPr lang="en-US" smtClean="0"/>
              <a:t>‹#›</a:t>
            </a:fld>
            <a:endParaRPr lang="en-US"/>
          </a:p>
        </p:txBody>
      </p:sp>
    </p:spTree>
    <p:extLst>
      <p:ext uri="{BB962C8B-B14F-4D97-AF65-F5344CB8AC3E}">
        <p14:creationId xmlns:p14="http://schemas.microsoft.com/office/powerpoint/2010/main" val="83924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s://www.youtube.com/watch?v=atItRcfFwg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5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5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6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6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469" y="507508"/>
            <a:ext cx="9144000" cy="2387600"/>
          </a:xfrm>
        </p:spPr>
        <p:txBody>
          <a:bodyPr>
            <a:normAutofit/>
          </a:bodyPr>
          <a:lstStyle/>
          <a:p>
            <a:r>
              <a:rPr lang="en-US" dirty="0" smtClean="0">
                <a:solidFill>
                  <a:srgbClr val="0070C0"/>
                </a:solidFill>
              </a:rPr>
              <a:t>Chapter 12</a:t>
            </a:r>
            <a:br>
              <a:rPr lang="en-US" dirty="0" smtClean="0">
                <a:solidFill>
                  <a:srgbClr val="0070C0"/>
                </a:solidFill>
              </a:rPr>
            </a:br>
            <a:r>
              <a:rPr lang="en-US" dirty="0" smtClean="0">
                <a:solidFill>
                  <a:srgbClr val="0070C0"/>
                </a:solidFill>
              </a:rPr>
              <a:t>Advection equations</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3108688" y="2785495"/>
            <a:ext cx="6701518" cy="3689600"/>
          </a:xfrm>
          <a:prstGeom prst="rect">
            <a:avLst/>
          </a:prstGeom>
        </p:spPr>
      </p:pic>
    </p:spTree>
    <p:extLst>
      <p:ext uri="{BB962C8B-B14F-4D97-AF65-F5344CB8AC3E}">
        <p14:creationId xmlns:p14="http://schemas.microsoft.com/office/powerpoint/2010/main" val="4031805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Let’s simplify the equation for now</a:t>
                </a:r>
                <a:endParaRPr lang="en-US" sz="32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r>
                        <a:rPr lang="en-US" sz="3200" b="0" i="1" dirty="0" smtClean="0">
                          <a:latin typeface="Cambria Math" panose="02040503050406030204" pitchFamily="18" charset="0"/>
                          <a:ea typeface="Cambria Math" panose="02040503050406030204" pitchFamily="18" charset="0"/>
                        </a:rPr>
                        <m:t>+</m:t>
                      </m:r>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sub>
                      </m:sSub>
                      <m:r>
                        <a:rPr lang="en-US" sz="3200" b="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𝜖</m:t>
                      </m:r>
                      <m:sSub>
                        <m:sSubPr>
                          <m:ctrlPr>
                            <a:rPr lang="en-US" sz="3200" i="1" dirty="0" err="1"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r>
                            <a:rPr lang="en-US" sz="3200" b="0" i="1" dirty="0" smtClean="0">
                              <a:latin typeface="Cambria Math" panose="02040503050406030204" pitchFamily="18" charset="0"/>
                            </a:rPr>
                            <m:t>𝑥</m:t>
                          </m:r>
                        </m:sub>
                      </m:sSub>
                    </m:oMath>
                  </m:oMathPara>
                </a14:m>
                <a:endParaRPr lang="en-US" sz="3200" dirty="0" smtClean="0"/>
              </a:p>
              <a:p>
                <a:r>
                  <a:rPr lang="en-US" sz="3200" dirty="0" smtClean="0"/>
                  <a:t>Let </a:t>
                </a:r>
                <a14:m>
                  <m:oMath xmlns:m="http://schemas.openxmlformats.org/officeDocument/2006/math">
                    <m:r>
                      <a:rPr lang="en-US" sz="3200" i="1" smtClean="0">
                        <a:latin typeface="Cambria Math" panose="02040503050406030204" pitchFamily="18" charset="0"/>
                        <a:ea typeface="Cambria Math" panose="02040503050406030204" pitchFamily="18" charset="0"/>
                      </a:rPr>
                      <m:t>𝜌</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𝑢</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e>
                    </m:d>
                  </m:oMath>
                </a14:m>
                <a:r>
                  <a:rPr lang="en-US" sz="3200" dirty="0" smtClean="0"/>
                  <a:t>,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𝜖</m:t>
                    </m:r>
                    <m:r>
                      <a:rPr lang="en-US" sz="3200" b="0" i="0" dirty="0" smtClean="0">
                        <a:latin typeface="Cambria Math" panose="02040503050406030204" pitchFamily="18" charset="0"/>
                        <a:ea typeface="Cambria Math" panose="02040503050406030204" pitchFamily="18" charset="0"/>
                      </a:rPr>
                      <m:t>=0</m:t>
                    </m:r>
                  </m:oMath>
                </a14:m>
                <a:r>
                  <a:rPr lang="en-US" sz="3200" dirty="0" smtClean="0"/>
                  <a:t>, and </a:t>
                </a:r>
                <a14:m>
                  <m:oMath xmlns:m="http://schemas.openxmlformats.org/officeDocument/2006/math">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𝑐</m:t>
                    </m:r>
                  </m:oMath>
                </a14:m>
                <a:r>
                  <a:rPr lang="en-US" sz="3200" dirty="0" smtClean="0"/>
                  <a:t> where </a:t>
                </a:r>
                <a14:m>
                  <m:oMath xmlns:m="http://schemas.openxmlformats.org/officeDocument/2006/math">
                    <m:r>
                      <a:rPr lang="en-US" sz="3200" i="1" dirty="0" smtClean="0">
                        <a:latin typeface="Cambria Math" panose="02040503050406030204" pitchFamily="18" charset="0"/>
                      </a:rPr>
                      <m:t>𝑐</m:t>
                    </m:r>
                  </m:oMath>
                </a14:m>
                <a:r>
                  <a:rPr lang="en-US" sz="3200" dirty="0" smtClean="0"/>
                  <a:t> is a constant</a:t>
                </a:r>
              </a:p>
              <a:p>
                <a:r>
                  <a:rPr lang="en-US" sz="3200" dirty="0" smtClean="0"/>
                  <a:t>We get the linear advection equation</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𝑥</m:t>
                          </m:r>
                        </m:sub>
                      </m:sSub>
                      <m:r>
                        <a:rPr lang="en-US" sz="3200" b="0" i="1" smtClean="0">
                          <a:latin typeface="Cambria Math" panose="02040503050406030204" pitchFamily="18" charset="0"/>
                        </a:rPr>
                        <m:t>=0</m:t>
                      </m:r>
                    </m:oMath>
                  </m:oMathPara>
                </a14:m>
                <a:endParaRPr lang="en-US" sz="3200" b="0" dirty="0" smtClean="0"/>
              </a:p>
              <a:p>
                <a:r>
                  <a:rPr lang="en-US" sz="3200" b="0" dirty="0" smtClean="0"/>
                  <a:t>It turns </a:t>
                </a:r>
                <a:r>
                  <a:rPr lang="en-US" sz="3200" dirty="0" smtClean="0"/>
                  <a:t>out that it is easy to get a general solution to this linear problem: let </a:t>
                </a:r>
                <a14:m>
                  <m:oMath xmlns:m="http://schemas.openxmlformats.org/officeDocument/2006/math">
                    <m:r>
                      <a:rPr lang="en-US" sz="3200" b="0" i="1" smtClean="0">
                        <a:latin typeface="Cambria Math" panose="02040503050406030204" pitchFamily="18" charset="0"/>
                      </a:rPr>
                      <m:t>𝑢</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r>
                          <a:rPr lang="en-US" sz="3200" b="0" i="1" smtClean="0">
                            <a:latin typeface="Cambria Math" panose="02040503050406030204" pitchFamily="18" charset="0"/>
                          </a:rPr>
                          <m:t>,</m:t>
                        </m:r>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𝜙</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r>
                      <a:rPr lang="en-US" sz="3200" b="0" i="1" smtClean="0">
                        <a:latin typeface="Cambria Math" panose="02040503050406030204" pitchFamily="18" charset="0"/>
                        <a:ea typeface="Cambria Math" panose="02040503050406030204" pitchFamily="18" charset="0"/>
                      </a:rPr>
                      <m:t>)</m:t>
                    </m:r>
                  </m:oMath>
                </a14:m>
                <a:endParaRPr lang="en-US" sz="3200" b="0" dirty="0" smtClean="0"/>
              </a:p>
              <a:p>
                <a:r>
                  <a:rPr lang="en-US" sz="3200" dirty="0" smtClean="0"/>
                  <a:t>Then</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𝜙</m:t>
                          </m:r>
                        </m:e>
                        <m:sup>
                          <m:r>
                            <a:rPr lang="en-US" sz="3200" b="0" i="1" smtClean="0">
                              <a:latin typeface="Cambria Math" panose="02040503050406030204" pitchFamily="18" charset="0"/>
                              <a:ea typeface="Cambria Math" panose="02040503050406030204" pitchFamily="18" charset="0"/>
                            </a:rPr>
                            <m:t>′</m:t>
                          </m:r>
                        </m:sup>
                      </m:s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e>
                      </m:d>
                      <m:sSub>
                        <m:sSubPr>
                          <m:ctrlPr>
                            <a:rPr lang="en-US" sz="3200" b="0" i="1" smtClean="0">
                              <a:latin typeface="Cambria Math" panose="02040503050406030204" pitchFamily="18" charset="0"/>
                              <a:ea typeface="Cambria Math" panose="02040503050406030204" pitchFamily="18" charset="0"/>
                            </a:rPr>
                          </m:ctrlPr>
                        </m:sSubPr>
                        <m:e>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e>
                          </m:d>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ea typeface="Cambria Math" panose="02040503050406030204" pitchFamily="18" charset="0"/>
                        </a:rPr>
                        <m:t>𝜙</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r>
                        <a:rPr lang="en-US" sz="3200" b="0" i="1" smtClean="0">
                          <a:latin typeface="Cambria Math" panose="02040503050406030204" pitchFamily="18" charset="0"/>
                          <a:ea typeface="Cambria Math" panose="02040503050406030204" pitchFamily="18" charset="0"/>
                        </a:rPr>
                        <m:t>)</m:t>
                      </m:r>
                    </m:oMath>
                  </m:oMathPara>
                </a14:m>
                <a:endParaRPr lang="en-US" sz="3200" b="0"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𝑥</m:t>
                          </m:r>
                        </m:sub>
                      </m:sSub>
                      <m:r>
                        <a:rPr lang="en-US" sz="3200" b="0" i="1" smtClean="0">
                          <a:latin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𝜙</m:t>
                          </m:r>
                        </m:e>
                        <m:sup>
                          <m:r>
                            <a:rPr lang="en-US" sz="3200" b="0" i="1" smtClean="0">
                              <a:latin typeface="Cambria Math" panose="02040503050406030204" pitchFamily="18" charset="0"/>
                              <a:ea typeface="Cambria Math" panose="02040503050406030204" pitchFamily="18" charset="0"/>
                            </a:rPr>
                            <m:t>′</m:t>
                          </m:r>
                        </m:sup>
                      </m:s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e>
                      </m:d>
                      <m:sSub>
                        <m:sSubPr>
                          <m:ctrlPr>
                            <a:rPr lang="en-US" sz="3200" b="0" i="1" smtClean="0">
                              <a:latin typeface="Cambria Math" panose="02040503050406030204" pitchFamily="18" charset="0"/>
                              <a:ea typeface="Cambria Math" panose="02040503050406030204" pitchFamily="18" charset="0"/>
                            </a:rPr>
                          </m:ctrlPr>
                        </m:sSubPr>
                        <m:e>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e>
                          </m:d>
                        </m:e>
                        <m:sub>
                          <m:r>
                            <a:rPr lang="en-US" sz="3200" b="0" i="1" smtClean="0">
                              <a:latin typeface="Cambria Math" panose="02040503050406030204" pitchFamily="18" charset="0"/>
                              <a:ea typeface="Cambria Math" panose="02040503050406030204" pitchFamily="18" charset="0"/>
                            </a:rPr>
                            <m:t>𝑥</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𝜙</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r>
                        <a:rPr lang="en-US" sz="3200" b="0" i="1" smtClean="0">
                          <a:latin typeface="Cambria Math" panose="02040503050406030204" pitchFamily="18" charset="0"/>
                          <a:ea typeface="Cambria Math" panose="02040503050406030204" pitchFamily="18" charset="0"/>
                        </a:rPr>
                        <m:t>)</m:t>
                      </m:r>
                    </m:oMath>
                  </m:oMathPara>
                </a14:m>
                <a:endParaRPr lang="en-US" sz="3200" b="0" dirty="0" smtClean="0"/>
              </a:p>
              <a:p>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a:stretch>
              </a:blipFill>
            </p:spPr>
            <p:txBody>
              <a:bodyPr/>
              <a:lstStyle/>
              <a:p>
                <a:r>
                  <a:rPr lang="en-US">
                    <a:noFill/>
                  </a:rPr>
                  <a:t> </a:t>
                </a:r>
              </a:p>
            </p:txBody>
          </p:sp>
        </mc:Fallback>
      </mc:AlternateContent>
    </p:spTree>
    <p:extLst>
      <p:ext uri="{BB962C8B-B14F-4D97-AF65-F5344CB8AC3E}">
        <p14:creationId xmlns:p14="http://schemas.microsoft.com/office/powerpoint/2010/main" val="1947696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Substitute into the PDE to get</a:t>
                </a:r>
              </a:p>
              <a:p>
                <a:endParaRPr lang="en-US" sz="3200" b="0" dirty="0"/>
              </a:p>
              <a:p>
                <a:r>
                  <a:rPr lang="en-US" sz="3200" b="0" dirty="0" smtClean="0"/>
                  <a:t>Any differentiable function of </a:t>
                </a:r>
                <a14:m>
                  <m:oMath xmlns:m="http://schemas.openxmlformats.org/officeDocument/2006/math">
                    <m:r>
                      <a:rPr lang="en-US" sz="3200" b="0" i="1" dirty="0" smtClean="0">
                        <a:latin typeface="Cambria Math" panose="02040503050406030204" pitchFamily="18" charset="0"/>
                      </a:rPr>
                      <m:t>𝑥</m:t>
                    </m:r>
                    <m:r>
                      <a:rPr lang="en-US" sz="3200" b="0" i="1" dirty="0" smtClean="0">
                        <a:latin typeface="Cambria Math" panose="02040503050406030204" pitchFamily="18" charset="0"/>
                      </a:rPr>
                      <m:t>−</m:t>
                    </m:r>
                    <m:r>
                      <a:rPr lang="en-US" sz="3200" b="0" i="1" dirty="0" err="1" smtClean="0">
                        <a:latin typeface="Cambria Math" panose="02040503050406030204" pitchFamily="18" charset="0"/>
                      </a:rPr>
                      <m:t>𝑐𝑡</m:t>
                    </m:r>
                  </m:oMath>
                </a14:m>
                <a:r>
                  <a:rPr lang="en-US" sz="3200" b="0" dirty="0" smtClean="0"/>
                  <a:t> will satisfy the PDE!</a:t>
                </a:r>
              </a:p>
              <a:p>
                <a:r>
                  <a:rPr lang="en-US" sz="3200" dirty="0" smtClean="0"/>
                  <a:t>The solution remains constant along any path with </a:t>
                </a:r>
              </a:p>
              <a:p>
                <a:pPr marL="0" indent="0">
                  <a:buNone/>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𝑥</m:t>
                      </m:r>
                      <m:r>
                        <a:rPr lang="en-US" sz="3200" i="1" dirty="0" smtClean="0">
                          <a:latin typeface="Cambria Math" panose="02040503050406030204" pitchFamily="18" charset="0"/>
                        </a:rPr>
                        <m:t>−</m:t>
                      </m:r>
                      <m:r>
                        <a:rPr lang="en-US" sz="3200" i="1" dirty="0" err="1" smtClean="0">
                          <a:latin typeface="Cambria Math" panose="02040503050406030204" pitchFamily="18" charset="0"/>
                        </a:rPr>
                        <m:t>𝑐𝑡</m:t>
                      </m:r>
                      <m:r>
                        <a:rPr lang="en-US" sz="3200" i="1" dirty="0" smtClean="0">
                          <a:latin typeface="Cambria Math" panose="02040503050406030204" pitchFamily="18" charset="0"/>
                        </a:rPr>
                        <m:t>=</m:t>
                      </m:r>
                      <m:r>
                        <a:rPr lang="en-US" sz="3200" i="1" dirty="0" smtClean="0">
                          <a:latin typeface="Cambria Math" panose="02040503050406030204" pitchFamily="18" charset="0"/>
                        </a:rPr>
                        <m:t>𝑎</m:t>
                      </m:r>
                      <m:r>
                        <a:rPr lang="en-US" sz="3200" b="0" i="0" dirty="0" smtClean="0">
                          <a:latin typeface="Cambria Math" panose="02040503050406030204" pitchFamily="18" charset="0"/>
                        </a:rPr>
                        <m:t>, </m:t>
                      </m:r>
                      <m:r>
                        <m:rPr>
                          <m:sty m:val="p"/>
                        </m:rPr>
                        <a:rPr lang="en-US" sz="3200" b="0" i="0" dirty="0" smtClean="0">
                          <a:latin typeface="Cambria Math" panose="02040503050406030204" pitchFamily="18" charset="0"/>
                        </a:rPr>
                        <m:t>or</m:t>
                      </m:r>
                      <m:r>
                        <a:rPr lang="en-US" sz="3200" b="0" i="0" dirty="0" smtClean="0">
                          <a:latin typeface="Cambria Math" panose="02040503050406030204" pitchFamily="18" charset="0"/>
                        </a:rPr>
                        <m:t> </m:t>
                      </m:r>
                      <m:r>
                        <a:rPr lang="en-US" sz="3200" b="0" i="1" dirty="0" smtClean="0">
                          <a:latin typeface="Cambria Math" panose="02040503050406030204" pitchFamily="18" charset="0"/>
                        </a:rPr>
                        <m:t>𝑥</m:t>
                      </m:r>
                      <m:r>
                        <a:rPr lang="en-US" sz="3200" b="0" i="1" dirty="0" smtClean="0">
                          <a:latin typeface="Cambria Math" panose="02040503050406030204" pitchFamily="18" charset="0"/>
                        </a:rPr>
                        <m:t>=</m:t>
                      </m:r>
                      <m:r>
                        <a:rPr lang="en-US" sz="3200" b="0" i="1" dirty="0" smtClean="0">
                          <a:latin typeface="Cambria Math" panose="02040503050406030204" pitchFamily="18" charset="0"/>
                        </a:rPr>
                        <m:t>𝑎</m:t>
                      </m:r>
                      <m:r>
                        <a:rPr lang="en-US" sz="3200" b="0" i="1" dirty="0" smtClean="0">
                          <a:latin typeface="Cambria Math" panose="02040503050406030204" pitchFamily="18" charset="0"/>
                        </a:rPr>
                        <m:t>+</m:t>
                      </m:r>
                      <m:r>
                        <a:rPr lang="en-US" sz="3200" b="0" i="1" dirty="0" smtClean="0">
                          <a:latin typeface="Cambria Math" panose="02040503050406030204" pitchFamily="18" charset="0"/>
                        </a:rPr>
                        <m:t>𝑐𝑡</m:t>
                      </m:r>
                    </m:oMath>
                  </m:oMathPara>
                </a14:m>
                <a:endParaRPr lang="en-US" sz="3200" b="0" i="1" dirty="0" smtClean="0"/>
              </a:p>
              <a:p>
                <a:r>
                  <a:rPr lang="en-US" sz="3200" dirty="0" smtClean="0"/>
                  <a:t>Here </a:t>
                </a:r>
                <a14:m>
                  <m:oMath xmlns:m="http://schemas.openxmlformats.org/officeDocument/2006/math">
                    <m:r>
                      <a:rPr lang="en-US" sz="3200" i="1" dirty="0" smtClean="0">
                        <a:latin typeface="Cambria Math" panose="02040503050406030204" pitchFamily="18" charset="0"/>
                      </a:rPr>
                      <m:t>𝑎</m:t>
                    </m:r>
                  </m:oMath>
                </a14:m>
                <a:r>
                  <a:rPr lang="en-US" sz="3200" dirty="0" smtClean="0"/>
                  <a:t> is a constant</a:t>
                </a:r>
              </a:p>
              <a:p>
                <a:r>
                  <a:rPr lang="en-US" sz="3200" b="0" dirty="0" smtClean="0"/>
                  <a:t>If </a:t>
                </a:r>
                <a14:m>
                  <m:oMath xmlns:m="http://schemas.openxmlformats.org/officeDocument/2006/math">
                    <m:r>
                      <a:rPr lang="en-US" sz="3200" b="0" i="1" dirty="0" smtClean="0">
                        <a:latin typeface="Cambria Math" panose="02040503050406030204" pitchFamily="18" charset="0"/>
                      </a:rPr>
                      <m:t>𝑐</m:t>
                    </m:r>
                    <m:r>
                      <a:rPr lang="en-US" sz="3200" b="0" i="1" dirty="0" smtClean="0">
                        <a:latin typeface="Cambria Math" panose="02040503050406030204" pitchFamily="18" charset="0"/>
                      </a:rPr>
                      <m:t>&gt;0</m:t>
                    </m:r>
                  </m:oMath>
                </a14:m>
                <a:r>
                  <a:rPr lang="en-US" sz="3200" b="0" dirty="0" smtClean="0"/>
                  <a:t>, the solution moves to the right with speed </a:t>
                </a:r>
                <a14:m>
                  <m:oMath xmlns:m="http://schemas.openxmlformats.org/officeDocument/2006/math">
                    <m:r>
                      <a:rPr lang="en-US" sz="3200" b="0" i="1" dirty="0" smtClean="0">
                        <a:latin typeface="Cambria Math" panose="02040503050406030204" pitchFamily="18" charset="0"/>
                      </a:rPr>
                      <m:t>|</m:t>
                    </m:r>
                    <m:r>
                      <a:rPr lang="en-US" sz="3200" b="0" i="1" dirty="0" smtClean="0">
                        <a:latin typeface="Cambria Math" panose="02040503050406030204" pitchFamily="18" charset="0"/>
                      </a:rPr>
                      <m:t>𝑐</m:t>
                    </m:r>
                    <m:r>
                      <a:rPr lang="en-US" sz="3200" b="0" i="1" dirty="0" smtClean="0">
                        <a:latin typeface="Cambria Math" panose="02040503050406030204" pitchFamily="18" charset="0"/>
                      </a:rPr>
                      <m:t>|</m:t>
                    </m:r>
                  </m:oMath>
                </a14:m>
                <a:endParaRPr lang="en-US" sz="3200" b="0" dirty="0" smtClean="0"/>
              </a:p>
              <a:p>
                <a:r>
                  <a:rPr lang="en-US" sz="3200" dirty="0" smtClean="0"/>
                  <a:t>If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&lt;0</m:t>
                    </m:r>
                  </m:oMath>
                </a14:m>
                <a:r>
                  <a:rPr lang="en-US" sz="3200" dirty="0" smtClean="0"/>
                  <a:t>, solution moves to left with speed </a:t>
                </a:r>
                <a14:m>
                  <m:oMath xmlns:m="http://schemas.openxmlformats.org/officeDocument/2006/math">
                    <m:r>
                      <a:rPr lang="en-US" sz="3200" i="1" dirty="0" smtClean="0">
                        <a:latin typeface="Cambria Math" panose="02040503050406030204" pitchFamily="18" charset="0"/>
                      </a:rPr>
                      <m:t>|</m:t>
                    </m:r>
                    <m:r>
                      <a:rPr lang="en-US" sz="3200" i="1" dirty="0" smtClean="0">
                        <a:latin typeface="Cambria Math" panose="02040503050406030204" pitchFamily="18" charset="0"/>
                      </a:rPr>
                      <m:t>𝑐</m:t>
                    </m:r>
                    <m:r>
                      <a:rPr lang="en-US" sz="3200" i="1" dirty="0" smtClean="0">
                        <a:latin typeface="Cambria Math" panose="02040503050406030204" pitchFamily="18" charset="0"/>
                      </a:rPr>
                      <m:t>|</m:t>
                    </m:r>
                  </m:oMath>
                </a14:m>
                <a:endParaRPr lang="en-US" sz="3200" b="0" dirty="0" smtClean="0"/>
              </a:p>
              <a:p>
                <a:r>
                  <a:rPr lang="en-US" sz="3200" b="0" i="1" dirty="0" smtClean="0"/>
                  <a:t>The solution to the linear advection equations propagates with constant speed and does not change shape!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b="-200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521995" y="1523284"/>
            <a:ext cx="6498724" cy="439103"/>
          </a:xfrm>
          <a:prstGeom prst="rect">
            <a:avLst/>
          </a:prstGeom>
        </p:spPr>
      </p:pic>
    </p:spTree>
    <p:extLst>
      <p:ext uri="{BB962C8B-B14F-4D97-AF65-F5344CB8AC3E}">
        <p14:creationId xmlns:p14="http://schemas.microsoft.com/office/powerpoint/2010/main" val="1656382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p:sp>
        <p:nvSpPr>
          <p:cNvPr id="3" name="Content Placeholder 2"/>
          <p:cNvSpPr>
            <a:spLocks noGrp="1"/>
          </p:cNvSpPr>
          <p:nvPr>
            <p:ph idx="1"/>
          </p:nvPr>
        </p:nvSpPr>
        <p:spPr>
          <a:xfrm>
            <a:off x="752512" y="1053981"/>
            <a:ext cx="10515600" cy="5464385"/>
          </a:xfrm>
        </p:spPr>
        <p:txBody>
          <a:bodyPr>
            <a:noAutofit/>
          </a:bodyPr>
          <a:lstStyle/>
          <a:p>
            <a:r>
              <a:rPr lang="en-US" sz="3200" dirty="0" smtClean="0"/>
              <a:t>We now know a lot about solutions to the linear advection equation</a:t>
            </a:r>
          </a:p>
          <a:p>
            <a:r>
              <a:rPr lang="en-US" sz="3200" dirty="0" smtClean="0"/>
              <a:t>Can we solve it accurately with a numerical approach?</a:t>
            </a:r>
          </a:p>
          <a:p>
            <a:r>
              <a:rPr lang="en-US" sz="3200" dirty="0" smtClean="0"/>
              <a:t>Try a method of lines approach</a:t>
            </a:r>
          </a:p>
          <a:p>
            <a:r>
              <a:rPr lang="en-US" sz="3200" dirty="0" smtClean="0"/>
              <a:t>Use a periodic domain (no BCs) and evenly spaced grid</a:t>
            </a:r>
          </a:p>
          <a:p>
            <a:r>
              <a:rPr lang="en-US" sz="3200" b="0" dirty="0" smtClean="0"/>
              <a:t>Use Function 11.2.1 (</a:t>
            </a:r>
            <a:r>
              <a:rPr lang="en-US" sz="3200" b="0" dirty="0" err="1" smtClean="0"/>
              <a:t>diffper.m</a:t>
            </a:r>
            <a:r>
              <a:rPr lang="en-US" sz="3200" b="0" dirty="0" smtClean="0"/>
              <a:t>) again for space derivatives:</a:t>
            </a:r>
          </a:p>
          <a:p>
            <a:endParaRPr lang="en-US" sz="3200" b="0" i="1" dirty="0" smtClean="0"/>
          </a:p>
        </p:txBody>
      </p:sp>
      <p:pic>
        <p:nvPicPr>
          <p:cNvPr id="5" name="Picture 4"/>
          <p:cNvPicPr>
            <a:picLocks noChangeAspect="1"/>
          </p:cNvPicPr>
          <p:nvPr/>
        </p:nvPicPr>
        <p:blipFill>
          <a:blip r:embed="rId2"/>
          <a:stretch>
            <a:fillRect/>
          </a:stretch>
        </p:blipFill>
        <p:spPr>
          <a:xfrm>
            <a:off x="2731498" y="4294142"/>
            <a:ext cx="4793046" cy="2224224"/>
          </a:xfrm>
          <a:prstGeom prst="rect">
            <a:avLst/>
          </a:prstGeom>
        </p:spPr>
      </p:pic>
    </p:spTree>
    <p:extLst>
      <p:ext uri="{BB962C8B-B14F-4D97-AF65-F5344CB8AC3E}">
        <p14:creationId xmlns:p14="http://schemas.microsoft.com/office/powerpoint/2010/main" val="3275955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0" y="365126"/>
            <a:ext cx="7330440" cy="688855"/>
          </a:xfrm>
        </p:spPr>
        <p:txBody>
          <a:bodyPr>
            <a:normAutofit fontScale="90000"/>
          </a:bodyPr>
          <a:lstStyle/>
          <a:p>
            <a:r>
              <a:rPr lang="en-US" dirty="0" smtClean="0">
                <a:solidFill>
                  <a:srgbClr val="0070C0"/>
                </a:solidFill>
              </a:rPr>
              <a:t>Example: linear </a:t>
            </a:r>
            <a:r>
              <a:rPr lang="en-US" dirty="0" err="1" smtClean="0">
                <a:solidFill>
                  <a:srgbClr val="0070C0"/>
                </a:solidFill>
              </a:rPr>
              <a:t>advection+MOL</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93131" y="1214847"/>
                <a:ext cx="4260669" cy="6352658"/>
              </a:xfrm>
            </p:spPr>
            <p:txBody>
              <a:bodyPr>
                <a:noAutofit/>
              </a:bodyPr>
              <a:lstStyle/>
              <a:p>
                <a:r>
                  <a:rPr lang="en-US" sz="3200" dirty="0" smtClean="0"/>
                  <a:t>Solving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𝑥</m:t>
                        </m:r>
                      </m:sub>
                    </m:sSub>
                  </m:oMath>
                </a14:m>
                <a:endParaRPr lang="en-US" sz="3200" dirty="0" smtClean="0"/>
              </a:p>
              <a:p>
                <a:r>
                  <a:rPr lang="en-US" sz="3200" dirty="0" smtClean="0"/>
                  <a:t>Use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=2</m:t>
                    </m:r>
                  </m:oMath>
                </a14:m>
                <a:r>
                  <a:rPr lang="en-US" sz="3200" dirty="0" smtClean="0"/>
                  <a:t> and set up </a:t>
                </a:r>
                <a:r>
                  <a:rPr lang="en-US" sz="3200" dirty="0" err="1" smtClean="0"/>
                  <a:t>rhs</a:t>
                </a:r>
                <a:r>
                  <a:rPr lang="en-US" sz="3200" dirty="0" smtClean="0"/>
                  <a:t> function for ODEs at grid points</a:t>
                </a:r>
              </a:p>
              <a:p>
                <a:r>
                  <a:rPr lang="en-US" sz="3200" dirty="0" smtClean="0"/>
                  <a:t>IC is less than machine eps from periodic extension</a:t>
                </a:r>
              </a:p>
              <a:p>
                <a:r>
                  <a:rPr lang="en-US" sz="3200" dirty="0" smtClean="0"/>
                  <a:t>Use waterfall plot to visualize solution</a:t>
                </a:r>
              </a:p>
              <a:p>
                <a:endParaRPr lang="en-US" sz="3200" dirty="0" smtClean="0"/>
              </a:p>
              <a:p>
                <a:endParaRPr lang="en-US" sz="3200" dirty="0"/>
              </a:p>
              <a:p>
                <a:endParaRPr lang="en-US" sz="3200" dirty="0" smtClean="0"/>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93131" y="1214847"/>
                <a:ext cx="4260669" cy="6352658"/>
              </a:xfrm>
              <a:blipFill>
                <a:blip r:embed="rId2"/>
                <a:stretch>
                  <a:fillRect l="-3290" t="-1919" r="-300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932852" y="365126"/>
            <a:ext cx="2665894" cy="562337"/>
          </a:xfrm>
          <a:prstGeom prst="rect">
            <a:avLst/>
          </a:prstGeom>
        </p:spPr>
      </p:pic>
      <p:pic>
        <p:nvPicPr>
          <p:cNvPr id="8" name="Picture 7"/>
          <p:cNvPicPr>
            <a:picLocks noChangeAspect="1"/>
          </p:cNvPicPr>
          <p:nvPr/>
        </p:nvPicPr>
        <p:blipFill>
          <a:blip r:embed="rId4"/>
          <a:stretch>
            <a:fillRect/>
          </a:stretch>
        </p:blipFill>
        <p:spPr>
          <a:xfrm>
            <a:off x="932852" y="1682996"/>
            <a:ext cx="5353695" cy="1049139"/>
          </a:xfrm>
          <a:prstGeom prst="rect">
            <a:avLst/>
          </a:prstGeom>
        </p:spPr>
      </p:pic>
      <p:pic>
        <p:nvPicPr>
          <p:cNvPr id="9" name="Picture 8"/>
          <p:cNvPicPr>
            <a:picLocks noChangeAspect="1"/>
          </p:cNvPicPr>
          <p:nvPr/>
        </p:nvPicPr>
        <p:blipFill>
          <a:blip r:embed="rId5"/>
          <a:stretch>
            <a:fillRect/>
          </a:stretch>
        </p:blipFill>
        <p:spPr>
          <a:xfrm>
            <a:off x="932852" y="3242853"/>
            <a:ext cx="4438378" cy="1133203"/>
          </a:xfrm>
          <a:prstGeom prst="rect">
            <a:avLst/>
          </a:prstGeom>
        </p:spPr>
      </p:pic>
      <p:pic>
        <p:nvPicPr>
          <p:cNvPr id="10" name="Picture 9"/>
          <p:cNvPicPr>
            <a:picLocks noChangeAspect="1"/>
          </p:cNvPicPr>
          <p:nvPr/>
        </p:nvPicPr>
        <p:blipFill>
          <a:blip r:embed="rId6"/>
          <a:stretch>
            <a:fillRect/>
          </a:stretch>
        </p:blipFill>
        <p:spPr>
          <a:xfrm>
            <a:off x="932852" y="4886774"/>
            <a:ext cx="2648389" cy="741549"/>
          </a:xfrm>
          <a:prstGeom prst="rect">
            <a:avLst/>
          </a:prstGeom>
        </p:spPr>
      </p:pic>
    </p:spTree>
    <p:extLst>
      <p:ext uri="{BB962C8B-B14F-4D97-AF65-F5344CB8AC3E}">
        <p14:creationId xmlns:p14="http://schemas.microsoft.com/office/powerpoint/2010/main" val="1204901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0" y="365126"/>
            <a:ext cx="7330440" cy="688855"/>
          </a:xfrm>
        </p:spPr>
        <p:txBody>
          <a:bodyPr>
            <a:normAutofit fontScale="90000"/>
          </a:bodyPr>
          <a:lstStyle/>
          <a:p>
            <a:r>
              <a:rPr lang="en-US" dirty="0" smtClean="0">
                <a:solidFill>
                  <a:srgbClr val="0070C0"/>
                </a:solidFill>
              </a:rPr>
              <a:t>Example: linear </a:t>
            </a:r>
            <a:r>
              <a:rPr lang="en-US" dirty="0" err="1" smtClean="0">
                <a:solidFill>
                  <a:srgbClr val="0070C0"/>
                </a:solidFill>
              </a:rPr>
              <a:t>advection+MOL</a:t>
            </a:r>
            <a:endParaRPr lang="en-US" dirty="0">
              <a:solidFill>
                <a:srgbClr val="0070C0"/>
              </a:solidFill>
            </a:endParaRPr>
          </a:p>
        </p:txBody>
      </p:sp>
      <p:sp>
        <p:nvSpPr>
          <p:cNvPr id="3" name="Content Placeholder 2"/>
          <p:cNvSpPr>
            <a:spLocks noGrp="1"/>
          </p:cNvSpPr>
          <p:nvPr>
            <p:ph idx="1"/>
          </p:nvPr>
        </p:nvSpPr>
        <p:spPr>
          <a:xfrm>
            <a:off x="587829" y="4886957"/>
            <a:ext cx="10765971" cy="1672046"/>
          </a:xfrm>
        </p:spPr>
        <p:txBody>
          <a:bodyPr>
            <a:noAutofit/>
          </a:bodyPr>
          <a:lstStyle/>
          <a:p>
            <a:r>
              <a:rPr lang="en-US" sz="3200" dirty="0" smtClean="0"/>
              <a:t>Solution moves to right with speed 2</a:t>
            </a:r>
          </a:p>
          <a:p>
            <a:r>
              <a:rPr lang="en-US" sz="3200" dirty="0"/>
              <a:t>P</a:t>
            </a:r>
            <a:r>
              <a:rPr lang="en-US" sz="3200" dirty="0" smtClean="0"/>
              <a:t>eriodicity, what exits on the right enters at the left</a:t>
            </a:r>
          </a:p>
          <a:p>
            <a:r>
              <a:rPr lang="en-US" sz="3200" dirty="0" smtClean="0"/>
              <a:t>Used </a:t>
            </a:r>
            <a:r>
              <a:rPr lang="en-US" sz="3200" dirty="0" smtClean="0">
                <a:latin typeface="Courier New" panose="02070309020205020404" pitchFamily="49" charset="0"/>
              </a:rPr>
              <a:t>ode45</a:t>
            </a:r>
            <a:r>
              <a:rPr lang="en-US" sz="3200" dirty="0" smtClean="0"/>
              <a:t>: the problem is not stiff (more later)</a:t>
            </a:r>
          </a:p>
        </p:txBody>
      </p:sp>
      <p:pic>
        <p:nvPicPr>
          <p:cNvPr id="7" name="Picture 6"/>
          <p:cNvPicPr>
            <a:picLocks noChangeAspect="1"/>
          </p:cNvPicPr>
          <p:nvPr/>
        </p:nvPicPr>
        <p:blipFill>
          <a:blip r:embed="rId2"/>
          <a:stretch>
            <a:fillRect/>
          </a:stretch>
        </p:blipFill>
        <p:spPr>
          <a:xfrm>
            <a:off x="932852" y="365126"/>
            <a:ext cx="2665894" cy="562337"/>
          </a:xfrm>
          <a:prstGeom prst="rect">
            <a:avLst/>
          </a:prstGeom>
        </p:spPr>
      </p:pic>
      <p:pic>
        <p:nvPicPr>
          <p:cNvPr id="4" name="Picture 3"/>
          <p:cNvPicPr>
            <a:picLocks noChangeAspect="1"/>
          </p:cNvPicPr>
          <p:nvPr/>
        </p:nvPicPr>
        <p:blipFill>
          <a:blip r:embed="rId3"/>
          <a:stretch>
            <a:fillRect/>
          </a:stretch>
        </p:blipFill>
        <p:spPr>
          <a:xfrm>
            <a:off x="932852" y="1053980"/>
            <a:ext cx="7479628" cy="3832977"/>
          </a:xfrm>
          <a:prstGeom prst="rect">
            <a:avLst/>
          </a:prstGeom>
        </p:spPr>
      </p:pic>
    </p:spTree>
    <p:extLst>
      <p:ext uri="{BB962C8B-B14F-4D97-AF65-F5344CB8AC3E}">
        <p14:creationId xmlns:p14="http://schemas.microsoft.com/office/powerpoint/2010/main" val="3376479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Solutions for traffic flow</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Let’s return to the traffic flow PDE</a:t>
                </a:r>
                <a:endParaRPr lang="en-US" sz="32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r>
                        <a:rPr lang="en-US" sz="3200" b="0" i="1" dirty="0" smtClean="0">
                          <a:latin typeface="Cambria Math" panose="02040503050406030204" pitchFamily="18" charset="0"/>
                          <a:ea typeface="Cambria Math" panose="02040503050406030204" pitchFamily="18" charset="0"/>
                        </a:rPr>
                        <m:t>+</m:t>
                      </m:r>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sub>
                      </m:sSub>
                      <m:r>
                        <a:rPr lang="en-US" sz="3200" b="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𝜖</m:t>
                      </m:r>
                      <m:sSub>
                        <m:sSubPr>
                          <m:ctrlPr>
                            <a:rPr lang="en-US" sz="3200" i="1" dirty="0" err="1"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r>
                            <a:rPr lang="en-US" sz="3200" b="0" i="1" dirty="0" smtClean="0">
                              <a:latin typeface="Cambria Math" panose="02040503050406030204" pitchFamily="18" charset="0"/>
                            </a:rPr>
                            <m:t>𝑥</m:t>
                          </m:r>
                        </m:sub>
                      </m:sSub>
                    </m:oMath>
                  </m:oMathPara>
                </a14:m>
                <a:endParaRPr lang="en-US" sz="3200" dirty="0" smtClean="0"/>
              </a:p>
              <a:p>
                <a:r>
                  <a:rPr lang="en-US" sz="3200" b="0" dirty="0" smtClean="0"/>
                  <a:t>Crucial point: </a:t>
                </a:r>
                <a14:m>
                  <m:oMath xmlns:m="http://schemas.openxmlformats.org/officeDocument/2006/math">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𝑄</m:t>
                        </m:r>
                      </m:e>
                      <m:sub>
                        <m:r>
                          <a:rPr lang="en-US" sz="3200" b="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oMath>
                </a14:m>
                <a:r>
                  <a:rPr lang="en-US" sz="3200" dirty="0" smtClean="0"/>
                  <a:t> means speed of solution is dependent on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𝜌</m:t>
                    </m:r>
                  </m:oMath>
                </a14:m>
                <a:endParaRPr lang="en-US" sz="3200" dirty="0" smtClean="0"/>
              </a:p>
              <a:p>
                <a:r>
                  <a:rPr lang="en-US" sz="3200" dirty="0"/>
                  <a:t>W</a:t>
                </a:r>
                <a:r>
                  <a:rPr lang="en-US" sz="3200" dirty="0" smtClean="0"/>
                  <a:t>e are thinking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𝜖</m:t>
                    </m:r>
                  </m:oMath>
                </a14:m>
                <a:r>
                  <a:rPr lang="en-US" sz="3200" dirty="0" smtClean="0"/>
                  <a:t> is small; advection dominates if it is small enough</a:t>
                </a:r>
              </a:p>
              <a:p>
                <a:r>
                  <a:rPr lang="en-US" sz="3200" dirty="0" smtClean="0"/>
                  <a:t>Exact solution are possible in rare cases for equations like this, but our numerical methods still work well</a:t>
                </a:r>
              </a:p>
              <a:p>
                <a:r>
                  <a:rPr lang="en-US" sz="3200" dirty="0" smtClean="0"/>
                  <a:t>Because there is some diffusion when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𝜖</m:t>
                    </m:r>
                    <m:r>
                      <a:rPr lang="en-US" sz="3200" b="0" i="1" dirty="0" smtClean="0">
                        <a:latin typeface="Cambria Math" panose="02040503050406030204" pitchFamily="18" charset="0"/>
                        <a:ea typeface="Cambria Math" panose="02040503050406030204" pitchFamily="18" charset="0"/>
                      </a:rPr>
                      <m:t>&gt;0</m:t>
                    </m:r>
                  </m:oMath>
                </a14:m>
                <a:r>
                  <a:rPr lang="en-US" sz="3200" dirty="0" smtClean="0"/>
                  <a:t>, we will use </a:t>
                </a:r>
                <a:r>
                  <a:rPr lang="en-US" sz="3200" dirty="0" smtClean="0">
                    <a:latin typeface="Courier New" panose="02070309020205020404" pitchFamily="49" charset="0"/>
                    <a:cs typeface="Courier New" panose="02070309020205020404" pitchFamily="49" charset="0"/>
                  </a:rPr>
                  <a:t>ode15s</a:t>
                </a:r>
                <a:r>
                  <a:rPr lang="en-US" sz="3200" dirty="0" smtClean="0"/>
                  <a:t> in those cases</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a:stretch>
              </a:blipFill>
            </p:spPr>
            <p:txBody>
              <a:bodyPr/>
              <a:lstStyle/>
              <a:p>
                <a:r>
                  <a:rPr lang="en-US">
                    <a:noFill/>
                  </a:rPr>
                  <a:t> </a:t>
                </a:r>
              </a:p>
            </p:txBody>
          </p:sp>
        </mc:Fallback>
      </mc:AlternateContent>
    </p:spTree>
    <p:extLst>
      <p:ext uri="{BB962C8B-B14F-4D97-AF65-F5344CB8AC3E}">
        <p14:creationId xmlns:p14="http://schemas.microsoft.com/office/powerpoint/2010/main" val="1502560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932850" y="4819934"/>
            <a:ext cx="6581840" cy="1450236"/>
          </a:xfrm>
          <a:prstGeom prst="rect">
            <a:avLst/>
          </a:prstGeom>
        </p:spPr>
      </p:pic>
      <p:pic>
        <p:nvPicPr>
          <p:cNvPr id="5" name="Picture 4"/>
          <p:cNvPicPr>
            <a:picLocks noChangeAspect="1"/>
          </p:cNvPicPr>
          <p:nvPr/>
        </p:nvPicPr>
        <p:blipFill>
          <a:blip r:embed="rId3"/>
          <a:stretch>
            <a:fillRect/>
          </a:stretch>
        </p:blipFill>
        <p:spPr>
          <a:xfrm>
            <a:off x="932850" y="1067043"/>
            <a:ext cx="9283453" cy="1373015"/>
          </a:xfrm>
          <a:prstGeom prst="rect">
            <a:avLst/>
          </a:prstGeom>
        </p:spPr>
      </p:pic>
      <p:sp>
        <p:nvSpPr>
          <p:cNvPr id="2" name="Title 1"/>
          <p:cNvSpPr>
            <a:spLocks noGrp="1"/>
          </p:cNvSpPr>
          <p:nvPr>
            <p:ph type="title"/>
          </p:nvPr>
        </p:nvSpPr>
        <p:spPr>
          <a:xfrm>
            <a:off x="4023360" y="365126"/>
            <a:ext cx="7330440" cy="688855"/>
          </a:xfrm>
        </p:spPr>
        <p:txBody>
          <a:bodyPr>
            <a:normAutofit fontScale="90000"/>
          </a:bodyPr>
          <a:lstStyle/>
          <a:p>
            <a:r>
              <a:rPr lang="en-US" dirty="0" smtClean="0">
                <a:solidFill>
                  <a:srgbClr val="0070C0"/>
                </a:solidFill>
              </a:rPr>
              <a:t>Example: traffic </a:t>
            </a:r>
            <a:r>
              <a:rPr lang="en-US" dirty="0" err="1" smtClean="0">
                <a:solidFill>
                  <a:srgbClr val="0070C0"/>
                </a:solidFill>
              </a:rPr>
              <a:t>flow+MOL</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90411" y="2123787"/>
                <a:ext cx="3163389" cy="4629710"/>
              </a:xfrm>
            </p:spPr>
            <p:txBody>
              <a:bodyPr>
                <a:noAutofit/>
              </a:bodyPr>
              <a:lstStyle/>
              <a:p>
                <a:r>
                  <a:rPr lang="en-US" sz="3200" dirty="0" smtClean="0"/>
                  <a:t>Set up </a:t>
                </a:r>
                <a14:m>
                  <m:oMath xmlns:m="http://schemas.openxmlformats.org/officeDocument/2006/math">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oMath>
                </a14:m>
                <a:r>
                  <a:rPr lang="en-US" sz="3200" dirty="0" smtClean="0"/>
                  <a:t> and small </a:t>
                </a:r>
                <a14:m>
                  <m:oMath xmlns:m="http://schemas.openxmlformats.org/officeDocument/2006/math">
                    <m:r>
                      <a:rPr lang="en-US" sz="3200" i="1" smtClean="0">
                        <a:latin typeface="Cambria Math" panose="02040503050406030204" pitchFamily="18" charset="0"/>
                        <a:ea typeface="Cambria Math" panose="02040503050406030204" pitchFamily="18" charset="0"/>
                      </a:rPr>
                      <m:t>𝜖</m:t>
                    </m:r>
                  </m:oMath>
                </a14:m>
                <a:endParaRPr lang="en-US" sz="3200" dirty="0" smtClean="0"/>
              </a:p>
              <a:p>
                <a:r>
                  <a:rPr lang="en-US" sz="3200" dirty="0" smtClean="0"/>
                  <a:t>800 grid points, periodic domain</a:t>
                </a:r>
              </a:p>
              <a:p>
                <a:endParaRPr lang="en-US" sz="3200" dirty="0" smtClean="0"/>
              </a:p>
              <a:p>
                <a:r>
                  <a:rPr lang="en-US" sz="3200" dirty="0" err="1" smtClean="0"/>
                  <a:t>rhs</a:t>
                </a:r>
                <a:r>
                  <a:rPr lang="en-US" sz="3200" dirty="0" smtClean="0"/>
                  <a:t>, and moderate IC</a:t>
                </a:r>
              </a:p>
              <a:p>
                <a:r>
                  <a:rPr lang="en-US" sz="3200" dirty="0" smtClean="0"/>
                  <a:t>Solve with </a:t>
                </a:r>
                <a:r>
                  <a:rPr lang="en-US" sz="3200" dirty="0" smtClean="0">
                    <a:latin typeface="Courier New" panose="02070309020205020404" pitchFamily="49" charset="0"/>
                    <a:cs typeface="Courier New" panose="02070309020205020404" pitchFamily="49" charset="0"/>
                  </a:rPr>
                  <a:t>ode15s</a:t>
                </a:r>
                <a:r>
                  <a:rPr lang="en-US" sz="3200" dirty="0" smtClean="0"/>
                  <a:t>, plot </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90411" y="2123787"/>
                <a:ext cx="3163389" cy="4629710"/>
              </a:xfrm>
              <a:blipFill>
                <a:blip r:embed="rId4"/>
                <a:stretch>
                  <a:fillRect l="-4432" t="-2632" r="-3083" b="-2895"/>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932851" y="365126"/>
            <a:ext cx="2422879" cy="536211"/>
          </a:xfrm>
          <a:prstGeom prst="rect">
            <a:avLst/>
          </a:prstGeom>
        </p:spPr>
      </p:pic>
      <p:pic>
        <p:nvPicPr>
          <p:cNvPr id="6" name="Picture 5"/>
          <p:cNvPicPr>
            <a:picLocks noChangeAspect="1"/>
          </p:cNvPicPr>
          <p:nvPr/>
        </p:nvPicPr>
        <p:blipFill>
          <a:blip r:embed="rId6"/>
          <a:stretch>
            <a:fillRect/>
          </a:stretch>
        </p:blipFill>
        <p:spPr>
          <a:xfrm>
            <a:off x="932850" y="3110034"/>
            <a:ext cx="5376510" cy="497528"/>
          </a:xfrm>
          <a:prstGeom prst="rect">
            <a:avLst/>
          </a:prstGeom>
        </p:spPr>
      </p:pic>
      <p:pic>
        <p:nvPicPr>
          <p:cNvPr id="11" name="Picture 10"/>
          <p:cNvPicPr>
            <a:picLocks noChangeAspect="1"/>
          </p:cNvPicPr>
          <p:nvPr/>
        </p:nvPicPr>
        <p:blipFill>
          <a:blip r:embed="rId7"/>
          <a:stretch>
            <a:fillRect/>
          </a:stretch>
        </p:blipFill>
        <p:spPr>
          <a:xfrm>
            <a:off x="932850" y="4179840"/>
            <a:ext cx="9480730" cy="350548"/>
          </a:xfrm>
          <a:prstGeom prst="rect">
            <a:avLst/>
          </a:prstGeom>
        </p:spPr>
      </p:pic>
    </p:spTree>
    <p:extLst>
      <p:ext uri="{BB962C8B-B14F-4D97-AF65-F5344CB8AC3E}">
        <p14:creationId xmlns:p14="http://schemas.microsoft.com/office/powerpoint/2010/main" val="265613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0" y="365126"/>
            <a:ext cx="7330440" cy="688855"/>
          </a:xfrm>
        </p:spPr>
        <p:txBody>
          <a:bodyPr>
            <a:normAutofit fontScale="90000"/>
          </a:bodyPr>
          <a:lstStyle/>
          <a:p>
            <a:r>
              <a:rPr lang="en-US" dirty="0" smtClean="0">
                <a:solidFill>
                  <a:srgbClr val="0070C0"/>
                </a:solidFill>
              </a:rPr>
              <a:t>Example: traffic </a:t>
            </a:r>
            <a:r>
              <a:rPr lang="en-US" dirty="0" err="1" smtClean="0">
                <a:solidFill>
                  <a:srgbClr val="0070C0"/>
                </a:solidFill>
              </a:rPr>
              <a:t>flow+MOL</a:t>
            </a:r>
            <a:endParaRPr lang="en-US" dirty="0">
              <a:solidFill>
                <a:srgbClr val="0070C0"/>
              </a:solidFill>
            </a:endParaRPr>
          </a:p>
        </p:txBody>
      </p:sp>
      <p:sp>
        <p:nvSpPr>
          <p:cNvPr id="3" name="Content Placeholder 2"/>
          <p:cNvSpPr>
            <a:spLocks noGrp="1"/>
          </p:cNvSpPr>
          <p:nvPr>
            <p:ph idx="1"/>
          </p:nvPr>
        </p:nvSpPr>
        <p:spPr>
          <a:xfrm>
            <a:off x="1136469" y="5004012"/>
            <a:ext cx="9836331" cy="1592731"/>
          </a:xfrm>
        </p:spPr>
        <p:txBody>
          <a:bodyPr>
            <a:noAutofit/>
          </a:bodyPr>
          <a:lstStyle/>
          <a:p>
            <a:r>
              <a:rPr lang="en-US" sz="3200" dirty="0" smtClean="0"/>
              <a:t>Solution curves every unit time value</a:t>
            </a:r>
          </a:p>
          <a:p>
            <a:r>
              <a:rPr lang="en-US" sz="3200" dirty="0" smtClean="0"/>
              <a:t>Local increase in density moves to left, smears out</a:t>
            </a:r>
          </a:p>
          <a:p>
            <a:r>
              <a:rPr lang="en-US" sz="3200" dirty="0" smtClean="0"/>
              <a:t>Cars still moving to right, however</a:t>
            </a:r>
          </a:p>
        </p:txBody>
      </p:sp>
      <p:pic>
        <p:nvPicPr>
          <p:cNvPr id="5" name="Picture 4"/>
          <p:cNvPicPr>
            <a:picLocks noChangeAspect="1"/>
          </p:cNvPicPr>
          <p:nvPr/>
        </p:nvPicPr>
        <p:blipFill>
          <a:blip r:embed="rId2"/>
          <a:stretch>
            <a:fillRect/>
          </a:stretch>
        </p:blipFill>
        <p:spPr>
          <a:xfrm>
            <a:off x="980045" y="441306"/>
            <a:ext cx="2420322" cy="536494"/>
          </a:xfrm>
          <a:prstGeom prst="rect">
            <a:avLst/>
          </a:prstGeom>
        </p:spPr>
      </p:pic>
      <p:pic>
        <p:nvPicPr>
          <p:cNvPr id="6" name="Picture 5"/>
          <p:cNvPicPr>
            <a:picLocks noChangeAspect="1"/>
          </p:cNvPicPr>
          <p:nvPr/>
        </p:nvPicPr>
        <p:blipFill>
          <a:blip r:embed="rId3"/>
          <a:stretch>
            <a:fillRect/>
          </a:stretch>
        </p:blipFill>
        <p:spPr>
          <a:xfrm>
            <a:off x="980045" y="1306966"/>
            <a:ext cx="7275681" cy="3697046"/>
          </a:xfrm>
          <a:prstGeom prst="rect">
            <a:avLst/>
          </a:prstGeom>
        </p:spPr>
      </p:pic>
    </p:spTree>
    <p:extLst>
      <p:ext uri="{BB962C8B-B14F-4D97-AF65-F5344CB8AC3E}">
        <p14:creationId xmlns:p14="http://schemas.microsoft.com/office/powerpoint/2010/main" val="465950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0" y="365126"/>
            <a:ext cx="7330440" cy="688855"/>
          </a:xfrm>
        </p:spPr>
        <p:txBody>
          <a:bodyPr>
            <a:normAutofit fontScale="90000"/>
          </a:bodyPr>
          <a:lstStyle/>
          <a:p>
            <a:r>
              <a:rPr lang="en-US" dirty="0" smtClean="0">
                <a:solidFill>
                  <a:srgbClr val="0070C0"/>
                </a:solidFill>
              </a:rPr>
              <a:t>Example: traffic </a:t>
            </a:r>
            <a:r>
              <a:rPr lang="en-US" dirty="0" err="1" smtClean="0">
                <a:solidFill>
                  <a:srgbClr val="0070C0"/>
                </a:solidFill>
              </a:rPr>
              <a:t>flow+MOL</a:t>
            </a:r>
            <a:endParaRPr lang="en-US" dirty="0">
              <a:solidFill>
                <a:srgbClr val="0070C0"/>
              </a:solidFill>
            </a:endParaRPr>
          </a:p>
        </p:txBody>
      </p:sp>
      <p:sp>
        <p:nvSpPr>
          <p:cNvPr id="3" name="Content Placeholder 2"/>
          <p:cNvSpPr>
            <a:spLocks noGrp="1"/>
          </p:cNvSpPr>
          <p:nvPr>
            <p:ph idx="1"/>
          </p:nvPr>
        </p:nvSpPr>
        <p:spPr>
          <a:xfrm>
            <a:off x="8190411" y="1174545"/>
            <a:ext cx="3163389" cy="5396071"/>
          </a:xfrm>
        </p:spPr>
        <p:txBody>
          <a:bodyPr>
            <a:noAutofit/>
          </a:bodyPr>
          <a:lstStyle/>
          <a:p>
            <a:r>
              <a:rPr lang="en-US" sz="3200" dirty="0" smtClean="0"/>
              <a:t>Now with much larger initial bump</a:t>
            </a:r>
          </a:p>
          <a:p>
            <a:r>
              <a:rPr lang="en-US" sz="3200" dirty="0" smtClean="0"/>
              <a:t>Bump still moves to left</a:t>
            </a:r>
          </a:p>
          <a:p>
            <a:r>
              <a:rPr lang="en-US" sz="3200" dirty="0" smtClean="0"/>
              <a:t>Steepens at left end dramatically</a:t>
            </a:r>
          </a:p>
          <a:p>
            <a:r>
              <a:rPr lang="en-US" sz="3200" dirty="0" smtClean="0"/>
              <a:t>“Sudden” increase in density there</a:t>
            </a:r>
          </a:p>
          <a:p>
            <a:endParaRPr lang="en-US" sz="3200" dirty="0" smtClean="0"/>
          </a:p>
        </p:txBody>
      </p:sp>
      <p:pic>
        <p:nvPicPr>
          <p:cNvPr id="4" name="Picture 3"/>
          <p:cNvPicPr>
            <a:picLocks noChangeAspect="1"/>
          </p:cNvPicPr>
          <p:nvPr/>
        </p:nvPicPr>
        <p:blipFill>
          <a:blip r:embed="rId2"/>
          <a:stretch>
            <a:fillRect/>
          </a:stretch>
        </p:blipFill>
        <p:spPr>
          <a:xfrm>
            <a:off x="932851" y="365126"/>
            <a:ext cx="2422879" cy="536211"/>
          </a:xfrm>
          <a:prstGeom prst="rect">
            <a:avLst/>
          </a:prstGeom>
        </p:spPr>
      </p:pic>
      <p:pic>
        <p:nvPicPr>
          <p:cNvPr id="7" name="Picture 6"/>
          <p:cNvPicPr>
            <a:picLocks noChangeAspect="1"/>
          </p:cNvPicPr>
          <p:nvPr/>
        </p:nvPicPr>
        <p:blipFill>
          <a:blip r:embed="rId3"/>
          <a:stretch>
            <a:fillRect/>
          </a:stretch>
        </p:blipFill>
        <p:spPr>
          <a:xfrm>
            <a:off x="932851" y="1174546"/>
            <a:ext cx="6055903" cy="1320460"/>
          </a:xfrm>
          <a:prstGeom prst="rect">
            <a:avLst/>
          </a:prstGeom>
        </p:spPr>
      </p:pic>
      <p:pic>
        <p:nvPicPr>
          <p:cNvPr id="8" name="Picture 7"/>
          <p:cNvPicPr>
            <a:picLocks noChangeAspect="1"/>
          </p:cNvPicPr>
          <p:nvPr/>
        </p:nvPicPr>
        <p:blipFill>
          <a:blip r:embed="rId4"/>
          <a:stretch>
            <a:fillRect/>
          </a:stretch>
        </p:blipFill>
        <p:spPr>
          <a:xfrm>
            <a:off x="932850" y="2615571"/>
            <a:ext cx="7097867" cy="3510909"/>
          </a:xfrm>
          <a:prstGeom prst="rect">
            <a:avLst/>
          </a:prstGeom>
        </p:spPr>
      </p:pic>
    </p:spTree>
    <p:extLst>
      <p:ext uri="{BB962C8B-B14F-4D97-AF65-F5344CB8AC3E}">
        <p14:creationId xmlns:p14="http://schemas.microsoft.com/office/powerpoint/2010/main" val="326865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Solutions for traffic flow</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7019888" cy="5464385"/>
              </a:xfrm>
            </p:spPr>
            <p:txBody>
              <a:bodyPr>
                <a:noAutofit/>
              </a:bodyPr>
              <a:lstStyle/>
              <a:p>
                <a:r>
                  <a:rPr lang="en-US" sz="3200" dirty="0" smtClean="0"/>
                  <a:t>The narrow, high, steepening of the solution is called a </a:t>
                </a:r>
                <a:r>
                  <a:rPr lang="en-US" sz="3200" i="1" dirty="0" smtClean="0"/>
                  <a:t>shock</a:t>
                </a:r>
                <a:r>
                  <a:rPr lang="en-US" sz="3200" dirty="0" smtClean="0"/>
                  <a:t> or </a:t>
                </a:r>
                <a:r>
                  <a:rPr lang="en-US" sz="3200" i="1" dirty="0" smtClean="0"/>
                  <a:t>shock wave</a:t>
                </a:r>
              </a:p>
              <a:p>
                <a:r>
                  <a:rPr lang="en-US" sz="3200" b="0" dirty="0" smtClean="0"/>
                  <a:t>The underlying math is very similar to the shock that appears in supersonic flight that causes a sonic boom</a:t>
                </a:r>
                <a:endParaRPr lang="en-US" sz="3200" dirty="0" smtClean="0"/>
              </a:p>
              <a:p>
                <a:r>
                  <a:rPr lang="en-US" sz="3200" dirty="0" smtClean="0"/>
                  <a:t>When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𝜖</m:t>
                    </m:r>
                    <m:r>
                      <a:rPr lang="en-US" sz="3200" b="0" i="1" dirty="0" smtClean="0">
                        <a:latin typeface="Cambria Math" panose="02040503050406030204" pitchFamily="18" charset="0"/>
                        <a:ea typeface="Cambria Math" panose="02040503050406030204" pitchFamily="18" charset="0"/>
                      </a:rPr>
                      <m:t>=0</m:t>
                    </m:r>
                  </m:oMath>
                </a14:m>
                <a:r>
                  <a:rPr lang="en-US" sz="3200" dirty="0" smtClean="0"/>
                  <a:t>, the shock is a discontinuity and different approaches are needed </a:t>
                </a:r>
              </a:p>
              <a:p>
                <a:r>
                  <a:rPr lang="en-US" sz="3200" dirty="0" smtClean="0"/>
                  <a:t>Adding a little diffusion can be appropriate</a:t>
                </a:r>
              </a:p>
              <a:p>
                <a:r>
                  <a:rPr lang="en-US" sz="3200" dirty="0" smtClean="0"/>
                  <a:t>We will study pure advection in 12.2</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7019888" cy="5464385"/>
              </a:xfrm>
              <a:blipFill>
                <a:blip r:embed="rId2"/>
                <a:stretch>
                  <a:fillRect l="-1997" t="-2344" r="-608" b="-312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619987" y="365126"/>
            <a:ext cx="1960926" cy="3319476"/>
          </a:xfrm>
          <a:prstGeom prst="rect">
            <a:avLst/>
          </a:prstGeom>
        </p:spPr>
      </p:pic>
      <p:cxnSp>
        <p:nvCxnSpPr>
          <p:cNvPr id="5" name="Straight Arrow Connector 4"/>
          <p:cNvCxnSpPr/>
          <p:nvPr/>
        </p:nvCxnSpPr>
        <p:spPr>
          <a:xfrm>
            <a:off x="7676316" y="1760974"/>
            <a:ext cx="1728941" cy="17232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hlinkClick r:id="rId4"/>
          </p:cNvPr>
          <p:cNvPicPr>
            <a:picLocks noChangeAspect="1"/>
          </p:cNvPicPr>
          <p:nvPr/>
        </p:nvPicPr>
        <p:blipFill>
          <a:blip r:embed="rId5"/>
          <a:stretch>
            <a:fillRect/>
          </a:stretch>
        </p:blipFill>
        <p:spPr>
          <a:xfrm>
            <a:off x="7933101" y="3786173"/>
            <a:ext cx="3667125" cy="2790825"/>
          </a:xfrm>
          <a:prstGeom prst="rect">
            <a:avLst/>
          </a:prstGeom>
        </p:spPr>
      </p:pic>
      <p:sp>
        <p:nvSpPr>
          <p:cNvPr id="10" name="TextBox 9"/>
          <p:cNvSpPr txBox="1"/>
          <p:nvPr/>
        </p:nvSpPr>
        <p:spPr>
          <a:xfrm>
            <a:off x="7884421" y="6149034"/>
            <a:ext cx="3764484" cy="369332"/>
          </a:xfrm>
          <a:prstGeom prst="rect">
            <a:avLst/>
          </a:prstGeom>
          <a:noFill/>
        </p:spPr>
        <p:txBody>
          <a:bodyPr wrap="square" rtlCol="0">
            <a:spAutoFit/>
          </a:bodyPr>
          <a:lstStyle/>
          <a:p>
            <a:r>
              <a:rPr lang="en-US" dirty="0" smtClean="0"/>
              <a:t>X15 model, Mach 3.5, history.nasa.gov</a:t>
            </a:r>
            <a:endParaRPr lang="en-US" dirty="0"/>
          </a:p>
        </p:txBody>
      </p:sp>
    </p:spTree>
    <p:extLst>
      <p:ext uri="{BB962C8B-B14F-4D97-AF65-F5344CB8AC3E}">
        <p14:creationId xmlns:p14="http://schemas.microsoft.com/office/powerpoint/2010/main" val="1809836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smtClean="0">
                <a:solidFill>
                  <a:srgbClr val="0070C0"/>
                </a:solidFill>
              </a:rPr>
              <a:t>Advection equations</a:t>
            </a:r>
            <a:endParaRPr lang="en-US" dirty="0">
              <a:solidFill>
                <a:srgbClr val="0070C0"/>
              </a:solidFill>
            </a:endParaRPr>
          </a:p>
        </p:txBody>
      </p:sp>
      <p:sp>
        <p:nvSpPr>
          <p:cNvPr id="3" name="Content Placeholder 2"/>
          <p:cNvSpPr>
            <a:spLocks noGrp="1"/>
          </p:cNvSpPr>
          <p:nvPr>
            <p:ph idx="1"/>
          </p:nvPr>
        </p:nvSpPr>
        <p:spPr>
          <a:xfrm>
            <a:off x="838200" y="1175658"/>
            <a:ext cx="10515600" cy="5225142"/>
          </a:xfrm>
        </p:spPr>
        <p:txBody>
          <a:bodyPr>
            <a:noAutofit/>
          </a:bodyPr>
          <a:lstStyle/>
          <a:p>
            <a:r>
              <a:rPr lang="en-US" sz="3200" dirty="0" smtClean="0"/>
              <a:t>In Chapter 11, we saw IVBPs where the essential behavior was smoothing, as characterized by the </a:t>
            </a:r>
            <a:r>
              <a:rPr lang="en-US" sz="3200" i="1" dirty="0" smtClean="0"/>
              <a:t>heat equation</a:t>
            </a:r>
          </a:p>
          <a:p>
            <a:pPr lvl="1">
              <a:buFont typeface="Courier New" panose="02070309020205020404" pitchFamily="49" charset="0"/>
              <a:buChar char="o"/>
            </a:pPr>
            <a:r>
              <a:rPr lang="en-US" sz="2800" dirty="0" smtClean="0"/>
              <a:t>Exponential decay appeared explicitly example exact solution</a:t>
            </a:r>
          </a:p>
          <a:p>
            <a:pPr lvl="1">
              <a:buFont typeface="Courier New" panose="02070309020205020404" pitchFamily="49" charset="0"/>
              <a:buChar char="o"/>
            </a:pPr>
            <a:r>
              <a:rPr lang="en-US" sz="2800" dirty="0" smtClean="0"/>
              <a:t>Energy was dissipated</a:t>
            </a:r>
          </a:p>
          <a:p>
            <a:r>
              <a:rPr lang="en-US" sz="3200" dirty="0" smtClean="0"/>
              <a:t>For </a:t>
            </a:r>
            <a:r>
              <a:rPr lang="en-US" sz="3200" i="1" dirty="0" smtClean="0"/>
              <a:t>advection equations</a:t>
            </a:r>
            <a:r>
              <a:rPr lang="en-US" sz="3200" dirty="0" smtClean="0"/>
              <a:t>, we have different qualitative behavior</a:t>
            </a:r>
          </a:p>
          <a:p>
            <a:pPr lvl="1">
              <a:buFont typeface="Courier New" panose="02070309020205020404" pitchFamily="49" charset="0"/>
              <a:buChar char="o"/>
            </a:pPr>
            <a:r>
              <a:rPr lang="en-US" sz="2800" dirty="0" smtClean="0"/>
              <a:t>Solutions propagate, not decay</a:t>
            </a:r>
          </a:p>
          <a:p>
            <a:pPr lvl="1">
              <a:buFont typeface="Courier New" panose="02070309020205020404" pitchFamily="49" charset="0"/>
              <a:buChar char="o"/>
            </a:pPr>
            <a:r>
              <a:rPr lang="en-US" sz="2800" dirty="0" smtClean="0"/>
              <a:t>Energy is conserved</a:t>
            </a:r>
          </a:p>
        </p:txBody>
      </p:sp>
    </p:spTree>
    <p:extLst>
      <p:ext uri="{BB962C8B-B14F-4D97-AF65-F5344CB8AC3E}">
        <p14:creationId xmlns:p14="http://schemas.microsoft.com/office/powerpoint/2010/main" val="1314143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874610"/>
            <a:ext cx="10515600" cy="2232933"/>
          </a:xfrm>
        </p:spPr>
        <p:txBody>
          <a:bodyPr/>
          <a:lstStyle/>
          <a:p>
            <a:pPr algn="ctr"/>
            <a:r>
              <a:rPr lang="en-US" dirty="0" smtClean="0">
                <a:solidFill>
                  <a:schemeClr val="accent1">
                    <a:lumMod val="75000"/>
                  </a:schemeClr>
                </a:solidFill>
              </a:rPr>
              <a:t>Section 12.2</a:t>
            </a:r>
            <a:br>
              <a:rPr lang="en-US" dirty="0" smtClean="0">
                <a:solidFill>
                  <a:schemeClr val="accent1">
                    <a:lumMod val="75000"/>
                  </a:schemeClr>
                </a:solidFill>
              </a:rPr>
            </a:br>
            <a:r>
              <a:rPr lang="en-US" dirty="0" err="1" smtClean="0">
                <a:solidFill>
                  <a:schemeClr val="accent1">
                    <a:lumMod val="75000"/>
                  </a:schemeClr>
                </a:solidFill>
              </a:rPr>
              <a:t>Upwinding</a:t>
            </a:r>
            <a:r>
              <a:rPr lang="en-US" dirty="0" smtClean="0">
                <a:solidFill>
                  <a:schemeClr val="accent1">
                    <a:lumMod val="75000"/>
                  </a:schemeClr>
                </a:solidFill>
              </a:rPr>
              <a:t> and Stability</a:t>
            </a:r>
            <a:endParaRPr lang="en-US" dirty="0">
              <a:solidFill>
                <a:schemeClr val="accent1">
                  <a:lumMod val="75000"/>
                </a:schemeClr>
              </a:solidFill>
            </a:endParaRPr>
          </a:p>
        </p:txBody>
      </p:sp>
    </p:spTree>
    <p:extLst>
      <p:ext uri="{BB962C8B-B14F-4D97-AF65-F5344CB8AC3E}">
        <p14:creationId xmlns:p14="http://schemas.microsoft.com/office/powerpoint/2010/main" val="1477086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err="1" smtClean="0">
                <a:solidFill>
                  <a:srgbClr val="0070C0"/>
                </a:solidFill>
              </a:rPr>
              <a:t>Upwinding</a:t>
            </a:r>
            <a:r>
              <a:rPr lang="en-US" dirty="0" smtClean="0">
                <a:solidFill>
                  <a:srgbClr val="0070C0"/>
                </a:solidFill>
              </a:rPr>
              <a:t>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Consider the linear advection equation with IC:</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𝑥</m:t>
                          </m:r>
                        </m:sub>
                      </m:sSub>
                      <m:r>
                        <a:rPr lang="en-US" sz="3200" b="0" i="1" smtClean="0">
                          <a:latin typeface="Cambria Math" panose="02040503050406030204" pitchFamily="18" charset="0"/>
                        </a:rPr>
                        <m:t>=0,  </m:t>
                      </m:r>
                      <m:r>
                        <a:rPr lang="en-US" sz="3200" b="0" i="1" smtClean="0">
                          <a:latin typeface="Cambria Math" panose="02040503050406030204" pitchFamily="18" charset="0"/>
                        </a:rPr>
                        <m:t>𝑢</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,0</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0</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oMath>
                  </m:oMathPara>
                </a14:m>
                <a:endParaRPr lang="en-US" sz="3200" b="0" dirty="0" smtClean="0"/>
              </a:p>
              <a:p>
                <a:r>
                  <a:rPr lang="en-US" sz="3200" dirty="0" smtClean="0"/>
                  <a:t>Here </a:t>
                </a:r>
                <a14:m>
                  <m:oMath xmlns:m="http://schemas.openxmlformats.org/officeDocument/2006/math">
                    <m:r>
                      <a:rPr lang="en-US" sz="3200" i="1" dirty="0" smtClean="0">
                        <a:latin typeface="Cambria Math" panose="02040503050406030204" pitchFamily="18" charset="0"/>
                      </a:rPr>
                      <m:t>𝑐</m:t>
                    </m:r>
                  </m:oMath>
                </a14:m>
                <a:r>
                  <a:rPr lang="en-US" sz="3200" dirty="0" smtClean="0"/>
                  <a:t> is a constant velocity of propagation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&gt;0</m:t>
                    </m:r>
                  </m:oMath>
                </a14:m>
                <a:r>
                  <a:rPr lang="en-US" sz="3200" dirty="0" smtClean="0"/>
                  <a:t>, right;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&lt;0</m:t>
                    </m:r>
                  </m:oMath>
                </a14:m>
                <a:r>
                  <a:rPr lang="en-US" sz="3200" dirty="0" smtClean="0"/>
                  <a:t>, left) </a:t>
                </a:r>
              </a:p>
              <a:p>
                <a:r>
                  <a:rPr lang="en-US" sz="3200" b="0" dirty="0" smtClean="0"/>
                  <a:t>No boundaries,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∞&lt;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&lt;∞</m:t>
                    </m:r>
                  </m:oMath>
                </a14:m>
                <a:endParaRPr lang="en-US" sz="3200" b="0" dirty="0" smtClean="0"/>
              </a:p>
              <a:p>
                <a:r>
                  <a:rPr lang="en-US" sz="3200" dirty="0" smtClean="0"/>
                  <a:t>General solution was </a:t>
                </a:r>
                <a14:m>
                  <m:oMath xmlns:m="http://schemas.openxmlformats.org/officeDocument/2006/math">
                    <m:r>
                      <a:rPr lang="en-US" sz="3200" b="0" i="1" smtClean="0">
                        <a:latin typeface="Cambria Math" panose="02040503050406030204" pitchFamily="18" charset="0"/>
                        <a:ea typeface="Cambria Math" panose="02040503050406030204" pitchFamily="18" charset="0"/>
                      </a:rPr>
                      <m:t>𝜙</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r>
                      <a:rPr lang="en-US" sz="3200" b="0" i="1" smtClean="0">
                        <a:latin typeface="Cambria Math" panose="02040503050406030204" pitchFamily="18" charset="0"/>
                        <a:ea typeface="Cambria Math" panose="02040503050406030204" pitchFamily="18" charset="0"/>
                      </a:rPr>
                      <m:t>)</m:t>
                    </m:r>
                  </m:oMath>
                </a14:m>
                <a:endParaRPr lang="en-US" sz="3200" b="0" dirty="0" smtClean="0"/>
              </a:p>
              <a:p>
                <a:r>
                  <a:rPr lang="en-US" sz="3200" dirty="0" smtClean="0"/>
                  <a:t>Sub </a:t>
                </a:r>
                <a14:m>
                  <m:oMath xmlns:m="http://schemas.openxmlformats.org/officeDocument/2006/math">
                    <m:r>
                      <a:rPr lang="en-US" sz="3200" i="1" dirty="0" smtClean="0">
                        <a:latin typeface="Cambria Math" panose="02040503050406030204" pitchFamily="18" charset="0"/>
                      </a:rPr>
                      <m:t>𝑡</m:t>
                    </m:r>
                    <m:r>
                      <a:rPr lang="en-US" sz="3200" i="1" dirty="0" smtClean="0">
                        <a:latin typeface="Cambria Math" panose="02040503050406030204" pitchFamily="18" charset="0"/>
                      </a:rPr>
                      <m:t>=0</m:t>
                    </m:r>
                  </m:oMath>
                </a14:m>
                <a:r>
                  <a:rPr lang="en-US" sz="3200" dirty="0" smtClean="0"/>
                  <a:t> into </a:t>
                </a:r>
                <a14:m>
                  <m:oMath xmlns:m="http://schemas.openxmlformats.org/officeDocument/2006/math">
                    <m:r>
                      <a:rPr lang="en-US" sz="3200" b="0" i="1" smtClean="0">
                        <a:latin typeface="Cambria Math" panose="02040503050406030204" pitchFamily="18" charset="0"/>
                        <a:ea typeface="Cambria Math" panose="02040503050406030204" pitchFamily="18" charset="0"/>
                      </a:rPr>
                      <m:t>𝜙</m:t>
                    </m:r>
                  </m:oMath>
                </a14:m>
                <a:r>
                  <a:rPr lang="en-US" sz="3200" b="0" dirty="0" smtClean="0"/>
                  <a:t>, and we get </a:t>
                </a:r>
                <a14:m>
                  <m:oMath xmlns:m="http://schemas.openxmlformats.org/officeDocument/2006/math">
                    <m:r>
                      <a:rPr lang="en-US" sz="3200" b="0" i="1" smtClean="0">
                        <a:latin typeface="Cambria Math" panose="02040503050406030204" pitchFamily="18" charset="0"/>
                        <a:ea typeface="Cambria Math" panose="02040503050406030204" pitchFamily="18" charset="0"/>
                      </a:rPr>
                      <m:t>𝜙</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𝑢</m:t>
                        </m:r>
                      </m:e>
                      <m:sub>
                        <m:r>
                          <a:rPr lang="en-US" sz="3200" b="0" i="1" smtClean="0">
                            <a:latin typeface="Cambria Math" panose="02040503050406030204" pitchFamily="18" charset="0"/>
                            <a:ea typeface="Cambria Math" panose="02040503050406030204" pitchFamily="18" charset="0"/>
                          </a:rPr>
                          <m:t>0</m:t>
                        </m:r>
                      </m:sub>
                    </m:sSub>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oMath>
                </a14:m>
                <a:endParaRPr lang="en-US" sz="3200" b="0" dirty="0" smtClean="0"/>
              </a:p>
              <a:p>
                <a:r>
                  <a:rPr lang="en-US" sz="3200" b="0" dirty="0" smtClean="0"/>
                  <a:t>This makes the link that the solution </a:t>
                </a:r>
                <a14:m>
                  <m:oMath xmlns:m="http://schemas.openxmlformats.org/officeDocument/2006/math">
                    <m:r>
                      <a:rPr lang="en-US" sz="3200" b="0" i="1" dirty="0" smtClean="0">
                        <a:latin typeface="Cambria Math" panose="02040503050406030204" pitchFamily="18" charset="0"/>
                      </a:rPr>
                      <m:t>𝑢</m:t>
                    </m:r>
                    <m:r>
                      <a:rPr lang="en-US" sz="3200" b="0" i="1" dirty="0" smtClean="0">
                        <a:latin typeface="Cambria Math" panose="02040503050406030204" pitchFamily="18" charset="0"/>
                      </a:rPr>
                      <m:t>(</m:t>
                    </m:r>
                    <m:r>
                      <a:rPr lang="en-US" sz="3200" b="0" i="1" dirty="0" err="1" smtClean="0">
                        <a:latin typeface="Cambria Math" panose="02040503050406030204" pitchFamily="18" charset="0"/>
                      </a:rPr>
                      <m:t>𝑥</m:t>
                    </m:r>
                    <m:r>
                      <a:rPr lang="en-US" sz="3200" b="0" i="1" dirty="0" err="1" smtClean="0">
                        <a:latin typeface="Cambria Math" panose="02040503050406030204" pitchFamily="18" charset="0"/>
                      </a:rPr>
                      <m:t>,</m:t>
                    </m:r>
                    <m:r>
                      <a:rPr lang="en-US" sz="3200" b="0" i="1" dirty="0" err="1" smtClean="0">
                        <a:latin typeface="Cambria Math" panose="02040503050406030204" pitchFamily="18" charset="0"/>
                      </a:rPr>
                      <m:t>𝑡</m:t>
                    </m:r>
                    <m:r>
                      <a:rPr lang="en-US" sz="3200" b="0" i="1" dirty="0" smtClean="0">
                        <a:latin typeface="Cambria Math" panose="02040503050406030204" pitchFamily="18" charset="0"/>
                      </a:rPr>
                      <m:t>) </m:t>
                    </m:r>
                  </m:oMath>
                </a14:m>
                <a:r>
                  <a:rPr lang="en-US" sz="3200" b="0" dirty="0" smtClean="0"/>
                  <a:t>at time </a:t>
                </a:r>
                <a14:m>
                  <m:oMath xmlns:m="http://schemas.openxmlformats.org/officeDocument/2006/math">
                    <m:r>
                      <a:rPr lang="en-US" sz="3200" b="0" i="1" dirty="0" smtClean="0">
                        <a:latin typeface="Cambria Math" panose="02040503050406030204" pitchFamily="18" charset="0"/>
                      </a:rPr>
                      <m:t>𝑡</m:t>
                    </m:r>
                  </m:oMath>
                </a14:m>
                <a:r>
                  <a:rPr lang="en-US" sz="3200" b="0" dirty="0" smtClean="0"/>
                  <a:t> depends onl</a:t>
                </a:r>
                <a:r>
                  <a:rPr lang="en-US" sz="3200" dirty="0" smtClean="0"/>
                  <a:t>y on the IC at the point </a:t>
                </a:r>
                <a14:m>
                  <m:oMath xmlns:m="http://schemas.openxmlformats.org/officeDocument/2006/math">
                    <m:r>
                      <a:rPr lang="en-US" sz="3200" i="1" dirty="0" smtClean="0">
                        <a:latin typeface="Cambria Math" panose="02040503050406030204" pitchFamily="18" charset="0"/>
                      </a:rPr>
                      <m:t>𝑥</m:t>
                    </m:r>
                    <m:r>
                      <a:rPr lang="en-US" sz="3200" i="1" dirty="0" smtClean="0">
                        <a:latin typeface="Cambria Math" panose="02040503050406030204" pitchFamily="18" charset="0"/>
                      </a:rPr>
                      <m:t>−</m:t>
                    </m:r>
                    <m:r>
                      <a:rPr lang="en-US" sz="3200" i="1" dirty="0" err="1" smtClean="0">
                        <a:latin typeface="Cambria Math" panose="02040503050406030204" pitchFamily="18" charset="0"/>
                      </a:rPr>
                      <m:t>𝑐𝑡</m:t>
                    </m:r>
                  </m:oMath>
                </a14:m>
                <a:endParaRPr lang="en-US" sz="3200" b="0" dirty="0" smtClean="0"/>
              </a:p>
              <a:p>
                <a:r>
                  <a:rPr lang="en-US" sz="3200" dirty="0" smtClean="0"/>
                  <a:t>This point is called the domain of dependence at </a:t>
                </a:r>
                <a14:m>
                  <m:oMath xmlns:m="http://schemas.openxmlformats.org/officeDocument/2006/math">
                    <m:r>
                      <a:rPr lang="en-US" sz="3200" i="1" dirty="0" smtClean="0">
                        <a:latin typeface="Cambria Math" panose="02040503050406030204" pitchFamily="18" charset="0"/>
                      </a:rPr>
                      <m:t>(</m:t>
                    </m:r>
                    <m:r>
                      <a:rPr lang="en-US" sz="3200" i="1" dirty="0" err="1" smtClean="0">
                        <a:latin typeface="Cambria Math" panose="02040503050406030204" pitchFamily="18" charset="0"/>
                      </a:rPr>
                      <m:t>𝑥</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𝑡</m:t>
                    </m:r>
                    <m:r>
                      <a:rPr lang="en-US" sz="3200" i="1" dirty="0" smtClean="0">
                        <a:latin typeface="Cambria Math" panose="02040503050406030204" pitchFamily="18" charset="0"/>
                      </a:rPr>
                      <m:t>)</m:t>
                    </m:r>
                  </m:oMath>
                </a14:m>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a:stretch>
              </a:blipFill>
            </p:spPr>
            <p:txBody>
              <a:bodyPr/>
              <a:lstStyle/>
              <a:p>
                <a:r>
                  <a:rPr lang="en-US">
                    <a:noFill/>
                  </a:rPr>
                  <a:t> </a:t>
                </a:r>
              </a:p>
            </p:txBody>
          </p:sp>
        </mc:Fallback>
      </mc:AlternateContent>
    </p:spTree>
    <p:extLst>
      <p:ext uri="{BB962C8B-B14F-4D97-AF65-F5344CB8AC3E}">
        <p14:creationId xmlns:p14="http://schemas.microsoft.com/office/powerpoint/2010/main" val="1199998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838200" y="1053981"/>
            <a:ext cx="6641510" cy="5391471"/>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8379823" y="1465107"/>
                <a:ext cx="2973977" cy="4401205"/>
              </a:xfrm>
              <a:prstGeom prst="rect">
                <a:avLst/>
              </a:prstGeom>
            </p:spPr>
            <p:txBody>
              <a:bodyPr wrap="square">
                <a:spAutoFit/>
              </a:bodyPr>
              <a:lstStyle/>
              <a:p>
                <a:pPr marL="285750" indent="-285750">
                  <a:buFont typeface="Arial" panose="020B0604020202020204" pitchFamily="34" charset="0"/>
                  <a:buChar char="•"/>
                </a:pPr>
                <a:r>
                  <a:rPr lang="en-US" sz="2800" dirty="0"/>
                  <a:t>For </a:t>
                </a:r>
                <a14:m>
                  <m:oMath xmlns:m="http://schemas.openxmlformats.org/officeDocument/2006/math">
                    <m:r>
                      <a:rPr lang="en-US" sz="2800" i="1" dirty="0">
                        <a:latin typeface="Cambria Math" panose="02040503050406030204" pitchFamily="18" charset="0"/>
                      </a:rPr>
                      <m:t>𝑐</m:t>
                    </m:r>
                    <m:r>
                      <a:rPr lang="en-US" sz="2800" i="1" dirty="0">
                        <a:latin typeface="Cambria Math" panose="02040503050406030204" pitchFamily="18" charset="0"/>
                      </a:rPr>
                      <m:t>&gt;0</m:t>
                    </m:r>
                  </m:oMath>
                </a14:m>
                <a:r>
                  <a:rPr lang="en-US" sz="2800" dirty="0"/>
                  <a:t>, rightward moving solutions had a domain of dependence that extended left: upwind direction</a:t>
                </a:r>
              </a:p>
              <a:p>
                <a:pPr marL="285750" indent="-285750">
                  <a:buFont typeface="Arial" panose="020B0604020202020204" pitchFamily="34" charset="0"/>
                  <a:buChar char="•"/>
                </a:pPr>
                <a:r>
                  <a:rPr lang="en-US" sz="2800" dirty="0"/>
                  <a:t>For </a:t>
                </a:r>
                <a14:m>
                  <m:oMath xmlns:m="http://schemas.openxmlformats.org/officeDocument/2006/math">
                    <m:r>
                      <a:rPr lang="en-US" sz="2800" i="1" dirty="0">
                        <a:latin typeface="Cambria Math" panose="02040503050406030204" pitchFamily="18" charset="0"/>
                      </a:rPr>
                      <m:t>𝑐</m:t>
                    </m:r>
                    <m:r>
                      <a:rPr lang="en-US" sz="2800" i="1" dirty="0">
                        <a:latin typeface="Cambria Math" panose="02040503050406030204" pitchFamily="18" charset="0"/>
                      </a:rPr>
                      <m:t>&lt;0</m:t>
                    </m:r>
                  </m:oMath>
                </a14:m>
                <a:r>
                  <a:rPr lang="en-US" sz="2800" dirty="0"/>
                  <a:t>, the upwind direction is to the right </a:t>
                </a:r>
              </a:p>
            </p:txBody>
          </p:sp>
        </mc:Choice>
        <mc:Fallback xmlns="">
          <p:sp>
            <p:nvSpPr>
              <p:cNvPr id="6" name="Rectangle 5"/>
              <p:cNvSpPr>
                <a:spLocks noRot="1" noChangeAspect="1" noMove="1" noResize="1" noEditPoints="1" noAdjustHandles="1" noChangeArrowheads="1" noChangeShapeType="1" noTextEdit="1"/>
              </p:cNvSpPr>
              <p:nvPr/>
            </p:nvSpPr>
            <p:spPr>
              <a:xfrm>
                <a:off x="8379823" y="1465107"/>
                <a:ext cx="2973977" cy="4401205"/>
              </a:xfrm>
              <a:prstGeom prst="rect">
                <a:avLst/>
              </a:prstGeom>
              <a:blipFill>
                <a:blip r:embed="rId3"/>
                <a:stretch>
                  <a:fillRect l="-3689" t="-1247" r="-5533" b="-3047"/>
                </a:stretch>
              </a:blipFill>
            </p:spPr>
            <p:txBody>
              <a:bodyPr/>
              <a:lstStyle/>
              <a:p>
                <a:r>
                  <a:rPr lang="en-US">
                    <a:noFill/>
                  </a:rPr>
                  <a:t> </a:t>
                </a:r>
              </a:p>
            </p:txBody>
          </p:sp>
        </mc:Fallback>
      </mc:AlternateContent>
    </p:spTree>
    <p:extLst>
      <p:ext uri="{BB962C8B-B14F-4D97-AF65-F5344CB8AC3E}">
        <p14:creationId xmlns:p14="http://schemas.microsoft.com/office/powerpoint/2010/main" val="1736353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err="1" smtClean="0">
                <a:solidFill>
                  <a:srgbClr val="0070C0"/>
                </a:solidFill>
              </a:rPr>
              <a:t>Upwinding</a:t>
            </a:r>
            <a:r>
              <a:rPr lang="en-US" dirty="0" smtClean="0">
                <a:solidFill>
                  <a:srgbClr val="0070C0"/>
                </a:solidFill>
              </a:rPr>
              <a:t>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C</a:t>
                </a:r>
                <a:r>
                  <a:rPr lang="en-US" sz="3200" b="0" dirty="0" smtClean="0"/>
                  <a:t>onsider numerical approximation, time step </a:t>
                </a:r>
                <a14:m>
                  <m:oMath xmlns:m="http://schemas.openxmlformats.org/officeDocument/2006/math">
                    <m:r>
                      <a:rPr lang="en-US" sz="3200" b="0" i="1" smtClean="0">
                        <a:latin typeface="Cambria Math" panose="02040503050406030204" pitchFamily="18" charset="0"/>
                        <a:ea typeface="Cambria Math" panose="02040503050406030204" pitchFamily="18" charset="0"/>
                      </a:rPr>
                      <m:t>𝜏</m:t>
                    </m:r>
                  </m:oMath>
                </a14:m>
                <a:r>
                  <a:rPr lang="en-US" sz="3200" b="0" dirty="0" smtClean="0"/>
                  <a:t>, space step </a:t>
                </a:r>
                <a14:m>
                  <m:oMath xmlns:m="http://schemas.openxmlformats.org/officeDocument/2006/math">
                    <m:r>
                      <a:rPr lang="en-US" sz="3200" b="0" i="1" dirty="0" smtClean="0">
                        <a:latin typeface="Cambria Math" panose="02040503050406030204" pitchFamily="18" charset="0"/>
                      </a:rPr>
                      <m:t>h</m:t>
                    </m:r>
                  </m:oMath>
                </a14:m>
                <a:endParaRPr lang="en-US" sz="3200" b="0" dirty="0" smtClean="0"/>
              </a:p>
              <a:p>
                <a:r>
                  <a:rPr lang="en-US" sz="3200" dirty="0" smtClean="0"/>
                  <a:t>There will be an analogous property called the </a:t>
                </a:r>
                <a:r>
                  <a:rPr lang="en-US" sz="3200" i="1" dirty="0" smtClean="0"/>
                  <a:t>numerical domain of dependence</a:t>
                </a:r>
                <a:r>
                  <a:rPr lang="en-US" sz="3200" dirty="0" smtClean="0"/>
                  <a:t> (</a:t>
                </a:r>
                <a:r>
                  <a:rPr lang="en-US" sz="3200" dirty="0" err="1" smtClean="0"/>
                  <a:t>NDoD</a:t>
                </a:r>
                <a:r>
                  <a:rPr lang="en-US" sz="3200" dirty="0" smtClean="0"/>
                  <a:t>)</a:t>
                </a:r>
                <a:endParaRPr lang="en-US" sz="3200" b="0" dirty="0" smtClean="0"/>
              </a:p>
              <a:p>
                <a:r>
                  <a:rPr lang="en-US" sz="3200" dirty="0" smtClean="0"/>
                  <a:t>Use a centered finite difference approximation to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oMath>
                </a14:m>
                <a:r>
                  <a:rPr lang="en-US" sz="3200" b="0" dirty="0" smtClean="0"/>
                  <a:t>:</a:t>
                </a:r>
              </a:p>
              <a:p>
                <a:endParaRPr lang="en-US" sz="3200" b="0" dirty="0" smtClean="0"/>
              </a:p>
              <a:p>
                <a:endParaRPr lang="en-US" sz="3200" dirty="0" smtClean="0"/>
              </a:p>
              <a:p>
                <a:r>
                  <a:rPr lang="en-US" sz="3200" dirty="0" smtClean="0"/>
                  <a:t>For Euler time discretization, the explicit equation is: </a:t>
                </a:r>
              </a:p>
              <a:p>
                <a:endParaRPr lang="en-US" sz="3200" b="0" dirty="0"/>
              </a:p>
              <a:p>
                <a:r>
                  <a:rPr lang="en-US" sz="3200" dirty="0" smtClean="0"/>
                  <a:t>For this case,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sub>
                    </m:sSub>
                  </m:oMath>
                </a14:m>
                <a:r>
                  <a:rPr lang="en-US" sz="3200" b="0" dirty="0" smtClean="0"/>
                  <a:t> can only depend directly on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oMath>
                </a14:m>
                <a:r>
                  <a:rPr lang="en-US" sz="3200" b="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sub>
                    </m:sSub>
                  </m:oMath>
                </a14:m>
                <a:r>
                  <a:rPr lang="en-US" sz="3200" b="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oMath>
                </a14:m>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291984" y="3271272"/>
            <a:ext cx="4441356" cy="865688"/>
          </a:xfrm>
          <a:prstGeom prst="rect">
            <a:avLst/>
          </a:prstGeom>
        </p:spPr>
      </p:pic>
      <p:pic>
        <p:nvPicPr>
          <p:cNvPr id="5" name="Picture 4"/>
          <p:cNvPicPr>
            <a:picLocks noChangeAspect="1"/>
          </p:cNvPicPr>
          <p:nvPr/>
        </p:nvPicPr>
        <p:blipFill>
          <a:blip r:embed="rId4"/>
          <a:stretch>
            <a:fillRect/>
          </a:stretch>
        </p:blipFill>
        <p:spPr>
          <a:xfrm>
            <a:off x="3844562" y="4914231"/>
            <a:ext cx="3336200" cy="588741"/>
          </a:xfrm>
          <a:prstGeom prst="rect">
            <a:avLst/>
          </a:prstGeom>
        </p:spPr>
      </p:pic>
    </p:spTree>
    <p:extLst>
      <p:ext uri="{BB962C8B-B14F-4D97-AF65-F5344CB8AC3E}">
        <p14:creationId xmlns:p14="http://schemas.microsoft.com/office/powerpoint/2010/main" val="21511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err="1" smtClean="0">
                <a:solidFill>
                  <a:srgbClr val="0070C0"/>
                </a:solidFill>
              </a:rPr>
              <a:t>Upwinding</a:t>
            </a:r>
            <a:r>
              <a:rPr lang="en-US" dirty="0" smtClean="0">
                <a:solidFill>
                  <a:srgbClr val="0070C0"/>
                </a:solidFill>
              </a:rPr>
              <a:t>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5112711" cy="5464385"/>
              </a:xfrm>
            </p:spPr>
            <p:txBody>
              <a:bodyPr>
                <a:noAutofit/>
              </a:bodyPr>
              <a:lstStyle/>
              <a:p>
                <a:r>
                  <a:rPr lang="en-US" sz="3200" dirty="0" smtClean="0"/>
                  <a:t>For this case,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sub>
                    </m:sSub>
                  </m:oMath>
                </a14:m>
                <a:r>
                  <a:rPr lang="en-US" sz="3200" b="0" dirty="0" smtClean="0"/>
                  <a:t> can only depend directly on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−2,</m:t>
                        </m:r>
                        <m:r>
                          <a:rPr lang="en-US" sz="3200" b="0" i="1" dirty="0" smtClean="0">
                            <a:latin typeface="Cambria Math" panose="02040503050406030204" pitchFamily="18" charset="0"/>
                          </a:rPr>
                          <m:t>𝑗</m:t>
                        </m:r>
                      </m:sub>
                    </m:sSub>
                  </m:oMath>
                </a14:m>
                <a:r>
                  <a:rPr lang="en-US" sz="3200" b="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oMath>
                </a14:m>
                <a:r>
                  <a:rPr lang="en-US" sz="3200" b="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sub>
                    </m:sSub>
                  </m:oMath>
                </a14:m>
                <a:r>
                  <a:rPr lang="en-US" sz="3200" b="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r>
                      <m:rPr>
                        <m:nor/>
                      </m:rPr>
                      <a:rPr lang="en-US" sz="3200" b="0" dirty="0" smtClean="0"/>
                      <m:t>, </m:t>
                    </m:r>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+2,</m:t>
                        </m:r>
                        <m:r>
                          <a:rPr lang="en-US" sz="3200" b="0" i="1" dirty="0" smtClean="0">
                            <a:latin typeface="Cambria Math" panose="02040503050406030204" pitchFamily="18" charset="0"/>
                          </a:rPr>
                          <m:t>𝑗</m:t>
                        </m:r>
                      </m:sub>
                    </m:sSub>
                  </m:oMath>
                </a14:m>
                <a:endParaRPr lang="en-US" sz="3200" b="0" dirty="0" smtClean="0"/>
              </a:p>
              <a:p>
                <a:r>
                  <a:rPr lang="en-US" sz="3200" dirty="0" smtClean="0"/>
                  <a:t>Continuing backward in time, only the points in the interval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𝑥</m:t>
                        </m:r>
                      </m:e>
                      <m:sub>
                        <m:r>
                          <a:rPr lang="en-US" sz="3200" i="1" dirty="0" smtClean="0">
                            <a:latin typeface="Cambria Math" panose="02040503050406030204" pitchFamily="18" charset="0"/>
                          </a:rPr>
                          <m:t>𝑖</m:t>
                        </m:r>
                      </m:sub>
                    </m:sSub>
                    <m:r>
                      <a:rPr lang="en-US" sz="3200" i="1" dirty="0" smtClean="0">
                        <a:latin typeface="Cambria Math" panose="02040503050406030204" pitchFamily="18" charset="0"/>
                      </a:rPr>
                      <m:t>−</m:t>
                    </m:r>
                    <m:r>
                      <a:rPr lang="en-US" sz="3200" i="1" dirty="0" smtClean="0">
                        <a:latin typeface="Cambria Math" panose="02040503050406030204" pitchFamily="18" charset="0"/>
                      </a:rPr>
                      <m:t>𝑗h</m:t>
                    </m:r>
                  </m:oMath>
                </a14:m>
                <a:r>
                  <a:rPr lang="en-US" sz="3200" dirty="0" smtClean="0"/>
                  <a:t> to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𝑥</m:t>
                        </m:r>
                      </m:e>
                      <m:sub>
                        <m:r>
                          <a:rPr lang="en-US" sz="3200" i="1" dirty="0" smtClean="0">
                            <a:latin typeface="Cambria Math" panose="02040503050406030204" pitchFamily="18" charset="0"/>
                          </a:rPr>
                          <m:t>𝑖</m:t>
                        </m:r>
                      </m:sub>
                    </m:sSub>
                    <m:r>
                      <a:rPr lang="en-US" sz="3200" i="1" dirty="0" smtClean="0">
                        <a:latin typeface="Cambria Math" panose="02040503050406030204" pitchFamily="18" charset="0"/>
                      </a:rPr>
                      <m:t>+</m:t>
                    </m:r>
                    <m:r>
                      <a:rPr lang="en-US" sz="3200" i="1" dirty="0" smtClean="0">
                        <a:latin typeface="Cambria Math" panose="02040503050406030204" pitchFamily="18" charset="0"/>
                      </a:rPr>
                      <m:t>𝑗h</m:t>
                    </m:r>
                  </m:oMath>
                </a14:m>
                <a:r>
                  <a:rPr lang="en-US" sz="3200" dirty="0" smtClean="0"/>
                  <a:t> could contribute at </a:t>
                </a:r>
                <a14:m>
                  <m:oMath xmlns:m="http://schemas.openxmlformats.org/officeDocument/2006/math">
                    <m:r>
                      <a:rPr lang="en-US" sz="3200" i="1" dirty="0"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𝑥</m:t>
                        </m:r>
                      </m:e>
                      <m:sub>
                        <m:r>
                          <a:rPr lang="en-US" sz="3200" i="1" dirty="0" err="1" smtClean="0">
                            <a:latin typeface="Cambria Math" panose="02040503050406030204" pitchFamily="18" charset="0"/>
                          </a:rPr>
                          <m:t>𝑖</m:t>
                        </m:r>
                      </m:sub>
                    </m:sSub>
                    <m:r>
                      <a:rPr lang="en-US" sz="3200" i="1" dirty="0" err="1"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𝑡</m:t>
                        </m:r>
                      </m:e>
                      <m:sub>
                        <m:r>
                          <a:rPr lang="en-US" sz="3200" i="1" dirty="0" err="1" smtClean="0">
                            <a:latin typeface="Cambria Math" panose="02040503050406030204" pitchFamily="18" charset="0"/>
                          </a:rPr>
                          <m:t>𝑗</m:t>
                        </m:r>
                      </m:sub>
                    </m:sSub>
                    <m:r>
                      <a:rPr lang="en-US" sz="3200" i="1" dirty="0" smtClean="0">
                        <a:latin typeface="Cambria Math" panose="02040503050406030204" pitchFamily="18" charset="0"/>
                      </a:rPr>
                      <m:t>)</m:t>
                    </m:r>
                  </m:oMath>
                </a14:m>
                <a:endParaRPr lang="en-US" sz="3200" b="0" dirty="0" smtClean="0"/>
              </a:p>
              <a:p>
                <a:r>
                  <a:rPr lang="en-US" sz="3200" dirty="0" smtClean="0"/>
                  <a:t>If there are no boundaries, then this sketch summarizes the </a:t>
                </a:r>
                <a:r>
                  <a:rPr lang="en-US" sz="3200" dirty="0" err="1" smtClean="0"/>
                  <a:t>NDoD</a:t>
                </a:r>
                <a:r>
                  <a:rPr lang="en-US" sz="3200" dirty="0" smtClean="0"/>
                  <a:t> as the shaded region</a:t>
                </a:r>
              </a:p>
              <a:p>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5112711" cy="5464385"/>
              </a:xfrm>
              <a:blipFill>
                <a:blip r:embed="rId2"/>
                <a:stretch>
                  <a:fillRect l="-2741" t="-2009" r="-4052" b="-100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865223" y="953589"/>
            <a:ext cx="6268129" cy="5238650"/>
          </a:xfrm>
          <a:prstGeom prst="rect">
            <a:avLst/>
          </a:prstGeom>
        </p:spPr>
      </p:pic>
    </p:spTree>
    <p:extLst>
      <p:ext uri="{BB962C8B-B14F-4D97-AF65-F5344CB8AC3E}">
        <p14:creationId xmlns:p14="http://schemas.microsoft.com/office/powerpoint/2010/main" val="1042557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CFL condition</a:t>
            </a:r>
            <a:endParaRPr lang="en-US" dirty="0">
              <a:solidFill>
                <a:srgbClr val="0070C0"/>
              </a:solidFill>
            </a:endParaRPr>
          </a:p>
        </p:txBody>
      </p:sp>
      <p:sp>
        <p:nvSpPr>
          <p:cNvPr id="3" name="Content Placeholder 2"/>
          <p:cNvSpPr>
            <a:spLocks noGrp="1"/>
          </p:cNvSpPr>
          <p:nvPr>
            <p:ph idx="1"/>
          </p:nvPr>
        </p:nvSpPr>
        <p:spPr>
          <a:xfrm>
            <a:off x="752512" y="1053981"/>
            <a:ext cx="10515600" cy="5464385"/>
          </a:xfrm>
        </p:spPr>
        <p:txBody>
          <a:bodyPr>
            <a:noAutofit/>
          </a:bodyPr>
          <a:lstStyle/>
          <a:p>
            <a:r>
              <a:rPr lang="en-US" sz="3200" dirty="0" smtClean="0"/>
              <a:t>In order for a numerical solution to converge to the correct solution, it must be that the </a:t>
            </a:r>
            <a:r>
              <a:rPr lang="en-US" sz="3200" dirty="0" err="1" smtClean="0"/>
              <a:t>NDoD</a:t>
            </a:r>
            <a:r>
              <a:rPr lang="en-US" sz="3200" dirty="0" smtClean="0"/>
              <a:t> contains the domain of dependence from the PDE solution </a:t>
            </a:r>
            <a:endParaRPr lang="en-US" sz="3200" b="0" dirty="0" smtClean="0"/>
          </a:p>
          <a:p>
            <a:r>
              <a:rPr lang="en-US" sz="3200" dirty="0" smtClean="0"/>
              <a:t>This is called the </a:t>
            </a:r>
            <a:r>
              <a:rPr lang="en-US" sz="3200" i="1" dirty="0" smtClean="0"/>
              <a:t>Courant-</a:t>
            </a:r>
            <a:r>
              <a:rPr lang="en-US" sz="3200" i="1" dirty="0" err="1" smtClean="0"/>
              <a:t>Friedrichs</a:t>
            </a:r>
            <a:r>
              <a:rPr lang="en-US" sz="3200" i="1" dirty="0" smtClean="0"/>
              <a:t>-</a:t>
            </a:r>
            <a:r>
              <a:rPr lang="en-US" sz="3200" i="1" dirty="0" err="1" smtClean="0"/>
              <a:t>Lewy</a:t>
            </a:r>
            <a:r>
              <a:rPr lang="en-US" sz="3200" i="1" dirty="0" smtClean="0"/>
              <a:t> condition</a:t>
            </a:r>
            <a:r>
              <a:rPr lang="en-US" sz="3200" dirty="0" smtClean="0"/>
              <a:t> or </a:t>
            </a:r>
            <a:r>
              <a:rPr lang="en-US" sz="3200" i="1" dirty="0" smtClean="0"/>
              <a:t>CFL condition</a:t>
            </a:r>
          </a:p>
          <a:p>
            <a:r>
              <a:rPr lang="en-US" sz="3200" dirty="0" smtClean="0"/>
              <a:t>A plausibility argument is that the numerical method can’t possibly right if a change in initial condition in the exact (PDE) IC is not captured by the numerical method</a:t>
            </a:r>
          </a:p>
          <a:p>
            <a:r>
              <a:rPr lang="en-US" sz="3200" b="0" dirty="0" smtClean="0"/>
              <a:t>By comparing the domain of dependence and the </a:t>
            </a:r>
            <a:r>
              <a:rPr lang="en-US" sz="3200" b="0" dirty="0" err="1" smtClean="0"/>
              <a:t>NDoD</a:t>
            </a:r>
            <a:r>
              <a:rPr lang="en-US" sz="3200" b="0" dirty="0" smtClean="0"/>
              <a:t>, we can derive that </a:t>
            </a:r>
            <a:r>
              <a:rPr lang="en-US" sz="3200" dirty="0" smtClean="0"/>
              <a:t>this requires</a:t>
            </a:r>
          </a:p>
          <a:p>
            <a:endParaRPr lang="en-US" sz="3200" b="0" dirty="0" smtClean="0"/>
          </a:p>
        </p:txBody>
      </p:sp>
      <p:pic>
        <p:nvPicPr>
          <p:cNvPr id="6" name="Picture 5"/>
          <p:cNvPicPr>
            <a:picLocks noChangeAspect="1"/>
          </p:cNvPicPr>
          <p:nvPr/>
        </p:nvPicPr>
        <p:blipFill>
          <a:blip r:embed="rId2"/>
          <a:stretch>
            <a:fillRect/>
          </a:stretch>
        </p:blipFill>
        <p:spPr>
          <a:xfrm>
            <a:off x="6010312" y="5631315"/>
            <a:ext cx="3381882" cy="887051"/>
          </a:xfrm>
          <a:prstGeom prst="rect">
            <a:avLst/>
          </a:prstGeom>
        </p:spPr>
      </p:pic>
    </p:spTree>
    <p:extLst>
      <p:ext uri="{BB962C8B-B14F-4D97-AF65-F5344CB8AC3E}">
        <p14:creationId xmlns:p14="http://schemas.microsoft.com/office/powerpoint/2010/main" val="2817292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CFL condition</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1580605" y="1155867"/>
            <a:ext cx="9196252" cy="5455985"/>
          </a:xfrm>
          <a:prstGeom prst="rect">
            <a:avLst/>
          </a:prstGeom>
        </p:spPr>
      </p:pic>
    </p:spTree>
    <p:extLst>
      <p:ext uri="{BB962C8B-B14F-4D97-AF65-F5344CB8AC3E}">
        <p14:creationId xmlns:p14="http://schemas.microsoft.com/office/powerpoint/2010/main" val="4254690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CFL condition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A common restatement of the CFL condition is that </a:t>
                </a:r>
                <a:r>
                  <a:rPr lang="en-US" sz="3200" i="1" dirty="0" smtClean="0"/>
                  <a:t>the maximum propagation speed in the numerical method must be at least the maximum speed in the original PDE problem</a:t>
                </a:r>
              </a:p>
              <a:p>
                <a:r>
                  <a:rPr lang="en-US" sz="3200" b="0" dirty="0" smtClean="0"/>
                  <a:t>We can rearrange the CFL condition to give a time step restriction: </a:t>
                </a:r>
              </a:p>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h</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r>
                        <a:rPr lang="en-US" sz="3200" b="0" i="1" smtClean="0">
                          <a:latin typeface="Cambria Math" panose="02040503050406030204" pitchFamily="18" charset="0"/>
                          <a:ea typeface="Cambria Math" panose="02040503050406030204" pitchFamily="18" charset="0"/>
                        </a:rPr>
                        <m:t>|</m:t>
                      </m:r>
                    </m:oMath>
                  </m:oMathPara>
                </a14:m>
                <a:endParaRPr lang="en-US" sz="3200" dirty="0" smtClean="0"/>
              </a:p>
              <a:p>
                <a:r>
                  <a:rPr lang="en-US" sz="3200" dirty="0" smtClean="0"/>
                  <a:t>This not as bad as the restriction </a:t>
                </a:r>
                <a14:m>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𝑂</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h</m:t>
                            </m:r>
                          </m:e>
                          <m:sup>
                            <m:r>
                              <a:rPr lang="en-US" sz="3200" b="0" i="1" smtClean="0">
                                <a:latin typeface="Cambria Math" panose="02040503050406030204" pitchFamily="18" charset="0"/>
                                <a:ea typeface="Cambria Math" panose="02040503050406030204" pitchFamily="18" charset="0"/>
                              </a:rPr>
                              <m:t>2</m:t>
                            </m:r>
                          </m:sup>
                        </m:sSup>
                      </m:e>
                    </m:d>
                  </m:oMath>
                </a14:m>
                <a:r>
                  <a:rPr lang="en-US" sz="3200" b="0" dirty="0" smtClean="0"/>
                  <a:t> for the heat equation</a:t>
                </a:r>
              </a:p>
              <a:p>
                <a:r>
                  <a:rPr lang="en-US" sz="3200" dirty="0" smtClean="0"/>
                  <a:t>How about backward Euler?</a:t>
                </a:r>
                <a:endParaRPr lang="en-US" sz="32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r="-406"/>
                </a:stretch>
              </a:blipFill>
            </p:spPr>
            <p:txBody>
              <a:bodyPr/>
              <a:lstStyle/>
              <a:p>
                <a:r>
                  <a:rPr lang="en-US">
                    <a:noFill/>
                  </a:rPr>
                  <a:t> </a:t>
                </a:r>
              </a:p>
            </p:txBody>
          </p:sp>
        </mc:Fallback>
      </mc:AlternateContent>
    </p:spTree>
    <p:extLst>
      <p:ext uri="{BB962C8B-B14F-4D97-AF65-F5344CB8AC3E}">
        <p14:creationId xmlns:p14="http://schemas.microsoft.com/office/powerpoint/2010/main" val="223519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CFL condition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For backward Euler, the space derivative is evaluated at the new time</a:t>
                </a:r>
                <a:endParaRPr lang="en-US" sz="3200" i="1" dirty="0" smtClean="0"/>
              </a:p>
              <a:p>
                <a:r>
                  <a:rPr lang="en-US" sz="3200" b="0" dirty="0" smtClean="0"/>
                  <a:t>The implicit method can be written</a:t>
                </a:r>
              </a:p>
              <a:p>
                <a:endParaRPr lang="en-US" sz="3200" dirty="0" smtClean="0"/>
              </a:p>
              <a:p>
                <a:endParaRPr lang="en-US" sz="3200" dirty="0"/>
              </a:p>
              <a:p>
                <a:r>
                  <a:rPr lang="en-US" sz="3200" dirty="0" smtClean="0"/>
                  <a:t>The inverse matrix is not necessarily tridiagonal, and it turns out that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r>
                          <a:rPr lang="en-US" sz="3200" b="0" i="1" dirty="0" smtClean="0">
                            <a:latin typeface="Cambria Math" panose="02040503050406030204" pitchFamily="18" charset="0"/>
                          </a:rPr>
                          <m:t>+1</m:t>
                        </m:r>
                      </m:sub>
                    </m:sSub>
                  </m:oMath>
                </a14:m>
                <a:r>
                  <a:rPr lang="en-US" sz="3200" b="0" dirty="0" smtClean="0"/>
                  <a:t> depend on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𝑈</m:t>
                        </m:r>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sub>
                    </m:sSub>
                    <m:r>
                      <a:rPr lang="en-US" sz="3200" b="0" i="1" dirty="0" smtClean="0">
                        <a:latin typeface="Cambria Math" panose="02040503050406030204" pitchFamily="18" charset="0"/>
                      </a:rPr>
                      <m:t>, </m:t>
                    </m:r>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m:rPr>
                        <m:sty m:val="p"/>
                      </m:rPr>
                      <a:rPr lang="en-US" sz="3200" b="0" i="0" dirty="0" smtClean="0">
                        <a:latin typeface="Cambria Math" panose="02040503050406030204" pitchFamily="18" charset="0"/>
                      </a:rPr>
                      <m:t>all</m:t>
                    </m:r>
                    <m:r>
                      <a:rPr lang="en-US" sz="3200" b="0" i="1" dirty="0" smtClean="0">
                        <a:latin typeface="Cambria Math" panose="02040503050406030204" pitchFamily="18" charset="0"/>
                      </a:rPr>
                      <m:t> </m:t>
                    </m:r>
                    <m:r>
                      <a:rPr lang="en-US" sz="3200" b="0" i="1" dirty="0" err="1" smtClean="0">
                        <a:latin typeface="Cambria Math" panose="02040503050406030204" pitchFamily="18" charset="0"/>
                      </a:rPr>
                      <m:t>𝑖</m:t>
                    </m:r>
                  </m:oMath>
                </a14:m>
                <a:endParaRPr lang="en-US" sz="3200" b="0" dirty="0" smtClean="0"/>
              </a:p>
              <a:p>
                <a:r>
                  <a:rPr lang="en-US" sz="3200" dirty="0" smtClean="0"/>
                  <a:t>All implicit and explicit methods turn out similarly:</a:t>
                </a:r>
              </a:p>
              <a:p>
                <a:pPr marL="0" indent="0">
                  <a:buNone/>
                </a:pPr>
                <a:r>
                  <a:rPr lang="en-US" sz="3200" b="0" i="1" dirty="0" smtClean="0"/>
                  <a:t>An explicit method must obey </a:t>
                </a:r>
                <a14:m>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𝑂</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h</m:t>
                        </m:r>
                      </m:e>
                    </m:d>
                  </m:oMath>
                </a14:m>
                <a:r>
                  <a:rPr lang="en-US" sz="3200" b="0" i="1" dirty="0" smtClean="0"/>
                  <a:t>, while an implicit method is unrestricted by the CFL condition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449" t="-2344" r="-638" b="-33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955868" y="2539623"/>
            <a:ext cx="5057503" cy="1081374"/>
          </a:xfrm>
          <a:prstGeom prst="rect">
            <a:avLst/>
          </a:prstGeom>
        </p:spPr>
      </p:pic>
    </p:spTree>
    <p:extLst>
      <p:ext uri="{BB962C8B-B14F-4D97-AF65-F5344CB8AC3E}">
        <p14:creationId xmlns:p14="http://schemas.microsoft.com/office/powerpoint/2010/main" val="4023346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365126"/>
            <a:ext cx="8477793" cy="688855"/>
          </a:xfrm>
        </p:spPr>
        <p:txBody>
          <a:bodyPr>
            <a:normAutofit fontScale="90000"/>
          </a:bodyPr>
          <a:lstStyle/>
          <a:p>
            <a:r>
              <a:rPr lang="en-US" dirty="0" smtClean="0">
                <a:solidFill>
                  <a:srgbClr val="0070C0"/>
                </a:solidFill>
              </a:rPr>
              <a:t>Example: CFL condition, linear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20594" y="1446166"/>
                <a:ext cx="3163389" cy="5163640"/>
              </a:xfrm>
            </p:spPr>
            <p:txBody>
              <a:bodyPr>
                <a:noAutofit/>
              </a:bodyPr>
              <a:lstStyle/>
              <a:p>
                <a:r>
                  <a:rPr lang="en-US" sz="3200" dirty="0" smtClean="0"/>
                  <a:t>Solve</a:t>
                </a:r>
              </a:p>
              <a:p>
                <a:pPr marL="0" indent="0">
                  <a:buNone/>
                </a:pPr>
                <a:r>
                  <a:rPr lang="en-US" sz="3200" dirty="0" smtClean="0"/>
                  <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i="1" dirty="0" smtClean="0">
                        <a:latin typeface="Cambria Math" panose="02040503050406030204" pitchFamily="18" charset="0"/>
                      </a:rPr>
                      <m:t>+2</m:t>
                    </m:r>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r>
                      <a:rPr lang="en-US" sz="3200" i="1" dirty="0" smtClean="0">
                        <a:latin typeface="Cambria Math" panose="02040503050406030204" pitchFamily="18" charset="0"/>
                      </a:rPr>
                      <m:t>=0</m:t>
                    </m:r>
                  </m:oMath>
                </a14:m>
                <a:endParaRPr lang="en-US" sz="3200" dirty="0" smtClean="0"/>
              </a:p>
              <a:p>
                <a:r>
                  <a:rPr lang="en-US" sz="3200" dirty="0"/>
                  <a:t>2</a:t>
                </a:r>
                <a:r>
                  <a:rPr lang="en-US" sz="3200" dirty="0" smtClean="0"/>
                  <a:t>00 grid points, periodic domain</a:t>
                </a:r>
              </a:p>
              <a:p>
                <a:r>
                  <a:rPr lang="en-US" sz="3200" dirty="0" err="1" smtClean="0"/>
                  <a:t>rhs</a:t>
                </a:r>
                <a:r>
                  <a:rPr lang="en-US" sz="3200" dirty="0" smtClean="0"/>
                  <a:t>, and moderate IC</a:t>
                </a:r>
              </a:p>
              <a:p>
                <a:r>
                  <a:rPr lang="en-US" sz="3200" dirty="0" smtClean="0"/>
                  <a:t>Moves to right with speed 2</a:t>
                </a:r>
              </a:p>
              <a:p>
                <a:r>
                  <a:rPr lang="en-US" sz="3200" dirty="0" err="1" smtClean="0"/>
                  <a:t>Avg</a:t>
                </a:r>
                <a:r>
                  <a:rPr lang="en-US" sz="3200" dirty="0" smtClean="0"/>
                  <a:t> time step: 0.0016</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20594" y="1446166"/>
                <a:ext cx="3163389" cy="5163640"/>
              </a:xfrm>
              <a:blipFill>
                <a:blip r:embed="rId2"/>
                <a:stretch>
                  <a:fillRect l="-4432" t="-2479" r="-3083" b="-3070"/>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932850" y="439392"/>
            <a:ext cx="2522592" cy="549274"/>
          </a:xfrm>
          <a:prstGeom prst="rect">
            <a:avLst/>
          </a:prstGeom>
        </p:spPr>
      </p:pic>
      <p:grpSp>
        <p:nvGrpSpPr>
          <p:cNvPr id="4" name="Group 3"/>
          <p:cNvGrpSpPr/>
          <p:nvPr/>
        </p:nvGrpSpPr>
        <p:grpSpPr>
          <a:xfrm>
            <a:off x="932850" y="1128247"/>
            <a:ext cx="5941479" cy="2643788"/>
            <a:chOff x="932850" y="1446166"/>
            <a:chExt cx="5604099" cy="2325869"/>
          </a:xfrm>
        </p:grpSpPr>
        <p:pic>
          <p:nvPicPr>
            <p:cNvPr id="7" name="Picture 6"/>
            <p:cNvPicPr>
              <a:picLocks noChangeAspect="1"/>
            </p:cNvPicPr>
            <p:nvPr/>
          </p:nvPicPr>
          <p:blipFill>
            <a:blip r:embed="rId4"/>
            <a:stretch>
              <a:fillRect/>
            </a:stretch>
          </p:blipFill>
          <p:spPr>
            <a:xfrm>
              <a:off x="932850" y="1446166"/>
              <a:ext cx="4606776" cy="1061901"/>
            </a:xfrm>
            <a:prstGeom prst="rect">
              <a:avLst/>
            </a:prstGeom>
          </p:spPr>
        </p:pic>
        <p:pic>
          <p:nvPicPr>
            <p:cNvPr id="9" name="Picture 8"/>
            <p:cNvPicPr>
              <a:picLocks noChangeAspect="1"/>
            </p:cNvPicPr>
            <p:nvPr/>
          </p:nvPicPr>
          <p:blipFill>
            <a:blip r:embed="rId5"/>
            <a:stretch>
              <a:fillRect/>
            </a:stretch>
          </p:blipFill>
          <p:spPr>
            <a:xfrm>
              <a:off x="932850" y="2508067"/>
              <a:ext cx="5604099" cy="1263968"/>
            </a:xfrm>
            <a:prstGeom prst="rect">
              <a:avLst/>
            </a:prstGeom>
          </p:spPr>
        </p:pic>
      </p:grpSp>
      <p:pic>
        <p:nvPicPr>
          <p:cNvPr id="10" name="Picture 9"/>
          <p:cNvPicPr>
            <a:picLocks noChangeAspect="1"/>
          </p:cNvPicPr>
          <p:nvPr/>
        </p:nvPicPr>
        <p:blipFill>
          <a:blip r:embed="rId6"/>
          <a:stretch>
            <a:fillRect/>
          </a:stretch>
        </p:blipFill>
        <p:spPr>
          <a:xfrm>
            <a:off x="932850" y="3569968"/>
            <a:ext cx="6330803" cy="3228595"/>
          </a:xfrm>
          <a:prstGeom prst="rect">
            <a:avLst/>
          </a:prstGeom>
        </p:spPr>
      </p:pic>
    </p:spTree>
    <p:extLst>
      <p:ext uri="{BB962C8B-B14F-4D97-AF65-F5344CB8AC3E}">
        <p14:creationId xmlns:p14="http://schemas.microsoft.com/office/powerpoint/2010/main" val="4210595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smtClean="0">
                <a:solidFill>
                  <a:srgbClr val="0070C0"/>
                </a:solidFill>
              </a:rPr>
              <a:t>Advection equations</a:t>
            </a:r>
            <a:endParaRPr lang="en-US" dirty="0">
              <a:solidFill>
                <a:srgbClr val="0070C0"/>
              </a:solidFill>
            </a:endParaRPr>
          </a:p>
        </p:txBody>
      </p:sp>
      <p:sp>
        <p:nvSpPr>
          <p:cNvPr id="3" name="Content Placeholder 2"/>
          <p:cNvSpPr>
            <a:spLocks noGrp="1"/>
          </p:cNvSpPr>
          <p:nvPr>
            <p:ph idx="1"/>
          </p:nvPr>
        </p:nvSpPr>
        <p:spPr>
          <a:xfrm>
            <a:off x="838200" y="1175658"/>
            <a:ext cx="10515600" cy="5225142"/>
          </a:xfrm>
        </p:spPr>
        <p:txBody>
          <a:bodyPr>
            <a:noAutofit/>
          </a:bodyPr>
          <a:lstStyle/>
          <a:p>
            <a:r>
              <a:rPr lang="en-US" sz="3200" dirty="0" smtClean="0"/>
              <a:t>Despite the differences in exact solution behavior there are commonalities</a:t>
            </a:r>
          </a:p>
          <a:p>
            <a:r>
              <a:rPr lang="en-US" sz="3200" dirty="0" smtClean="0"/>
              <a:t>There are space and time variables</a:t>
            </a:r>
          </a:p>
          <a:p>
            <a:r>
              <a:rPr lang="en-US" sz="3200" dirty="0" smtClean="0"/>
              <a:t>The method of lines approach will serve us well in this case also</a:t>
            </a:r>
          </a:p>
          <a:p>
            <a:r>
              <a:rPr lang="en-US" sz="3200" dirty="0" smtClean="0"/>
              <a:t>We will start with first order wave equations, then proceed to a second order wave equation</a:t>
            </a:r>
          </a:p>
        </p:txBody>
      </p:sp>
    </p:spTree>
    <p:extLst>
      <p:ext uri="{BB962C8B-B14F-4D97-AF65-F5344CB8AC3E}">
        <p14:creationId xmlns:p14="http://schemas.microsoft.com/office/powerpoint/2010/main" val="13250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365126"/>
            <a:ext cx="8477793" cy="688855"/>
          </a:xfrm>
        </p:spPr>
        <p:txBody>
          <a:bodyPr>
            <a:normAutofit fontScale="90000"/>
          </a:bodyPr>
          <a:lstStyle/>
          <a:p>
            <a:r>
              <a:rPr lang="en-US" dirty="0" smtClean="0">
                <a:solidFill>
                  <a:srgbClr val="0070C0"/>
                </a:solidFill>
              </a:rPr>
              <a:t>Example: CFL condition, linear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20594" y="1331843"/>
                <a:ext cx="3163389" cy="4977517"/>
              </a:xfrm>
            </p:spPr>
            <p:txBody>
              <a:bodyPr>
                <a:noAutofit/>
              </a:bodyPr>
              <a:lstStyle/>
              <a:p>
                <a:r>
                  <a:rPr lang="en-US" sz="3200" dirty="0" smtClean="0"/>
                  <a:t>Cut </a:t>
                </a:r>
                <a14:m>
                  <m:oMath xmlns:m="http://schemas.openxmlformats.org/officeDocument/2006/math">
                    <m:r>
                      <a:rPr lang="en-US" sz="3200" i="1" dirty="0" smtClean="0">
                        <a:latin typeface="Cambria Math" panose="02040503050406030204" pitchFamily="18" charset="0"/>
                      </a:rPr>
                      <m:t>h</m:t>
                    </m:r>
                  </m:oMath>
                </a14:m>
                <a:r>
                  <a:rPr lang="en-US" sz="3200" dirty="0" smtClean="0"/>
                  <a:t> in half</a:t>
                </a:r>
              </a:p>
              <a:p>
                <a:r>
                  <a:rPr lang="en-US" sz="3200" dirty="0" smtClean="0"/>
                  <a:t>400 grid points</a:t>
                </a:r>
              </a:p>
              <a:p>
                <a:r>
                  <a:rPr lang="en-US" sz="3200" dirty="0" smtClean="0"/>
                  <a:t>Empirically check what happened to time step</a:t>
                </a:r>
              </a:p>
              <a:p>
                <a:r>
                  <a:rPr lang="en-US" sz="3200" dirty="0"/>
                  <a:t>T</a:t>
                </a:r>
                <a:r>
                  <a:rPr lang="en-US" sz="3200" dirty="0" smtClean="0"/>
                  <a:t>ime step should be halved, and it is</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20594" y="1331843"/>
                <a:ext cx="3163389" cy="4977517"/>
              </a:xfrm>
              <a:blipFill>
                <a:blip r:embed="rId2"/>
                <a:stretch>
                  <a:fillRect l="-4432" t="-2448"/>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932850" y="439392"/>
            <a:ext cx="2522592" cy="549274"/>
          </a:xfrm>
          <a:prstGeom prst="rect">
            <a:avLst/>
          </a:prstGeom>
        </p:spPr>
      </p:pic>
      <p:grpSp>
        <p:nvGrpSpPr>
          <p:cNvPr id="7" name="Group 6"/>
          <p:cNvGrpSpPr/>
          <p:nvPr/>
        </p:nvGrpSpPr>
        <p:grpSpPr>
          <a:xfrm>
            <a:off x="880598" y="1331843"/>
            <a:ext cx="6254988" cy="4856686"/>
            <a:chOff x="880598" y="1331843"/>
            <a:chExt cx="5575688" cy="4259060"/>
          </a:xfrm>
        </p:grpSpPr>
        <p:pic>
          <p:nvPicPr>
            <p:cNvPr id="4" name="Picture 3"/>
            <p:cNvPicPr>
              <a:picLocks noChangeAspect="1"/>
            </p:cNvPicPr>
            <p:nvPr/>
          </p:nvPicPr>
          <p:blipFill>
            <a:blip r:embed="rId4"/>
            <a:stretch>
              <a:fillRect/>
            </a:stretch>
          </p:blipFill>
          <p:spPr>
            <a:xfrm>
              <a:off x="880598" y="1331843"/>
              <a:ext cx="4640821" cy="457768"/>
            </a:xfrm>
            <a:prstGeom prst="rect">
              <a:avLst/>
            </a:prstGeom>
          </p:spPr>
        </p:pic>
        <p:pic>
          <p:nvPicPr>
            <p:cNvPr id="5" name="Picture 4"/>
            <p:cNvPicPr>
              <a:picLocks noChangeAspect="1"/>
            </p:cNvPicPr>
            <p:nvPr/>
          </p:nvPicPr>
          <p:blipFill>
            <a:blip r:embed="rId5"/>
            <a:stretch>
              <a:fillRect/>
            </a:stretch>
          </p:blipFill>
          <p:spPr>
            <a:xfrm>
              <a:off x="932850" y="1789610"/>
              <a:ext cx="5523436" cy="1384663"/>
            </a:xfrm>
            <a:prstGeom prst="rect">
              <a:avLst/>
            </a:prstGeom>
          </p:spPr>
        </p:pic>
        <p:pic>
          <p:nvPicPr>
            <p:cNvPr id="6" name="Picture 5"/>
            <p:cNvPicPr>
              <a:picLocks noChangeAspect="1"/>
            </p:cNvPicPr>
            <p:nvPr/>
          </p:nvPicPr>
          <p:blipFill>
            <a:blip r:embed="rId6"/>
            <a:stretch>
              <a:fillRect/>
            </a:stretch>
          </p:blipFill>
          <p:spPr>
            <a:xfrm>
              <a:off x="883691" y="3358242"/>
              <a:ext cx="3965911" cy="2232661"/>
            </a:xfrm>
            <a:prstGeom prst="rect">
              <a:avLst/>
            </a:prstGeom>
          </p:spPr>
        </p:pic>
      </p:grpSp>
    </p:spTree>
    <p:extLst>
      <p:ext uri="{BB962C8B-B14F-4D97-AF65-F5344CB8AC3E}">
        <p14:creationId xmlns:p14="http://schemas.microsoft.com/office/powerpoint/2010/main" val="1141131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512" y="365126"/>
            <a:ext cx="10515600" cy="688855"/>
          </a:xfrm>
        </p:spPr>
        <p:txBody>
          <a:bodyPr>
            <a:normAutofit fontScale="90000"/>
          </a:bodyPr>
          <a:lstStyle/>
          <a:p>
            <a:r>
              <a:rPr lang="en-US" dirty="0" err="1" smtClean="0">
                <a:solidFill>
                  <a:srgbClr val="0070C0"/>
                </a:solidFill>
              </a:rPr>
              <a:t>Upwinding</a:t>
            </a:r>
            <a:r>
              <a:rPr lang="en-US" dirty="0" smtClean="0">
                <a:solidFill>
                  <a:srgbClr val="0070C0"/>
                </a:solidFill>
              </a:rPr>
              <a:t>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There are other ways to discretize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oMath>
                </a14:m>
                <a:r>
                  <a:rPr lang="en-US" sz="3200" dirty="0" smtClean="0"/>
                  <a:t> </a:t>
                </a:r>
                <a:endParaRPr lang="en-US" sz="3200" b="0" dirty="0" smtClean="0"/>
              </a:p>
              <a:p>
                <a:r>
                  <a:rPr lang="en-US" sz="3200" dirty="0" smtClean="0"/>
                  <a:t>Backward and forward finite differences for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oMath>
                </a14:m>
                <a:r>
                  <a:rPr lang="en-US" sz="3200" b="0" dirty="0" smtClean="0"/>
                  <a:t>:</a:t>
                </a:r>
              </a:p>
              <a:p>
                <a:endParaRPr lang="en-US" sz="3200" b="0" dirty="0" smtClean="0"/>
              </a:p>
              <a:p>
                <a:endParaRPr lang="en-US" sz="3200" dirty="0" smtClean="0"/>
              </a:p>
              <a:p>
                <a:endParaRPr lang="en-US" sz="3200" dirty="0" smtClean="0"/>
              </a:p>
              <a:p>
                <a:r>
                  <a:rPr lang="en-US" sz="3200" dirty="0" smtClean="0"/>
                  <a:t>The backward approximation only uses points to the left: cannot possibly work if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&lt;0</m:t>
                    </m:r>
                  </m:oMath>
                </a14:m>
                <a:r>
                  <a:rPr lang="en-US" sz="3200" dirty="0" smtClean="0"/>
                  <a:t> because DoD is to right</a:t>
                </a:r>
              </a:p>
              <a:p>
                <a:r>
                  <a:rPr lang="en-US" sz="3200" dirty="0" smtClean="0"/>
                  <a:t>Forward approximation only uses points to the right: cannot possibly work for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&gt;0</m:t>
                    </m:r>
                  </m:oMath>
                </a14:m>
                <a:r>
                  <a:rPr lang="en-US" sz="3200" dirty="0" smtClean="0"/>
                  <a:t> because DoD is to left</a:t>
                </a:r>
              </a:p>
              <a:p>
                <a:r>
                  <a:rPr lang="en-US" sz="3200" dirty="0" smtClean="0"/>
                  <a:t>Choosing difference direction to match DoD: </a:t>
                </a:r>
                <a:r>
                  <a:rPr lang="en-US" sz="3200" i="1" dirty="0" err="1" smtClean="0"/>
                  <a:t>upwinding</a:t>
                </a:r>
                <a:endParaRPr lang="en-US" sz="3200" b="0"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r="-580" b="-200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2930521" y="2193643"/>
            <a:ext cx="5586957" cy="1580925"/>
          </a:xfrm>
          <a:prstGeom prst="rect">
            <a:avLst/>
          </a:prstGeom>
        </p:spPr>
      </p:pic>
    </p:spTree>
    <p:extLst>
      <p:ext uri="{BB962C8B-B14F-4D97-AF65-F5344CB8AC3E}">
        <p14:creationId xmlns:p14="http://schemas.microsoft.com/office/powerpoint/2010/main" val="3748260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512" y="365126"/>
            <a:ext cx="10515600" cy="688855"/>
          </a:xfrm>
        </p:spPr>
        <p:txBody>
          <a:bodyPr>
            <a:normAutofit fontScale="90000"/>
          </a:bodyPr>
          <a:lstStyle/>
          <a:p>
            <a:r>
              <a:rPr lang="en-US" dirty="0" err="1" smtClean="0">
                <a:solidFill>
                  <a:srgbClr val="0070C0"/>
                </a:solidFill>
              </a:rPr>
              <a:t>Upwinding</a:t>
            </a:r>
            <a:r>
              <a:rPr lang="en-US" dirty="0" smtClean="0">
                <a:solidFill>
                  <a:srgbClr val="0070C0"/>
                </a:solidFill>
              </a:rPr>
              <a:t> and stability</a:t>
            </a:r>
            <a:endParaRPr lang="en-US" dirty="0">
              <a:solidFill>
                <a:srgbClr val="0070C0"/>
              </a:solidFill>
            </a:endParaRPr>
          </a:p>
        </p:txBody>
      </p:sp>
      <p:sp>
        <p:nvSpPr>
          <p:cNvPr id="3" name="Content Placeholder 2"/>
          <p:cNvSpPr>
            <a:spLocks noGrp="1"/>
          </p:cNvSpPr>
          <p:nvPr>
            <p:ph idx="1"/>
          </p:nvPr>
        </p:nvSpPr>
        <p:spPr>
          <a:xfrm>
            <a:off x="752512" y="1053981"/>
            <a:ext cx="10515600" cy="5464385"/>
          </a:xfrm>
        </p:spPr>
        <p:txBody>
          <a:bodyPr>
            <a:noAutofit/>
          </a:bodyPr>
          <a:lstStyle/>
          <a:p>
            <a:r>
              <a:rPr lang="en-US" sz="3200" dirty="0" smtClean="0"/>
              <a:t>Boundary conditions must be specified on the upwind side</a:t>
            </a:r>
          </a:p>
          <a:p>
            <a:r>
              <a:rPr lang="en-US" sz="3200" dirty="0" smtClean="0"/>
              <a:t>If they are, the PDE in the interior “doesn’t know” about the specified boundary value</a:t>
            </a:r>
          </a:p>
          <a:p>
            <a:r>
              <a:rPr lang="en-US" sz="3200" dirty="0" smtClean="0"/>
              <a:t>The boundary condition at the upwind side is often called an inflow condition in the context of fluid dynamics</a:t>
            </a:r>
          </a:p>
          <a:p>
            <a:r>
              <a:rPr lang="en-US" sz="3200" b="0" dirty="0" smtClean="0"/>
              <a:t>Here’s an example…</a:t>
            </a:r>
          </a:p>
        </p:txBody>
      </p:sp>
    </p:spTree>
    <p:extLst>
      <p:ext uri="{BB962C8B-B14F-4D97-AF65-F5344CB8AC3E}">
        <p14:creationId xmlns:p14="http://schemas.microsoft.com/office/powerpoint/2010/main" val="463506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BCs and </a:t>
            </a:r>
            <a:r>
              <a:rPr lang="en-US" dirty="0" err="1" smtClean="0">
                <a:solidFill>
                  <a:srgbClr val="0070C0"/>
                </a:solidFill>
              </a:rPr>
              <a:t>upwinding</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94023" y="1331843"/>
                <a:ext cx="3814353" cy="4977517"/>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1)</m:t>
                        </m:r>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r>
                      <a:rPr lang="en-US" sz="3200" i="1" dirty="0" smtClean="0">
                        <a:latin typeface="Cambria Math" panose="02040503050406030204" pitchFamily="18" charset="0"/>
                      </a:rPr>
                      <m:t>=0</m:t>
                    </m:r>
                  </m:oMath>
                </a14:m>
                <a:r>
                  <a:rPr lang="en-US" sz="3200" dirty="0" smtClean="0"/>
                  <a:t> on [0,1],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(1,</m:t>
                    </m:r>
                    <m:r>
                      <a:rPr lang="en-US" sz="3200" i="1" dirty="0" smtClean="0">
                        <a:latin typeface="Cambria Math" panose="02040503050406030204" pitchFamily="18" charset="0"/>
                      </a:rPr>
                      <m:t>𝑡</m:t>
                    </m:r>
                    <m:r>
                      <a:rPr lang="en-US" sz="3200" i="1" dirty="0" smtClean="0">
                        <a:latin typeface="Cambria Math" panose="02040503050406030204" pitchFamily="18" charset="0"/>
                      </a:rPr>
                      <m:t>)=0</m:t>
                    </m:r>
                  </m:oMath>
                </a14:m>
                <a:endParaRPr lang="en-US" sz="3200" dirty="0" smtClean="0"/>
              </a:p>
              <a:p>
                <a:r>
                  <a:rPr lang="en-US" sz="3200" dirty="0" smtClean="0"/>
                  <a:t>We put u=0 at </a:t>
                </a:r>
                <a:r>
                  <a:rPr lang="en-US" sz="3200" dirty="0" smtClean="0">
                    <a:solidFill>
                      <a:srgbClr val="FF0000"/>
                    </a:solidFill>
                  </a:rPr>
                  <a:t>right</a:t>
                </a:r>
                <a:r>
                  <a:rPr lang="en-US" sz="3200" dirty="0" smtClean="0"/>
                  <a:t> end</a:t>
                </a:r>
              </a:p>
              <a:p>
                <a:r>
                  <a:rPr lang="en-US" sz="3200" dirty="0" smtClean="0"/>
                  <a:t>Using forward finite difference for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oMath>
                </a14:m>
                <a:endParaRPr lang="en-US" sz="3200" dirty="0" smtClean="0"/>
              </a:p>
              <a:p>
                <a:r>
                  <a:rPr lang="en-US" sz="3200" dirty="0" smtClean="0"/>
                  <a:t>Solutions travel to the left, and out left end</a:t>
                </a:r>
              </a:p>
              <a:p>
                <a:endParaRPr lang="en-US" sz="3200" dirty="0" smtClean="0"/>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94023" y="1331843"/>
                <a:ext cx="3814353" cy="4977517"/>
              </a:xfrm>
              <a:blipFill>
                <a:blip r:embed="rId2"/>
                <a:stretch>
                  <a:fillRect l="-3674" r="-4313"/>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7089" y="408751"/>
            <a:ext cx="2740636" cy="601603"/>
          </a:xfrm>
          <a:prstGeom prst="rect">
            <a:avLst/>
          </a:prstGeom>
        </p:spPr>
      </p:pic>
      <p:pic>
        <p:nvPicPr>
          <p:cNvPr id="9" name="Picture 8"/>
          <p:cNvPicPr>
            <a:picLocks noChangeAspect="1"/>
          </p:cNvPicPr>
          <p:nvPr/>
        </p:nvPicPr>
        <p:blipFill>
          <a:blip r:embed="rId4"/>
          <a:stretch>
            <a:fillRect/>
          </a:stretch>
        </p:blipFill>
        <p:spPr>
          <a:xfrm>
            <a:off x="567089" y="1150734"/>
            <a:ext cx="4552228" cy="991575"/>
          </a:xfrm>
          <a:prstGeom prst="rect">
            <a:avLst/>
          </a:prstGeom>
        </p:spPr>
      </p:pic>
      <p:pic>
        <p:nvPicPr>
          <p:cNvPr id="10" name="Picture 9"/>
          <p:cNvPicPr>
            <a:picLocks noChangeAspect="1"/>
          </p:cNvPicPr>
          <p:nvPr/>
        </p:nvPicPr>
        <p:blipFill>
          <a:blip r:embed="rId5"/>
          <a:stretch>
            <a:fillRect/>
          </a:stretch>
        </p:blipFill>
        <p:spPr>
          <a:xfrm>
            <a:off x="567089" y="2142309"/>
            <a:ext cx="6340586" cy="1713276"/>
          </a:xfrm>
          <a:prstGeom prst="rect">
            <a:avLst/>
          </a:prstGeom>
        </p:spPr>
      </p:pic>
      <p:pic>
        <p:nvPicPr>
          <p:cNvPr id="11" name="Picture 10"/>
          <p:cNvPicPr>
            <a:picLocks noChangeAspect="1"/>
          </p:cNvPicPr>
          <p:nvPr/>
        </p:nvPicPr>
        <p:blipFill>
          <a:blip r:embed="rId6"/>
          <a:stretch>
            <a:fillRect/>
          </a:stretch>
        </p:blipFill>
        <p:spPr>
          <a:xfrm>
            <a:off x="567089" y="3731622"/>
            <a:ext cx="6340586" cy="3124347"/>
          </a:xfrm>
          <a:prstGeom prst="rect">
            <a:avLst/>
          </a:prstGeom>
        </p:spPr>
      </p:pic>
      <p:sp>
        <p:nvSpPr>
          <p:cNvPr id="12" name="Oval 11"/>
          <p:cNvSpPr/>
          <p:nvPr/>
        </p:nvSpPr>
        <p:spPr>
          <a:xfrm>
            <a:off x="5831278" y="2184911"/>
            <a:ext cx="979714" cy="3692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235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BCs and </a:t>
            </a:r>
            <a:r>
              <a:rPr lang="en-US" dirty="0" err="1" smtClean="0">
                <a:solidFill>
                  <a:srgbClr val="0070C0"/>
                </a:solidFill>
              </a:rPr>
              <a:t>upwinding</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94024" y="1331843"/>
                <a:ext cx="3801290" cy="4977517"/>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1)</m:t>
                        </m:r>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r>
                      <a:rPr lang="en-US" sz="3200" i="1" dirty="0" smtClean="0">
                        <a:latin typeface="Cambria Math" panose="02040503050406030204" pitchFamily="18" charset="0"/>
                      </a:rPr>
                      <m:t>=0</m:t>
                    </m:r>
                  </m:oMath>
                </a14:m>
                <a:r>
                  <a:rPr lang="en-US" sz="3200" dirty="0" smtClean="0"/>
                  <a:t> on [0,1],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(0,</m:t>
                    </m:r>
                    <m:r>
                      <a:rPr lang="en-US" sz="3200" i="1" dirty="0" smtClean="0">
                        <a:latin typeface="Cambria Math" panose="02040503050406030204" pitchFamily="18" charset="0"/>
                      </a:rPr>
                      <m:t>𝑡</m:t>
                    </m:r>
                    <m:r>
                      <a:rPr lang="en-US" sz="3200" i="1" dirty="0" smtClean="0">
                        <a:latin typeface="Cambria Math" panose="02040503050406030204" pitchFamily="18" charset="0"/>
                      </a:rPr>
                      <m:t>)=0</m:t>
                    </m:r>
                  </m:oMath>
                </a14:m>
                <a:endParaRPr lang="en-US" sz="3200" dirty="0" smtClean="0"/>
              </a:p>
              <a:p>
                <a:r>
                  <a:rPr lang="en-US" sz="3200" dirty="0" smtClean="0"/>
                  <a:t>We put u=0 at </a:t>
                </a:r>
                <a:r>
                  <a:rPr lang="en-US" sz="3200" dirty="0" smtClean="0">
                    <a:solidFill>
                      <a:srgbClr val="FF0000"/>
                    </a:solidFill>
                  </a:rPr>
                  <a:t>left</a:t>
                </a:r>
                <a:r>
                  <a:rPr lang="en-US" sz="3200" dirty="0" smtClean="0"/>
                  <a:t> end</a:t>
                </a:r>
              </a:p>
              <a:p>
                <a:r>
                  <a:rPr lang="en-US" sz="3200" dirty="0" smtClean="0"/>
                  <a:t>Using forward finite difference for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𝑥</m:t>
                        </m:r>
                      </m:sub>
                    </m:sSub>
                  </m:oMath>
                </a14:m>
                <a:endParaRPr lang="en-US" sz="3200" dirty="0" smtClean="0"/>
              </a:p>
              <a:p>
                <a:r>
                  <a:rPr lang="en-US" sz="3200" dirty="0" smtClean="0"/>
                  <a:t>Solutions travel to the left, but then erroneous oscillating reflection</a:t>
                </a:r>
              </a:p>
              <a:p>
                <a:endParaRPr lang="en-US" sz="3200" dirty="0" smtClean="0"/>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94024" y="1331843"/>
                <a:ext cx="3801290" cy="4977517"/>
              </a:xfrm>
              <a:blipFill>
                <a:blip r:embed="rId2"/>
                <a:stretch>
                  <a:fillRect l="-3686" r="-3365" b="-171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7089" y="408751"/>
            <a:ext cx="2740636" cy="601603"/>
          </a:xfrm>
          <a:prstGeom prst="rect">
            <a:avLst/>
          </a:prstGeom>
        </p:spPr>
      </p:pic>
      <p:pic>
        <p:nvPicPr>
          <p:cNvPr id="4" name="Picture 3"/>
          <p:cNvPicPr>
            <a:picLocks noChangeAspect="1"/>
          </p:cNvPicPr>
          <p:nvPr/>
        </p:nvPicPr>
        <p:blipFill>
          <a:blip r:embed="rId4"/>
          <a:stretch>
            <a:fillRect/>
          </a:stretch>
        </p:blipFill>
        <p:spPr>
          <a:xfrm>
            <a:off x="567089" y="1179875"/>
            <a:ext cx="6231128" cy="1262879"/>
          </a:xfrm>
          <a:prstGeom prst="rect">
            <a:avLst/>
          </a:prstGeom>
        </p:spPr>
      </p:pic>
      <p:sp>
        <p:nvSpPr>
          <p:cNvPr id="5" name="Oval 4"/>
          <p:cNvSpPr/>
          <p:nvPr/>
        </p:nvSpPr>
        <p:spPr>
          <a:xfrm>
            <a:off x="5786846" y="1188720"/>
            <a:ext cx="914400" cy="352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567088" y="2612274"/>
            <a:ext cx="6923141" cy="3448891"/>
          </a:xfrm>
          <a:prstGeom prst="rect">
            <a:avLst/>
          </a:prstGeom>
        </p:spPr>
      </p:pic>
    </p:spTree>
    <p:extLst>
      <p:ext uri="{BB962C8B-B14F-4D97-AF65-F5344CB8AC3E}">
        <p14:creationId xmlns:p14="http://schemas.microsoft.com/office/powerpoint/2010/main" val="99379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874610"/>
            <a:ext cx="10515600" cy="2232933"/>
          </a:xfrm>
        </p:spPr>
        <p:txBody>
          <a:bodyPr/>
          <a:lstStyle/>
          <a:p>
            <a:pPr algn="ctr"/>
            <a:r>
              <a:rPr lang="en-US" dirty="0" smtClean="0">
                <a:solidFill>
                  <a:schemeClr val="accent1">
                    <a:lumMod val="75000"/>
                  </a:schemeClr>
                </a:solidFill>
              </a:rPr>
              <a:t>Section 12.3</a:t>
            </a:r>
            <a:br>
              <a:rPr lang="en-US" dirty="0" smtClean="0">
                <a:solidFill>
                  <a:schemeClr val="accent1">
                    <a:lumMod val="75000"/>
                  </a:schemeClr>
                </a:solidFill>
              </a:rPr>
            </a:br>
            <a:r>
              <a:rPr lang="en-US" dirty="0" smtClean="0">
                <a:solidFill>
                  <a:schemeClr val="accent1">
                    <a:lumMod val="75000"/>
                  </a:schemeClr>
                </a:solidFill>
              </a:rPr>
              <a:t>Absolute stability for advection</a:t>
            </a:r>
            <a:endParaRPr lang="en-US" dirty="0">
              <a:solidFill>
                <a:schemeClr val="accent1">
                  <a:lumMod val="75000"/>
                </a:schemeClr>
              </a:solidFill>
            </a:endParaRPr>
          </a:p>
        </p:txBody>
      </p:sp>
    </p:spTree>
    <p:extLst>
      <p:ext uri="{BB962C8B-B14F-4D97-AF65-F5344CB8AC3E}">
        <p14:creationId xmlns:p14="http://schemas.microsoft.com/office/powerpoint/2010/main" val="1497986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The CFL condition said that the numerical domain of dependence must contain the PDE domain of dependence</a:t>
                </a:r>
              </a:p>
              <a:p>
                <a:r>
                  <a:rPr lang="en-US" sz="3200" dirty="0" smtClean="0"/>
                  <a:t>This is a necessary, but not sufficient, condition for stability</a:t>
                </a:r>
              </a:p>
              <a:p>
                <a:r>
                  <a:rPr lang="en-US" sz="3200" b="0" dirty="0" smtClean="0"/>
                  <a:t>It suggests we need a time step </a:t>
                </a:r>
                <a14:m>
                  <m:oMath xmlns:m="http://schemas.openxmlformats.org/officeDocument/2006/math">
                    <m:r>
                      <a:rPr lang="en-US" sz="3200" i="1">
                        <a:latin typeface="Cambria Math" panose="02040503050406030204" pitchFamily="18" charset="0"/>
                        <a:ea typeface="Cambria Math" panose="02040503050406030204" pitchFamily="18" charset="0"/>
                      </a:rPr>
                      <m:t>𝜏</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h</m:t>
                        </m:r>
                      </m:e>
                    </m:d>
                  </m:oMath>
                </a14:m>
                <a:endParaRPr lang="en-US" sz="3200" dirty="0"/>
              </a:p>
              <a:p>
                <a:r>
                  <a:rPr lang="en-US" sz="3200" dirty="0" smtClean="0"/>
                  <a:t>Let’s use the </a:t>
                </a:r>
                <a:r>
                  <a:rPr lang="en-US" sz="3200" dirty="0" err="1" smtClean="0"/>
                  <a:t>semidiscretization</a:t>
                </a:r>
                <a:r>
                  <a:rPr lang="en-US" sz="3200" dirty="0" smtClean="0"/>
                  <a:t> approach to understand stability better</a:t>
                </a:r>
              </a:p>
              <a:p>
                <a:r>
                  <a:rPr lang="en-US" sz="3200" dirty="0" smtClean="0"/>
                  <a:t>Discretize in </a:t>
                </a:r>
                <a14:m>
                  <m:oMath xmlns:m="http://schemas.openxmlformats.org/officeDocument/2006/math">
                    <m:r>
                      <a:rPr lang="en-US" sz="3200" i="1" dirty="0" smtClean="0">
                        <a:latin typeface="Cambria Math" panose="02040503050406030204" pitchFamily="18" charset="0"/>
                      </a:rPr>
                      <m:t>𝑥</m:t>
                    </m:r>
                  </m:oMath>
                </a14:m>
                <a:r>
                  <a:rPr lang="en-US" sz="3200" dirty="0" smtClean="0"/>
                  <a:t> first, then study stability of ODE IVP system of form </a:t>
                </a:r>
                <a14:m>
                  <m:oMath xmlns:m="http://schemas.openxmlformats.org/officeDocument/2006/math">
                    <m:r>
                      <a:rPr lang="en-US" sz="3200" b="1" i="1" dirty="0" smtClean="0">
                        <a:latin typeface="Cambria Math" panose="02040503050406030204" pitchFamily="18" charset="0"/>
                      </a:rPr>
                      <m:t>𝒖</m:t>
                    </m:r>
                    <m:r>
                      <a:rPr lang="en-US" sz="3200" i="1" dirty="0" smtClean="0">
                        <a:latin typeface="Cambria Math" panose="02040503050406030204" pitchFamily="18" charset="0"/>
                      </a:rPr>
                      <m:t>’=</m:t>
                    </m:r>
                    <m:r>
                      <a:rPr lang="en-US" sz="3200" b="1" i="1" dirty="0" smtClean="0">
                        <a:latin typeface="Cambria Math" panose="02040503050406030204" pitchFamily="18" charset="0"/>
                      </a:rPr>
                      <m:t>𝑨𝒖</m:t>
                    </m:r>
                  </m:oMath>
                </a14:m>
                <a:endParaRPr lang="en-US" sz="32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r="-812"/>
                </a:stretch>
              </a:blipFill>
            </p:spPr>
            <p:txBody>
              <a:bodyPr/>
              <a:lstStyle/>
              <a:p>
                <a:r>
                  <a:rPr lang="en-US">
                    <a:noFill/>
                  </a:rPr>
                  <a:t> </a:t>
                </a:r>
              </a:p>
            </p:txBody>
          </p:sp>
        </mc:Fallback>
      </mc:AlternateContent>
    </p:spTree>
    <p:extLst>
      <p:ext uri="{BB962C8B-B14F-4D97-AF65-F5344CB8AC3E}">
        <p14:creationId xmlns:p14="http://schemas.microsoft.com/office/powerpoint/2010/main" val="3227782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Assume periodic end conditions on [0,1] for the advection equation</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𝑥</m:t>
                          </m:r>
                        </m:sub>
                      </m:sSub>
                    </m:oMath>
                  </m:oMathPara>
                </a14:m>
                <a:endParaRPr lang="en-US" sz="3200" dirty="0"/>
              </a:p>
              <a:p>
                <a:r>
                  <a:rPr lang="en-US" sz="3200" dirty="0" smtClean="0"/>
                  <a:t>If we used a centered finite difference discretization,</a:t>
                </a:r>
              </a:p>
              <a:p>
                <a:pPr marL="0" indent="0">
                  <a:buNone/>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𝑢</m:t>
                          </m:r>
                        </m:e>
                        <m:sub>
                          <m:r>
                            <a:rPr lang="en-US" sz="3200" i="1" dirty="0" smtClean="0">
                              <a:latin typeface="Cambria Math" panose="02040503050406030204" pitchFamily="18" charset="0"/>
                            </a:rPr>
                            <m:t>𝑥</m:t>
                          </m:r>
                        </m:sub>
                      </m:sSub>
                      <m:r>
                        <a:rPr lang="en-US" sz="3200" i="1" dirty="0"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𝑥</m:t>
                          </m:r>
                        </m:e>
                        <m:sub>
                          <m:r>
                            <a:rPr lang="en-US" sz="3200" i="1" dirty="0" err="1" smtClean="0">
                              <a:latin typeface="Cambria Math" panose="02040503050406030204" pitchFamily="18" charset="0"/>
                            </a:rPr>
                            <m:t>𝑖</m:t>
                          </m:r>
                        </m:sub>
                      </m:sSub>
                      <m:r>
                        <a:rPr lang="en-US" sz="3200" i="1" dirty="0" err="1"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𝑡</m:t>
                          </m:r>
                        </m:e>
                        <m:sub>
                          <m:r>
                            <a:rPr lang="en-US" sz="3200" i="1" dirty="0" err="1" smtClean="0">
                              <a:latin typeface="Cambria Math" panose="02040503050406030204" pitchFamily="18" charset="0"/>
                            </a:rPr>
                            <m:t>𝑗</m:t>
                          </m:r>
                        </m:sub>
                      </m:sSub>
                      <m:r>
                        <a:rPr lang="en-US" sz="3200" i="1" dirty="0" smtClean="0">
                          <a:latin typeface="Cambria Math" panose="02040503050406030204" pitchFamily="18" charset="0"/>
                        </a:rPr>
                        <m:t>) </m:t>
                      </m:r>
                      <m:r>
                        <a:rPr lang="en-US" sz="3200" i="1" dirty="0" smtClean="0">
                          <a:latin typeface="Cambria Math" panose="02040503050406030204" pitchFamily="18" charset="0"/>
                          <a:ea typeface="Cambria Math" panose="02040503050406030204" pitchFamily="18" charset="0"/>
                        </a:rPr>
                        <m:t>≈</m:t>
                      </m:r>
                      <m:r>
                        <a:rPr lang="en-US" sz="3200" i="1" dirty="0" smtClean="0">
                          <a:latin typeface="Cambria Math" panose="02040503050406030204" pitchFamily="18" charset="0"/>
                        </a:rPr>
                        <m:t> </m:t>
                      </m:r>
                      <m:f>
                        <m:fPr>
                          <m:ctrlPr>
                            <a:rPr lang="en-US" sz="320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𝑈</m:t>
                              </m:r>
                            </m:e>
                            <m:sub>
                              <m:r>
                                <a:rPr lang="en-US" sz="3200" b="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𝑈</m:t>
                              </m:r>
                            </m:e>
                            <m:sub>
                              <m:r>
                                <a:rPr lang="en-US" sz="3200" b="0" i="1" dirty="0" smtClean="0">
                                  <a:latin typeface="Cambria Math" panose="02040503050406030204" pitchFamily="18" charset="0"/>
                                </a:rPr>
                                <m:t>𝑖</m:t>
                              </m:r>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r>
                            <a:rPr lang="en-US" sz="3200" b="0" i="1" dirty="0" smtClean="0">
                              <a:latin typeface="Cambria Math" panose="02040503050406030204" pitchFamily="18" charset="0"/>
                            </a:rPr>
                            <m:t> </m:t>
                          </m:r>
                        </m:num>
                        <m:den>
                          <m:r>
                            <a:rPr lang="en-US" sz="3200" b="0" i="1" dirty="0" smtClean="0">
                              <a:latin typeface="Cambria Math" panose="02040503050406030204" pitchFamily="18" charset="0"/>
                            </a:rPr>
                            <m:t>h</m:t>
                          </m:r>
                        </m:den>
                      </m:f>
                    </m:oMath>
                  </m:oMathPara>
                </a14:m>
                <a:endParaRPr lang="en-US" sz="3200" dirty="0"/>
              </a:p>
              <a:p>
                <a:r>
                  <a:rPr lang="en-US" sz="3200" dirty="0" smtClean="0"/>
                  <a:t>We can create the differentiation matrix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𝑫</m:t>
                        </m:r>
                      </m:e>
                      <m:sub>
                        <m:r>
                          <a:rPr lang="en-US" sz="3200" i="1" dirty="0" smtClean="0">
                            <a:latin typeface="Cambria Math" panose="02040503050406030204" pitchFamily="18" charset="0"/>
                          </a:rPr>
                          <m:t>𝑥</m:t>
                        </m:r>
                      </m:sub>
                    </m:sSub>
                  </m:oMath>
                </a14:m>
                <a:r>
                  <a:rPr lang="en-US" sz="3200" dirty="0" smtClean="0"/>
                  <a:t> (via </a:t>
                </a:r>
                <a:r>
                  <a:rPr lang="en-US" sz="3200" dirty="0" err="1" smtClean="0">
                    <a:latin typeface="Courier New" panose="02070309020205020404" pitchFamily="49" charset="0"/>
                    <a:cs typeface="Courier New" panose="02070309020205020404" pitchFamily="49" charset="0"/>
                  </a:rPr>
                  <a:t>diffper.m</a:t>
                </a:r>
                <a:r>
                  <a:rPr lang="en-US" sz="3200" dirty="0" smtClean="0"/>
                  <a:t>) and using that to discretize at the grid points and obtain the system</a:t>
                </a:r>
              </a:p>
              <a:p>
                <a:pPr marL="0" inden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1" i="1" smtClean="0">
                              <a:latin typeface="Cambria Math" panose="02040503050406030204" pitchFamily="18" charset="0"/>
                            </a:rPr>
                            <m:t>𝒖</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1" i="1" smtClean="0">
                              <a:latin typeface="Cambria Math" panose="02040503050406030204" pitchFamily="18" charset="0"/>
                            </a:rPr>
                            <m:t>𝑫</m:t>
                          </m:r>
                        </m:e>
                        <m:sub>
                          <m:r>
                            <a:rPr lang="en-US" sz="3200" b="0" i="1" smtClean="0">
                              <a:latin typeface="Cambria Math" panose="02040503050406030204" pitchFamily="18" charset="0"/>
                            </a:rPr>
                            <m:t>𝑥</m:t>
                          </m:r>
                        </m:sub>
                      </m:sSub>
                      <m:r>
                        <a:rPr lang="en-US" sz="3200" b="1" i="1" smtClean="0">
                          <a:latin typeface="Cambria Math" panose="02040503050406030204" pitchFamily="18" charset="0"/>
                        </a:rPr>
                        <m:t>𝒖</m:t>
                      </m:r>
                    </m:oMath>
                  </m:oMathPara>
                </a14:m>
                <a:endParaRPr lang="en-US" sz="32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a:stretch>
              </a:blipFill>
            </p:spPr>
            <p:txBody>
              <a:bodyPr/>
              <a:lstStyle/>
              <a:p>
                <a:r>
                  <a:rPr lang="en-US">
                    <a:noFill/>
                  </a:rPr>
                  <a:t> </a:t>
                </a:r>
              </a:p>
            </p:txBody>
          </p:sp>
        </mc:Fallback>
      </mc:AlternateContent>
    </p:spTree>
    <p:extLst>
      <p:ext uri="{BB962C8B-B14F-4D97-AF65-F5344CB8AC3E}">
        <p14:creationId xmlns:p14="http://schemas.microsoft.com/office/powerpoint/2010/main" val="2290109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The discretized system</a:t>
                </a:r>
                <a:r>
                  <a:rPr lang="en-US" sz="3200" dirty="0"/>
                  <a:t> </a:t>
                </a:r>
                <a14:m>
                  <m:oMath xmlns:m="http://schemas.openxmlformats.org/officeDocument/2006/math">
                    <m:sSup>
                      <m:sSupPr>
                        <m:ctrlPr>
                          <a:rPr lang="en-US" sz="3200" b="0" i="1" smtClean="0">
                            <a:latin typeface="Cambria Math" panose="02040503050406030204" pitchFamily="18" charset="0"/>
                          </a:rPr>
                        </m:ctrlPr>
                      </m:sSupPr>
                      <m:e>
                        <m:r>
                          <a:rPr lang="en-US" sz="3200" b="1" i="1" smtClean="0">
                            <a:latin typeface="Cambria Math" panose="02040503050406030204" pitchFamily="18" charset="0"/>
                          </a:rPr>
                          <m:t>𝒖</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𝑐</m:t>
                    </m:r>
                    <m:sSub>
                      <m:sSubPr>
                        <m:ctrlPr>
                          <a:rPr lang="en-US" sz="3200" b="0" i="1" smtClean="0">
                            <a:latin typeface="Cambria Math" panose="02040503050406030204" pitchFamily="18" charset="0"/>
                          </a:rPr>
                        </m:ctrlPr>
                      </m:sSubPr>
                      <m:e>
                        <m:r>
                          <a:rPr lang="en-US" sz="3200" b="1" i="1" smtClean="0">
                            <a:latin typeface="Cambria Math" panose="02040503050406030204" pitchFamily="18" charset="0"/>
                          </a:rPr>
                          <m:t>𝑫</m:t>
                        </m:r>
                      </m:e>
                      <m:sub>
                        <m:r>
                          <a:rPr lang="en-US" sz="3200" b="0" i="1" smtClean="0">
                            <a:latin typeface="Cambria Math" panose="02040503050406030204" pitchFamily="18" charset="0"/>
                          </a:rPr>
                          <m:t>𝑥</m:t>
                        </m:r>
                      </m:sub>
                    </m:sSub>
                    <m:r>
                      <a:rPr lang="en-US" sz="3200" b="1" i="1" smtClean="0">
                        <a:latin typeface="Cambria Math" panose="02040503050406030204" pitchFamily="18" charset="0"/>
                      </a:rPr>
                      <m:t>𝒖</m:t>
                    </m:r>
                  </m:oMath>
                </a14:m>
                <a:r>
                  <a:rPr lang="en-US" sz="3200" b="1" dirty="0" smtClean="0"/>
                  <a:t> </a:t>
                </a:r>
                <a:r>
                  <a:rPr lang="en-US" sz="3200" dirty="0" smtClean="0"/>
                  <a:t>fits the form </a:t>
                </a:r>
                <a14:m>
                  <m:oMath xmlns:m="http://schemas.openxmlformats.org/officeDocument/2006/math">
                    <m:r>
                      <a:rPr lang="en-US" sz="3200" b="1" i="1" dirty="0" smtClean="0">
                        <a:latin typeface="Cambria Math" panose="02040503050406030204" pitchFamily="18" charset="0"/>
                      </a:rPr>
                      <m:t>𝒖</m:t>
                    </m:r>
                    <m:r>
                      <a:rPr lang="en-US" sz="3200" i="1" dirty="0" smtClean="0">
                        <a:latin typeface="Cambria Math" panose="02040503050406030204" pitchFamily="18" charset="0"/>
                      </a:rPr>
                      <m:t>’=</m:t>
                    </m:r>
                    <m:r>
                      <a:rPr lang="en-US" sz="3200" b="1" i="1" dirty="0" smtClean="0">
                        <a:latin typeface="Cambria Math" panose="02040503050406030204" pitchFamily="18" charset="0"/>
                      </a:rPr>
                      <m:t>𝑨𝒖</m:t>
                    </m:r>
                  </m:oMath>
                </a14:m>
                <a:endParaRPr lang="en-US" sz="3200" b="1" dirty="0" smtClean="0"/>
              </a:p>
              <a:p>
                <a:r>
                  <a:rPr lang="en-US" sz="3200" dirty="0" smtClean="0"/>
                  <a:t>The stability of a chosen time stepping method (solver) depends on </a:t>
                </a:r>
              </a:p>
              <a:p>
                <a:pPr lvl="1">
                  <a:buFont typeface="Courier New" panose="02070309020205020404" pitchFamily="49" charset="0"/>
                  <a:buChar char="o"/>
                </a:pPr>
                <a:r>
                  <a:rPr lang="en-US" sz="2800" dirty="0" smtClean="0"/>
                  <a:t>its stability region and </a:t>
                </a:r>
              </a:p>
              <a:p>
                <a:pPr lvl="1">
                  <a:buFont typeface="Courier New" panose="02070309020205020404" pitchFamily="49" charset="0"/>
                  <a:buChar char="o"/>
                </a:pPr>
                <a:r>
                  <a:rPr lang="en-US" sz="2800" dirty="0" smtClean="0"/>
                  <a:t>the eigenvalues of the coefficient matrix </a:t>
                </a:r>
                <a14:m>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𝑐</m:t>
                    </m:r>
                    <m:sSub>
                      <m:sSubPr>
                        <m:ctrlPr>
                          <a:rPr lang="en-US" sz="2800" i="1">
                            <a:latin typeface="Cambria Math" panose="02040503050406030204" pitchFamily="18" charset="0"/>
                          </a:rPr>
                        </m:ctrlPr>
                      </m:sSubPr>
                      <m:e>
                        <m:r>
                          <a:rPr lang="en-US" sz="2800" b="1" i="1">
                            <a:latin typeface="Cambria Math" panose="02040503050406030204" pitchFamily="18" charset="0"/>
                          </a:rPr>
                          <m:t>𝑫</m:t>
                        </m:r>
                      </m:e>
                      <m:sub>
                        <m:r>
                          <a:rPr lang="en-US" sz="2800" i="1">
                            <a:latin typeface="Cambria Math" panose="02040503050406030204" pitchFamily="18" charset="0"/>
                          </a:rPr>
                          <m:t>𝑥</m:t>
                        </m:r>
                      </m:sub>
                    </m:sSub>
                  </m:oMath>
                </a14:m>
                <a:endParaRPr lang="en-US" sz="2800" dirty="0" smtClean="0"/>
              </a:p>
              <a:p>
                <a:r>
                  <a:rPr lang="en-US" sz="3200" dirty="0" smtClean="0"/>
                  <a:t>With the central finite differencing method, for </a:t>
                </a:r>
                <a14:m>
                  <m:oMath xmlns:m="http://schemas.openxmlformats.org/officeDocument/2006/math">
                    <m:r>
                      <a:rPr lang="en-US" sz="3200" i="1" dirty="0" smtClean="0">
                        <a:latin typeface="Cambria Math" panose="02040503050406030204" pitchFamily="18" charset="0"/>
                      </a:rPr>
                      <m:t>𝑚</m:t>
                    </m:r>
                  </m:oMath>
                </a14:m>
                <a:r>
                  <a:rPr lang="en-US" sz="3200" dirty="0" smtClean="0"/>
                  <a:t> points in [0,1), the eigenvalues are </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304012" y="4604657"/>
            <a:ext cx="7748533" cy="1012371"/>
          </a:xfrm>
          <a:prstGeom prst="rect">
            <a:avLst/>
          </a:prstGeom>
        </p:spPr>
      </p:pic>
    </p:spTree>
    <p:extLst>
      <p:ext uri="{BB962C8B-B14F-4D97-AF65-F5344CB8AC3E}">
        <p14:creationId xmlns:p14="http://schemas.microsoft.com/office/powerpoint/2010/main" val="1119940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For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𝑡</m:t>
                        </m:r>
                      </m:sub>
                    </m:sSub>
                    <m:r>
                      <a:rPr lang="en-US" sz="3200" i="1">
                        <a:latin typeface="Cambria Math" panose="02040503050406030204" pitchFamily="18" charset="0"/>
                      </a:rPr>
                      <m:t>=−</m:t>
                    </m:r>
                    <m:r>
                      <a:rPr lang="en-US" sz="3200" i="1">
                        <a:latin typeface="Cambria Math" panose="02040503050406030204" pitchFamily="18" charset="0"/>
                      </a:rPr>
                      <m:t>𝑐</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𝑥</m:t>
                        </m:r>
                      </m:sub>
                    </m:sSub>
                  </m:oMath>
                </a14:m>
                <a:r>
                  <a:rPr lang="en-US" sz="3200" dirty="0"/>
                  <a:t> </a:t>
                </a:r>
                <a:r>
                  <a:rPr lang="en-US" sz="3200" dirty="0" smtClean="0"/>
                  <a:t>with central differencing, eigenvalues are</a:t>
                </a:r>
              </a:p>
              <a:p>
                <a:endParaRPr lang="en-US" sz="3200" dirty="0"/>
              </a:p>
              <a:p>
                <a:endParaRPr lang="en-US" sz="3200" dirty="0" smtClean="0"/>
              </a:p>
              <a:p>
                <a:r>
                  <a:rPr lang="en-US" sz="3200" dirty="0" smtClean="0"/>
                  <a:t>The eigenvalues are </a:t>
                </a:r>
              </a:p>
              <a:p>
                <a:pPr lvl="1">
                  <a:buFont typeface="Courier New" panose="02070309020205020404" pitchFamily="49" charset="0"/>
                  <a:buChar char="o"/>
                </a:pPr>
                <a:r>
                  <a:rPr lang="en-US" sz="2800" dirty="0" smtClean="0"/>
                  <a:t>Pure imaginary  </a:t>
                </a:r>
              </a:p>
              <a:p>
                <a:pPr lvl="1">
                  <a:buFont typeface="Courier New" panose="02070309020205020404" pitchFamily="49" charset="0"/>
                  <a:buChar char="o"/>
                </a:pPr>
                <a:r>
                  <a:rPr lang="en-US" sz="2800" dirty="0" smtClean="0"/>
                  <a:t>Their magnitudes go up to </a:t>
                </a:r>
                <a14:m>
                  <m:oMath xmlns:m="http://schemas.openxmlformats.org/officeDocument/2006/math">
                    <m:r>
                      <a:rPr lang="en-US" sz="2800" i="1" dirty="0" smtClean="0">
                        <a:latin typeface="Cambria Math" panose="02040503050406030204" pitchFamily="18" charset="0"/>
                      </a:rPr>
                      <m:t>𝑂</m:t>
                    </m:r>
                    <m:r>
                      <a:rPr lang="en-US" sz="2800" i="1" dirty="0" smtClean="0">
                        <a:latin typeface="Cambria Math" panose="02040503050406030204" pitchFamily="18" charset="0"/>
                      </a:rPr>
                      <m:t>(</m:t>
                    </m:r>
                    <m:r>
                      <a:rPr lang="en-US" sz="2800" i="1" dirty="0" smtClean="0">
                        <a:latin typeface="Cambria Math" panose="02040503050406030204" pitchFamily="18" charset="0"/>
                      </a:rPr>
                      <m:t>𝑚</m:t>
                    </m:r>
                    <m:r>
                      <a:rPr lang="en-US" sz="2800" i="1" dirty="0" smtClean="0">
                        <a:latin typeface="Cambria Math" panose="02040503050406030204" pitchFamily="18" charset="0"/>
                      </a:rPr>
                      <m:t>)=</m:t>
                    </m:r>
                    <m:r>
                      <a:rPr lang="en-US" sz="2800" i="1" dirty="0" smtClean="0">
                        <a:latin typeface="Cambria Math" panose="02040503050406030204" pitchFamily="18" charset="0"/>
                      </a:rPr>
                      <m:t>𝑂</m:t>
                    </m:r>
                    <m:r>
                      <a:rPr lang="en-US" sz="2800" i="1" dirty="0" smtClean="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rPr>
                          <m:t>h</m:t>
                        </m:r>
                      </m:e>
                      <m:sup>
                        <m:r>
                          <a:rPr lang="en-US" sz="2800" i="1" dirty="0" smtClean="0">
                            <a:latin typeface="Cambria Math" panose="02040503050406030204" pitchFamily="18" charset="0"/>
                          </a:rPr>
                          <m:t>−1</m:t>
                        </m:r>
                      </m:sup>
                    </m:sSup>
                    <m:r>
                      <a:rPr lang="en-US" sz="2800" i="1" dirty="0" smtClean="0">
                        <a:latin typeface="Cambria Math" panose="02040503050406030204" pitchFamily="18" charset="0"/>
                      </a:rPr>
                      <m:t>)</m:t>
                    </m:r>
                  </m:oMath>
                </a14:m>
                <a:r>
                  <a:rPr lang="en-US" sz="2800" dirty="0" smtClean="0"/>
                  <a:t>: much better than diffusion equation! (</a:t>
                </a:r>
                <a14:m>
                  <m:oMath xmlns:m="http://schemas.openxmlformats.org/officeDocument/2006/math">
                    <m:r>
                      <a:rPr lang="en-US" sz="2800" i="1" dirty="0" smtClean="0">
                        <a:latin typeface="Cambria Math" panose="02040503050406030204" pitchFamily="18" charset="0"/>
                      </a:rPr>
                      <m:t>𝑂</m:t>
                    </m:r>
                    <m:r>
                      <a:rPr lang="en-US" sz="2800" i="1" dirty="0" smtClean="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rPr>
                          <m:t>h</m:t>
                        </m:r>
                      </m:e>
                      <m:sup>
                        <m:r>
                          <a:rPr lang="en-US" sz="2800" i="1" dirty="0" smtClean="0">
                            <a:latin typeface="Cambria Math" panose="02040503050406030204" pitchFamily="18" charset="0"/>
                          </a:rPr>
                          <m:t>−2</m:t>
                        </m:r>
                      </m:sup>
                    </m:sSup>
                    <m:r>
                      <a:rPr lang="en-US" sz="2800" i="1" dirty="0" smtClean="0">
                        <a:latin typeface="Cambria Math" panose="02040503050406030204" pitchFamily="18" charset="0"/>
                      </a:rPr>
                      <m:t>)</m:t>
                    </m:r>
                  </m:oMath>
                </a14:m>
                <a:r>
                  <a:rPr lang="en-US" sz="2800" dirty="0" smtClean="0"/>
                  <a:t>)</a:t>
                </a:r>
              </a:p>
              <a:p>
                <a:r>
                  <a:rPr lang="en-US" sz="3200" dirty="0" smtClean="0"/>
                  <a:t>Diagonalization leads to a bunch of ODEs with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𝑦</m:t>
                        </m:r>
                      </m:e>
                      <m:sub>
                        <m:r>
                          <a:rPr lang="en-US" sz="3200" i="1" dirty="0" smtClean="0">
                            <a:latin typeface="Cambria Math" panose="02040503050406030204" pitchFamily="18" charset="0"/>
                          </a:rPr>
                          <m:t>𝑗</m:t>
                        </m:r>
                      </m:sub>
                    </m:sSub>
                    <m:r>
                      <a:rPr lang="en-US" sz="3200" b="0" i="1" dirty="0" smtClean="0">
                        <a:latin typeface="Cambria Math" panose="02040503050406030204" pitchFamily="18" charset="0"/>
                      </a:rPr>
                      <m:t>′</m:t>
                    </m:r>
                    <m:r>
                      <a:rPr lang="en-US" sz="3200" i="1" dirty="0" smtClean="0">
                        <a:latin typeface="Cambria Math" panose="02040503050406030204" pitchFamily="18" charset="0"/>
                      </a:rPr>
                      <m:t>=</m:t>
                    </m:r>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𝜆</m:t>
                        </m:r>
                      </m:e>
                      <m:sub>
                        <m:r>
                          <a:rPr lang="en-US" sz="3200" b="0" i="1" dirty="0" smtClean="0">
                            <a:latin typeface="Cambria Math" panose="02040503050406030204" pitchFamily="18" charset="0"/>
                            <a:ea typeface="Cambria Math" panose="02040503050406030204" pitchFamily="18" charset="0"/>
                          </a:rPr>
                          <m:t>𝑗</m:t>
                        </m:r>
                      </m:sub>
                    </m:sSub>
                    <m:sSub>
                      <m:sSubPr>
                        <m:ctrlPr>
                          <a:rPr lang="en-US" sz="3200" b="0" i="1" dirty="0" err="1" smtClean="0">
                            <a:latin typeface="Cambria Math" panose="02040503050406030204" pitchFamily="18" charset="0"/>
                            <a:ea typeface="Cambria Math" panose="02040503050406030204" pitchFamily="18" charset="0"/>
                          </a:rPr>
                        </m:ctrlPr>
                      </m:sSubPr>
                      <m:e>
                        <m:r>
                          <a:rPr lang="en-US" sz="3200" i="1" dirty="0" err="1" smtClean="0">
                            <a:latin typeface="Cambria Math" panose="02040503050406030204" pitchFamily="18" charset="0"/>
                          </a:rPr>
                          <m:t>𝑦</m:t>
                        </m:r>
                      </m:e>
                      <m:sub>
                        <m:r>
                          <a:rPr lang="en-US" sz="3200" i="1" dirty="0" err="1" smtClean="0">
                            <a:latin typeface="Cambria Math" panose="02040503050406030204" pitchFamily="18" charset="0"/>
                          </a:rPr>
                          <m:t>𝑗</m:t>
                        </m:r>
                      </m:sub>
                    </m:sSub>
                  </m:oMath>
                </a14:m>
                <a:r>
                  <a:rPr lang="en-US" sz="3200" dirty="0" smtClean="0"/>
                  <a:t>, so that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𝑦</m:t>
                        </m:r>
                      </m:e>
                      <m:sub>
                        <m:r>
                          <a:rPr lang="en-US" sz="3200" i="1" dirty="0" smtClean="0">
                            <a:latin typeface="Cambria Math" panose="02040503050406030204" pitchFamily="18" charset="0"/>
                          </a:rPr>
                          <m:t>𝑗</m:t>
                        </m:r>
                      </m:sub>
                    </m:sSub>
                    <m:r>
                      <a:rPr lang="en-US" sz="3200" i="1" dirty="0"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𝑐</m:t>
                        </m:r>
                      </m:e>
                      <m:sub>
                        <m:r>
                          <a:rPr lang="en-US" sz="3200" i="1" dirty="0" err="1" smtClean="0">
                            <a:latin typeface="Cambria Math" panose="02040503050406030204" pitchFamily="18" charset="0"/>
                          </a:rPr>
                          <m:t>𝑗</m:t>
                        </m:r>
                      </m:sub>
                    </m:sSub>
                    <m:sSup>
                      <m:sSupPr>
                        <m:ctrlPr>
                          <a:rPr lang="en-US" sz="3200" i="1" dirty="0" err="1" smtClean="0">
                            <a:latin typeface="Cambria Math" panose="02040503050406030204" pitchFamily="18" charset="0"/>
                          </a:rPr>
                        </m:ctrlPr>
                      </m:sSupPr>
                      <m:e>
                        <m:r>
                          <a:rPr lang="en-US" sz="3200" i="1" dirty="0" err="1" smtClean="0">
                            <a:latin typeface="Cambria Math" panose="02040503050406030204" pitchFamily="18" charset="0"/>
                          </a:rPr>
                          <m:t>𝑒</m:t>
                        </m:r>
                      </m:e>
                      <m:sup>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err="1" smtClean="0">
                            <a:latin typeface="Cambria Math" panose="02040503050406030204" pitchFamily="18" charset="0"/>
                          </a:rPr>
                          <m:t>𝑡</m:t>
                        </m:r>
                      </m:sup>
                    </m:sSup>
                  </m:oMath>
                </a14:m>
                <a:r>
                  <a:rPr lang="en-US" sz="3200" dirty="0" smtClean="0"/>
                  <a:t> </a:t>
                </a:r>
              </a:p>
              <a:p>
                <a:r>
                  <a:rPr lang="en-US" sz="3200" dirty="0" smtClean="0"/>
                  <a:t>But </a:t>
                </a:r>
                <a14:m>
                  <m:oMath xmlns:m="http://schemas.openxmlformats.org/officeDocument/2006/math">
                    <m:d>
                      <m:dPr>
                        <m:begChr m:val="|"/>
                        <m:endChr m:val="|"/>
                        <m:ctrlPr>
                          <a:rPr lang="en-US" sz="3200" b="0" i="1" dirty="0" smtClean="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𝑦</m:t>
                            </m:r>
                          </m:e>
                          <m:sub>
                            <m:r>
                              <a:rPr lang="en-US" sz="3200" i="1" dirty="0">
                                <a:latin typeface="Cambria Math" panose="02040503050406030204" pitchFamily="18" charset="0"/>
                              </a:rPr>
                              <m:t>𝑗</m:t>
                            </m:r>
                          </m:sub>
                        </m:sSub>
                      </m:e>
                    </m:d>
                    <m:r>
                      <a:rPr lang="en-US" sz="3200" i="1" dirty="0">
                        <a:latin typeface="Cambria Math" panose="02040503050406030204" pitchFamily="18" charset="0"/>
                      </a:rPr>
                      <m:t>=</m:t>
                    </m:r>
                    <m:sSub>
                      <m:sSubPr>
                        <m:ctrlPr>
                          <a:rPr lang="en-US" sz="3200" i="1" dirty="0" err="1">
                            <a:latin typeface="Cambria Math" panose="02040503050406030204" pitchFamily="18" charset="0"/>
                          </a:rPr>
                        </m:ctrlPr>
                      </m:sSubPr>
                      <m:e>
                        <m:r>
                          <a:rPr lang="en-US" sz="3200" b="0" i="1" dirty="0" smtClean="0">
                            <a:latin typeface="Cambria Math" panose="02040503050406030204" pitchFamily="18" charset="0"/>
                          </a:rPr>
                          <m:t>|</m:t>
                        </m:r>
                        <m:r>
                          <a:rPr lang="en-US" sz="3200" i="1" dirty="0" err="1">
                            <a:latin typeface="Cambria Math" panose="02040503050406030204" pitchFamily="18" charset="0"/>
                          </a:rPr>
                          <m:t>𝑐</m:t>
                        </m:r>
                      </m:e>
                      <m:sub>
                        <m:r>
                          <a:rPr lang="en-US" sz="3200" i="1" dirty="0" err="1">
                            <a:latin typeface="Cambria Math" panose="02040503050406030204" pitchFamily="18" charset="0"/>
                          </a:rPr>
                          <m:t>𝑗</m:t>
                        </m:r>
                      </m:sub>
                    </m:sSub>
                    <m:r>
                      <a:rPr lang="en-US" sz="3200" b="0" i="1" dirty="0" smtClean="0">
                        <a:latin typeface="Cambria Math" panose="02040503050406030204" pitchFamily="18" charset="0"/>
                      </a:rPr>
                      <m:t>|</m:t>
                    </m:r>
                    <m:d>
                      <m:dPr>
                        <m:begChr m:val="|"/>
                        <m:endChr m:val="|"/>
                        <m:ctrlPr>
                          <a:rPr lang="en-US" sz="3200" b="0" i="1" dirty="0" smtClean="0">
                            <a:latin typeface="Cambria Math" panose="02040503050406030204" pitchFamily="18" charset="0"/>
                          </a:rPr>
                        </m:ctrlPr>
                      </m:dPr>
                      <m:e>
                        <m:sSup>
                          <m:sSupPr>
                            <m:ctrlPr>
                              <a:rPr lang="en-US" sz="3200" i="1" dirty="0" err="1">
                                <a:latin typeface="Cambria Math" panose="02040503050406030204" pitchFamily="18" charset="0"/>
                              </a:rPr>
                            </m:ctrlPr>
                          </m:sSupPr>
                          <m:e>
                            <m:r>
                              <a:rPr lang="en-US" sz="3200" i="1" dirty="0" err="1">
                                <a:latin typeface="Cambria Math" panose="02040503050406030204" pitchFamily="18" charset="0"/>
                              </a:rPr>
                              <m:t>𝑒</m:t>
                            </m:r>
                          </m:e>
                          <m:sup>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err="1">
                                <a:latin typeface="Cambria Math" panose="02040503050406030204" pitchFamily="18" charset="0"/>
                              </a:rPr>
                              <m:t>𝑡</m:t>
                            </m:r>
                          </m:sup>
                        </m:sSup>
                      </m:e>
                    </m:d>
                    <m:r>
                      <a:rPr lang="en-US" sz="3200" b="0" i="1" dirty="0" smtClean="0">
                        <a:latin typeface="Cambria Math" panose="02040503050406030204" pitchFamily="18" charset="0"/>
                      </a:rPr>
                      <m:t>=</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m:t>
                        </m:r>
                        <m:r>
                          <a:rPr lang="en-US" sz="3200" i="1" dirty="0" err="1">
                            <a:latin typeface="Cambria Math" panose="02040503050406030204" pitchFamily="18" charset="0"/>
                          </a:rPr>
                          <m:t>𝑐</m:t>
                        </m:r>
                      </m:e>
                      <m:sub>
                        <m:r>
                          <a:rPr lang="en-US" sz="3200" i="1" dirty="0" err="1">
                            <a:latin typeface="Cambria Math" panose="02040503050406030204" pitchFamily="18" charset="0"/>
                          </a:rPr>
                          <m:t>𝑗</m:t>
                        </m:r>
                      </m:sub>
                    </m:sSub>
                    <m:r>
                      <a:rPr lang="en-US" sz="3200" i="1" dirty="0">
                        <a:latin typeface="Cambria Math" panose="02040503050406030204" pitchFamily="18" charset="0"/>
                      </a:rPr>
                      <m:t>|</m:t>
                    </m:r>
                  </m:oMath>
                </a14:m>
                <a:r>
                  <a:rPr lang="en-US" sz="3200" dirty="0" smtClean="0"/>
                  <a:t> because </a:t>
                </a:r>
                <a14:m>
                  <m:oMath xmlns:m="http://schemas.openxmlformats.org/officeDocument/2006/math">
                    <m:d>
                      <m:dPr>
                        <m:begChr m:val="|"/>
                        <m:endChr m:val="|"/>
                        <m:ctrlPr>
                          <a:rPr lang="en-US" sz="3200" i="1" dirty="0">
                            <a:latin typeface="Cambria Math" panose="02040503050406030204" pitchFamily="18" charset="0"/>
                          </a:rPr>
                        </m:ctrlPr>
                      </m:dPr>
                      <m:e>
                        <m:sSup>
                          <m:sSupPr>
                            <m:ctrlPr>
                              <a:rPr lang="en-US" sz="3200" i="1" dirty="0" err="1">
                                <a:latin typeface="Cambria Math" panose="02040503050406030204" pitchFamily="18" charset="0"/>
                              </a:rPr>
                            </m:ctrlPr>
                          </m:sSupPr>
                          <m:e>
                            <m:r>
                              <a:rPr lang="en-US" sz="3200" i="1" dirty="0" err="1">
                                <a:latin typeface="Cambria Math" panose="02040503050406030204" pitchFamily="18" charset="0"/>
                              </a:rPr>
                              <m:t>𝑒</m:t>
                            </m:r>
                          </m:e>
                          <m:sup>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err="1">
                                <a:latin typeface="Cambria Math" panose="02040503050406030204" pitchFamily="18" charset="0"/>
                              </a:rPr>
                              <m:t>𝑡</m:t>
                            </m:r>
                          </m:sup>
                        </m:sSup>
                      </m:e>
                    </m:d>
                    <m:r>
                      <a:rPr lang="en-US" sz="3200" b="0" i="1" dirty="0" smtClean="0">
                        <a:latin typeface="Cambria Math" panose="02040503050406030204" pitchFamily="18" charset="0"/>
                      </a:rPr>
                      <m:t>=1</m:t>
                    </m:r>
                  </m:oMath>
                </a14:m>
                <a:r>
                  <a:rPr lang="en-US" sz="3200" dirty="0" smtClean="0"/>
                  <a:t> </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r="-75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10938" y="1742836"/>
            <a:ext cx="6598748" cy="862148"/>
          </a:xfrm>
          <a:prstGeom prst="rect">
            <a:avLst/>
          </a:prstGeom>
        </p:spPr>
      </p:pic>
    </p:spTree>
    <p:extLst>
      <p:ext uri="{BB962C8B-B14F-4D97-AF65-F5344CB8AC3E}">
        <p14:creationId xmlns:p14="http://schemas.microsoft.com/office/powerpoint/2010/main" val="3022693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874610"/>
            <a:ext cx="10515600" cy="2232933"/>
          </a:xfrm>
        </p:spPr>
        <p:txBody>
          <a:bodyPr/>
          <a:lstStyle/>
          <a:p>
            <a:pPr algn="ctr"/>
            <a:r>
              <a:rPr lang="en-US" dirty="0" smtClean="0">
                <a:solidFill>
                  <a:schemeClr val="accent1">
                    <a:lumMod val="75000"/>
                  </a:schemeClr>
                </a:solidFill>
              </a:rPr>
              <a:t>Section 12.1</a:t>
            </a:r>
            <a:br>
              <a:rPr lang="en-US" dirty="0" smtClean="0">
                <a:solidFill>
                  <a:schemeClr val="accent1">
                    <a:lumMod val="75000"/>
                  </a:schemeClr>
                </a:solidFill>
              </a:rPr>
            </a:br>
            <a:r>
              <a:rPr lang="en-US" dirty="0" smtClean="0">
                <a:solidFill>
                  <a:schemeClr val="accent1">
                    <a:lumMod val="75000"/>
                  </a:schemeClr>
                </a:solidFill>
              </a:rPr>
              <a:t>Traffic flow</a:t>
            </a:r>
            <a:endParaRPr lang="en-US" dirty="0">
              <a:solidFill>
                <a:schemeClr val="accent1">
                  <a:lumMod val="75000"/>
                </a:schemeClr>
              </a:solidFill>
            </a:endParaRPr>
          </a:p>
        </p:txBody>
      </p:sp>
    </p:spTree>
    <p:extLst>
      <p:ext uri="{BB962C8B-B14F-4D97-AF65-F5344CB8AC3E}">
        <p14:creationId xmlns:p14="http://schemas.microsoft.com/office/powerpoint/2010/main" val="3231431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With pure imaginary </a:t>
                </a:r>
                <a14:m>
                  <m:oMath xmlns:m="http://schemas.openxmlformats.org/officeDocument/2006/math">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oMath>
                </a14:m>
                <a:r>
                  <a:rPr lang="en-US" sz="3200" dirty="0" smtClean="0"/>
                  <a:t>, </a:t>
                </a:r>
                <a14:m>
                  <m:oMath xmlns:m="http://schemas.openxmlformats.org/officeDocument/2006/math">
                    <m:d>
                      <m:dPr>
                        <m:begChr m:val="|"/>
                        <m:endChr m:val="|"/>
                        <m:ctrlPr>
                          <a:rPr lang="en-US" sz="3200" b="0" i="1" dirty="0" smtClean="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𝑦</m:t>
                            </m:r>
                          </m:e>
                          <m:sub>
                            <m:r>
                              <a:rPr lang="en-US" sz="3200" i="1" dirty="0">
                                <a:latin typeface="Cambria Math" panose="02040503050406030204" pitchFamily="18" charset="0"/>
                              </a:rPr>
                              <m:t>𝑗</m:t>
                            </m:r>
                          </m:sub>
                        </m:sSub>
                      </m:e>
                    </m:d>
                    <m:r>
                      <a:rPr lang="en-US" sz="3200" i="1" dirty="0">
                        <a:latin typeface="Cambria Math" panose="02040503050406030204" pitchFamily="18" charset="0"/>
                      </a:rPr>
                      <m:t>=</m:t>
                    </m:r>
                    <m:sSub>
                      <m:sSubPr>
                        <m:ctrlPr>
                          <a:rPr lang="en-US" sz="3200" i="1" dirty="0" err="1">
                            <a:latin typeface="Cambria Math" panose="02040503050406030204" pitchFamily="18" charset="0"/>
                          </a:rPr>
                        </m:ctrlPr>
                      </m:sSubPr>
                      <m:e>
                        <m:r>
                          <a:rPr lang="en-US" sz="3200" b="0" i="1" dirty="0" smtClean="0">
                            <a:latin typeface="Cambria Math" panose="02040503050406030204" pitchFamily="18" charset="0"/>
                          </a:rPr>
                          <m:t>|</m:t>
                        </m:r>
                        <m:r>
                          <a:rPr lang="en-US" sz="3200" i="1" dirty="0" err="1">
                            <a:latin typeface="Cambria Math" panose="02040503050406030204" pitchFamily="18" charset="0"/>
                          </a:rPr>
                          <m:t>𝑐</m:t>
                        </m:r>
                      </m:e>
                      <m:sub>
                        <m:r>
                          <a:rPr lang="en-US" sz="3200" i="1" dirty="0" err="1">
                            <a:latin typeface="Cambria Math" panose="02040503050406030204" pitchFamily="18" charset="0"/>
                          </a:rPr>
                          <m:t>𝑗</m:t>
                        </m:r>
                      </m:sub>
                    </m:sSub>
                    <m:r>
                      <a:rPr lang="en-US" sz="3200" b="0" i="1" dirty="0" smtClean="0">
                        <a:latin typeface="Cambria Math" panose="02040503050406030204" pitchFamily="18" charset="0"/>
                      </a:rPr>
                      <m:t>|</m:t>
                    </m:r>
                    <m:d>
                      <m:dPr>
                        <m:begChr m:val="|"/>
                        <m:endChr m:val="|"/>
                        <m:ctrlPr>
                          <a:rPr lang="en-US" sz="3200" b="0" i="1" dirty="0" smtClean="0">
                            <a:latin typeface="Cambria Math" panose="02040503050406030204" pitchFamily="18" charset="0"/>
                          </a:rPr>
                        </m:ctrlPr>
                      </m:dPr>
                      <m:e>
                        <m:sSup>
                          <m:sSupPr>
                            <m:ctrlPr>
                              <a:rPr lang="en-US" sz="3200" i="1" dirty="0" err="1">
                                <a:latin typeface="Cambria Math" panose="02040503050406030204" pitchFamily="18" charset="0"/>
                              </a:rPr>
                            </m:ctrlPr>
                          </m:sSupPr>
                          <m:e>
                            <m:r>
                              <a:rPr lang="en-US" sz="3200" i="1" dirty="0" err="1">
                                <a:latin typeface="Cambria Math" panose="02040503050406030204" pitchFamily="18" charset="0"/>
                              </a:rPr>
                              <m:t>𝑒</m:t>
                            </m:r>
                          </m:e>
                          <m:sup>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err="1">
                                <a:latin typeface="Cambria Math" panose="02040503050406030204" pitchFamily="18" charset="0"/>
                              </a:rPr>
                              <m:t>𝑡</m:t>
                            </m:r>
                          </m:sup>
                        </m:sSup>
                      </m:e>
                    </m:d>
                    <m:r>
                      <a:rPr lang="en-US" sz="3200" b="0" i="1" dirty="0" smtClean="0">
                        <a:latin typeface="Cambria Math" panose="02040503050406030204" pitchFamily="18" charset="0"/>
                      </a:rPr>
                      <m:t>=</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m:t>
                        </m:r>
                        <m:r>
                          <a:rPr lang="en-US" sz="3200" i="1" dirty="0" err="1">
                            <a:latin typeface="Cambria Math" panose="02040503050406030204" pitchFamily="18" charset="0"/>
                          </a:rPr>
                          <m:t>𝑐</m:t>
                        </m:r>
                      </m:e>
                      <m:sub>
                        <m:r>
                          <a:rPr lang="en-US" sz="3200" i="1" dirty="0" err="1">
                            <a:latin typeface="Cambria Math" panose="02040503050406030204" pitchFamily="18" charset="0"/>
                          </a:rPr>
                          <m:t>𝑗</m:t>
                        </m:r>
                      </m:sub>
                    </m:sSub>
                    <m:r>
                      <a:rPr lang="en-US" sz="3200" i="1" dirty="0">
                        <a:latin typeface="Cambria Math" panose="02040503050406030204" pitchFamily="18" charset="0"/>
                      </a:rPr>
                      <m:t>|</m:t>
                    </m:r>
                  </m:oMath>
                </a14:m>
                <a:r>
                  <a:rPr lang="en-US" sz="3200" dirty="0" smtClean="0"/>
                  <a:t> because </a:t>
                </a:r>
                <a14:m>
                  <m:oMath xmlns:m="http://schemas.openxmlformats.org/officeDocument/2006/math">
                    <m:d>
                      <m:dPr>
                        <m:begChr m:val="|"/>
                        <m:endChr m:val="|"/>
                        <m:ctrlPr>
                          <a:rPr lang="en-US" sz="3200" i="1" dirty="0">
                            <a:latin typeface="Cambria Math" panose="02040503050406030204" pitchFamily="18" charset="0"/>
                          </a:rPr>
                        </m:ctrlPr>
                      </m:dPr>
                      <m:e>
                        <m:sSup>
                          <m:sSupPr>
                            <m:ctrlPr>
                              <a:rPr lang="en-US" sz="3200" i="1" dirty="0" err="1">
                                <a:latin typeface="Cambria Math" panose="02040503050406030204" pitchFamily="18" charset="0"/>
                              </a:rPr>
                            </m:ctrlPr>
                          </m:sSupPr>
                          <m:e>
                            <m:r>
                              <a:rPr lang="en-US" sz="3200" i="1" dirty="0" err="1">
                                <a:latin typeface="Cambria Math" panose="02040503050406030204" pitchFamily="18" charset="0"/>
                              </a:rPr>
                              <m:t>𝑒</m:t>
                            </m:r>
                          </m:e>
                          <m:sup>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err="1">
                                <a:latin typeface="Cambria Math" panose="02040503050406030204" pitchFamily="18" charset="0"/>
                              </a:rPr>
                              <m:t>𝑡</m:t>
                            </m:r>
                          </m:sup>
                        </m:sSup>
                      </m:e>
                    </m:d>
                    <m:r>
                      <a:rPr lang="en-US" sz="3200" b="0" i="1" dirty="0" smtClean="0">
                        <a:latin typeface="Cambria Math" panose="02040503050406030204" pitchFamily="18" charset="0"/>
                      </a:rPr>
                      <m:t>=1</m:t>
                    </m:r>
                  </m:oMath>
                </a14:m>
                <a:r>
                  <a:rPr lang="en-US" sz="3200" dirty="0" smtClean="0"/>
                  <a:t> </a:t>
                </a:r>
              </a:p>
              <a:p>
                <a:r>
                  <a:rPr lang="en-US" sz="3200" dirty="0" smtClean="0"/>
                  <a:t>This means that </a:t>
                </a:r>
                <a14:m>
                  <m:oMath xmlns:m="http://schemas.openxmlformats.org/officeDocument/2006/math">
                    <m:d>
                      <m:dPr>
                        <m:begChr m:val="|"/>
                        <m:endChr m:val="|"/>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𝑦</m:t>
                            </m:r>
                          </m:e>
                          <m:sub>
                            <m:r>
                              <a:rPr lang="en-US" sz="3200" i="1" dirty="0">
                                <a:latin typeface="Cambria Math" panose="02040503050406030204" pitchFamily="18" charset="0"/>
                              </a:rPr>
                              <m:t>𝑗</m:t>
                            </m:r>
                          </m:sub>
                        </m:sSub>
                      </m:e>
                    </m:d>
                  </m:oMath>
                </a14:m>
                <a:r>
                  <a:rPr lang="en-US" sz="3200" dirty="0" smtClean="0"/>
                  <a:t> does not decay:  energy is conserved for each mode</a:t>
                </a:r>
              </a:p>
              <a:p>
                <a:r>
                  <a:rPr lang="en-US" sz="3200" dirty="0" smtClean="0"/>
                  <a:t>Let’s consider some specific time stepping methods for the advection equation</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1228" r="-1797"/>
                </a:stretch>
              </a:blipFill>
            </p:spPr>
            <p:txBody>
              <a:bodyPr/>
              <a:lstStyle/>
              <a:p>
                <a:r>
                  <a:rPr lang="en-US">
                    <a:noFill/>
                  </a:rPr>
                  <a:t> </a:t>
                </a:r>
              </a:p>
            </p:txBody>
          </p:sp>
        </mc:Fallback>
      </mc:AlternateContent>
    </p:spTree>
    <p:extLst>
      <p:ext uri="{BB962C8B-B14F-4D97-AF65-F5344CB8AC3E}">
        <p14:creationId xmlns:p14="http://schemas.microsoft.com/office/powerpoint/2010/main" val="3053162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advection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94023" y="1331843"/>
                <a:ext cx="3814353" cy="4977517"/>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𝑢</m:t>
                        </m:r>
                      </m:e>
                      <m:sub>
                        <m:r>
                          <a:rPr lang="en-US" sz="3200" b="0" i="1" dirty="0" smtClean="0">
                            <a:latin typeface="Cambria Math" panose="02040503050406030204" pitchFamily="18" charset="0"/>
                          </a:rPr>
                          <m:t>𝑥</m:t>
                        </m:r>
                      </m:sub>
                    </m:sSub>
                    <m:r>
                      <a:rPr lang="en-US" sz="3200" i="1" dirty="0" smtClean="0">
                        <a:latin typeface="Cambria Math" panose="02040503050406030204" pitchFamily="18" charset="0"/>
                      </a:rPr>
                      <m:t>=0</m:t>
                    </m:r>
                  </m:oMath>
                </a14:m>
                <a:r>
                  <a:rPr lang="en-US" sz="3200" dirty="0" smtClean="0"/>
                  <a:t> on [0,1], </a:t>
                </a:r>
                <a14:m>
                  <m:oMath xmlns:m="http://schemas.openxmlformats.org/officeDocument/2006/math">
                    <m:r>
                      <a:rPr lang="en-US" sz="3200" b="0" i="1" dirty="0" smtClean="0">
                        <a:latin typeface="Cambria Math" panose="02040503050406030204" pitchFamily="18" charset="0"/>
                      </a:rPr>
                      <m:t>𝑐</m:t>
                    </m:r>
                    <m:r>
                      <a:rPr lang="en-US" sz="3200" b="0" i="1" dirty="0" smtClean="0">
                        <a:latin typeface="Cambria Math" panose="02040503050406030204" pitchFamily="18" charset="0"/>
                      </a:rPr>
                      <m:t>=1</m:t>
                    </m:r>
                  </m:oMath>
                </a14:m>
                <a:r>
                  <a:rPr lang="en-US" sz="3200" dirty="0" smtClean="0"/>
                  <a:t>, periodic BC</a:t>
                </a:r>
              </a:p>
              <a:p>
                <a:r>
                  <a:rPr lang="en-US" sz="3200" dirty="0" smtClean="0"/>
                  <a:t>Central differencing in space</a:t>
                </a:r>
              </a:p>
              <a:p>
                <a:r>
                  <a:rPr lang="en-US" sz="3200" dirty="0" smtClean="0"/>
                  <a:t>Eigenvalues shown in complex plane</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94023" y="1331843"/>
                <a:ext cx="3814353" cy="4977517"/>
              </a:xfrm>
              <a:blipFill>
                <a:blip r:embed="rId2"/>
                <a:stretch>
                  <a:fillRect l="-3674" t="-2448" r="-255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67089" y="1085877"/>
            <a:ext cx="5920544" cy="1468295"/>
          </a:xfrm>
          <a:prstGeom prst="rect">
            <a:avLst/>
          </a:prstGeom>
        </p:spPr>
      </p:pic>
      <p:pic>
        <p:nvPicPr>
          <p:cNvPr id="5" name="Picture 4"/>
          <p:cNvPicPr>
            <a:picLocks noChangeAspect="1"/>
          </p:cNvPicPr>
          <p:nvPr/>
        </p:nvPicPr>
        <p:blipFill>
          <a:blip r:embed="rId4"/>
          <a:stretch>
            <a:fillRect/>
          </a:stretch>
        </p:blipFill>
        <p:spPr>
          <a:xfrm>
            <a:off x="567089" y="2586067"/>
            <a:ext cx="6824706" cy="3096275"/>
          </a:xfrm>
          <a:prstGeom prst="rect">
            <a:avLst/>
          </a:prstGeom>
        </p:spPr>
      </p:pic>
      <p:pic>
        <p:nvPicPr>
          <p:cNvPr id="6" name="Picture 5"/>
          <p:cNvPicPr>
            <a:picLocks noChangeAspect="1"/>
          </p:cNvPicPr>
          <p:nvPr/>
        </p:nvPicPr>
        <p:blipFill>
          <a:blip r:embed="rId5"/>
          <a:stretch>
            <a:fillRect/>
          </a:stretch>
        </p:blipFill>
        <p:spPr>
          <a:xfrm>
            <a:off x="567089" y="365126"/>
            <a:ext cx="2688759" cy="630178"/>
          </a:xfrm>
          <a:prstGeom prst="rect">
            <a:avLst/>
          </a:prstGeom>
        </p:spPr>
      </p:pic>
    </p:spTree>
    <p:extLst>
      <p:ext uri="{BB962C8B-B14F-4D97-AF65-F5344CB8AC3E}">
        <p14:creationId xmlns:p14="http://schemas.microsoft.com/office/powerpoint/2010/main" val="1709624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103" y="286115"/>
            <a:ext cx="8125096" cy="688855"/>
          </a:xfrm>
        </p:spPr>
        <p:txBody>
          <a:bodyPr>
            <a:normAutofit fontScale="90000"/>
          </a:bodyPr>
          <a:lstStyle/>
          <a:p>
            <a:r>
              <a:rPr lang="en-US" dirty="0" smtClean="0">
                <a:solidFill>
                  <a:srgbClr val="0070C0"/>
                </a:solidFill>
              </a:rPr>
              <a:t>Example: advection and stability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6354" y="974970"/>
                <a:ext cx="3226525" cy="5617597"/>
              </a:xfrm>
            </p:spPr>
            <p:txBody>
              <a:bodyPr>
                <a:noAutofit/>
              </a:bodyPr>
              <a:lstStyle/>
              <a:p>
                <a:r>
                  <a:rPr lang="en-US" sz="3200" dirty="0" smtClean="0"/>
                  <a:t>Let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𝜏</m:t>
                    </m:r>
                    <m:r>
                      <a:rPr lang="en-US" sz="3200" i="1" dirty="0" smtClean="0">
                        <a:latin typeface="Cambria Math" panose="02040503050406030204" pitchFamily="18" charset="0"/>
                      </a:rPr>
                      <m:t>=1</m:t>
                    </m:r>
                  </m:oMath>
                </a14:m>
                <a:r>
                  <a:rPr lang="en-US" sz="3200" dirty="0" smtClean="0"/>
                  <a:t> and plot stability regions</a:t>
                </a:r>
              </a:p>
              <a:p>
                <a:r>
                  <a:rPr lang="en-US" sz="3200" dirty="0" smtClean="0"/>
                  <a:t>First Euler, then backward Euler</a:t>
                </a:r>
              </a:p>
              <a:p>
                <a:pPr marL="0" indent="0">
                  <a:buNone/>
                </a:pPr>
                <a:endParaRPr lang="en-US" sz="3200" dirty="0" smtClean="0"/>
              </a:p>
              <a:p>
                <a:r>
                  <a:rPr lang="en-US" sz="3200" dirty="0" smtClean="0"/>
                  <a:t>Euler always unstable</a:t>
                </a:r>
              </a:p>
              <a:p>
                <a:r>
                  <a:rPr lang="en-US" sz="3200" dirty="0" err="1" smtClean="0"/>
                  <a:t>Bkwd</a:t>
                </a:r>
                <a:r>
                  <a:rPr lang="en-US" sz="3200" dirty="0" smtClean="0"/>
                  <a:t> Euler always stable (</a:t>
                </a:r>
                <a:r>
                  <a:rPr lang="en-US" sz="3200" i="1" dirty="0" smtClean="0"/>
                  <a:t>A</a:t>
                </a:r>
                <a:r>
                  <a:rPr lang="en-US" sz="3200" dirty="0" smtClean="0"/>
                  <a:t>-stable)</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6354" y="974970"/>
                <a:ext cx="3226525" cy="5617597"/>
              </a:xfrm>
              <a:blipFill>
                <a:blip r:embed="rId2"/>
                <a:stretch>
                  <a:fillRect l="-4348" t="-2172" r="-3214" b="-326"/>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371146" y="286115"/>
            <a:ext cx="2688759" cy="630178"/>
          </a:xfrm>
          <a:prstGeom prst="rect">
            <a:avLst/>
          </a:prstGeom>
        </p:spPr>
      </p:pic>
      <p:pic>
        <p:nvPicPr>
          <p:cNvPr id="7" name="Picture 6"/>
          <p:cNvPicPr>
            <a:picLocks noChangeAspect="1"/>
          </p:cNvPicPr>
          <p:nvPr/>
        </p:nvPicPr>
        <p:blipFill>
          <a:blip r:embed="rId4"/>
          <a:stretch>
            <a:fillRect/>
          </a:stretch>
        </p:blipFill>
        <p:spPr>
          <a:xfrm>
            <a:off x="371145" y="916293"/>
            <a:ext cx="7505757" cy="2718032"/>
          </a:xfrm>
          <a:prstGeom prst="rect">
            <a:avLst/>
          </a:prstGeom>
        </p:spPr>
      </p:pic>
      <p:pic>
        <p:nvPicPr>
          <p:cNvPr id="8" name="Picture 7"/>
          <p:cNvPicPr>
            <a:picLocks noChangeAspect="1"/>
          </p:cNvPicPr>
          <p:nvPr/>
        </p:nvPicPr>
        <p:blipFill>
          <a:blip r:embed="rId5"/>
          <a:stretch>
            <a:fillRect/>
          </a:stretch>
        </p:blipFill>
        <p:spPr>
          <a:xfrm>
            <a:off x="371144" y="3559344"/>
            <a:ext cx="6068845" cy="3229619"/>
          </a:xfrm>
          <a:prstGeom prst="rect">
            <a:avLst/>
          </a:prstGeom>
        </p:spPr>
      </p:pic>
    </p:spTree>
    <p:extLst>
      <p:ext uri="{BB962C8B-B14F-4D97-AF65-F5344CB8AC3E}">
        <p14:creationId xmlns:p14="http://schemas.microsoft.com/office/powerpoint/2010/main" val="4169928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Absolute stability for advection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Many PDEs that conserve energy have imaginary eigenvalues when discretized</a:t>
                </a:r>
              </a:p>
              <a:p>
                <a:r>
                  <a:rPr lang="en-US" sz="3200" dirty="0" smtClean="0"/>
                  <a:t>This will cause Euler and some other methods to be unstable</a:t>
                </a:r>
              </a:p>
              <a:p>
                <a:r>
                  <a:rPr lang="en-US" sz="3200" dirty="0" smtClean="0"/>
                  <a:t>Diffusion problems are compatible with a wider range of solvers, but may have sever time step restrictions due to stiffness</a:t>
                </a:r>
              </a:p>
              <a:p>
                <a:r>
                  <a:rPr lang="en-US" sz="3200" dirty="0" smtClean="0"/>
                  <a:t>With the largest </a:t>
                </a:r>
                <a14:m>
                  <m:oMath xmlns:m="http://schemas.openxmlformats.org/officeDocument/2006/math">
                    <m:sSub>
                      <m:sSubPr>
                        <m:ctrlPr>
                          <a:rPr lang="en-US" sz="3200" i="1" dirty="0">
                            <a:latin typeface="Cambria Math" panose="02040503050406030204" pitchFamily="18" charset="0"/>
                            <a:ea typeface="Cambria Math" panose="02040503050406030204" pitchFamily="18" charset="0"/>
                          </a:rPr>
                        </m:ctrlPr>
                      </m:sSubPr>
                      <m:e>
                        <m:r>
                          <a:rPr lang="en-US" sz="3200" i="1" dirty="0">
                            <a:latin typeface="Cambria Math" panose="02040503050406030204" pitchFamily="18" charset="0"/>
                            <a:ea typeface="Cambria Math" panose="02040503050406030204" pitchFamily="18" charset="0"/>
                          </a:rPr>
                          <m:t>𝜆</m:t>
                        </m:r>
                      </m:e>
                      <m:sub>
                        <m:r>
                          <a:rPr lang="en-US" sz="3200" i="1" dirty="0">
                            <a:latin typeface="Cambria Math" panose="02040503050406030204" pitchFamily="18" charset="0"/>
                            <a:ea typeface="Cambria Math" panose="02040503050406030204" pitchFamily="18" charset="0"/>
                          </a:rPr>
                          <m:t>𝑗</m:t>
                        </m:r>
                      </m:sub>
                    </m:sSub>
                    <m:r>
                      <a:rPr lang="en-US" sz="320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𝑖𝑐</m:t>
                    </m:r>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h</m:t>
                    </m:r>
                  </m:oMath>
                </a14:m>
                <a:r>
                  <a:rPr lang="en-US" sz="3200" dirty="0"/>
                  <a:t>, </a:t>
                </a:r>
                <a:r>
                  <a:rPr lang="en-US" sz="3200" dirty="0" smtClean="0"/>
                  <a:t>the CFL condition’s suggestion in confirmed</a:t>
                </a:r>
              </a:p>
              <a:p>
                <a:r>
                  <a:rPr lang="en-US" sz="3200" dirty="0" smtClean="0"/>
                  <a:t>For RK4, eigenvalues on the imaginary axis need to be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2.8</m:t>
                    </m:r>
                    <m:r>
                      <a:rPr lang="en-US" sz="3200" b="0" i="1" smtClean="0">
                        <a:latin typeface="Cambria Math" panose="02040503050406030204" pitchFamily="18" charset="0"/>
                        <a:ea typeface="Cambria Math" panose="02040503050406030204" pitchFamily="18" charset="0"/>
                      </a:rPr>
                      <m:t>𝑖</m:t>
                    </m:r>
                  </m:oMath>
                </a14:m>
                <a:r>
                  <a:rPr lang="en-US" sz="3200" dirty="0" smtClean="0"/>
                  <a:t>, roughly</a:t>
                </a:r>
              </a:p>
              <a:p>
                <a:r>
                  <a:rPr lang="en-US" sz="3200" dirty="0" smtClean="0"/>
                  <a:t>This means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r="-1855" b="-602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138758" y="6217920"/>
            <a:ext cx="3832453" cy="392158"/>
          </a:xfrm>
          <a:prstGeom prst="rect">
            <a:avLst/>
          </a:prstGeom>
        </p:spPr>
      </p:pic>
    </p:spTree>
    <p:extLst>
      <p:ext uri="{BB962C8B-B14F-4D97-AF65-F5344CB8AC3E}">
        <p14:creationId xmlns:p14="http://schemas.microsoft.com/office/powerpoint/2010/main" val="805865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42963" cy="810532"/>
          </a:xfrm>
        </p:spPr>
        <p:txBody>
          <a:bodyPr>
            <a:normAutofit/>
          </a:bodyPr>
          <a:lstStyle/>
          <a:p>
            <a:r>
              <a:rPr lang="en-US" dirty="0" smtClean="0">
                <a:solidFill>
                  <a:srgbClr val="0070C0"/>
                </a:solidFill>
              </a:rPr>
              <a:t>Advection and stability : RK4</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75658"/>
                <a:ext cx="3145971" cy="5538650"/>
              </a:xfrm>
            </p:spPr>
            <p:txBody>
              <a:bodyPr>
                <a:noAutofit/>
              </a:bodyPr>
              <a:lstStyle/>
              <a:p>
                <a:r>
                  <a:rPr lang="en-US" sz="3200" dirty="0" smtClean="0"/>
                  <a:t>Upper limit of stability is </a:t>
                </a:r>
                <a14:m>
                  <m:oMath xmlns:m="http://schemas.openxmlformats.org/officeDocument/2006/math">
                    <m:r>
                      <a:rPr lang="en-US" sz="3200" i="1" dirty="0" smtClean="0">
                        <a:latin typeface="Cambria Math" panose="02040503050406030204" pitchFamily="18" charset="0"/>
                      </a:rPr>
                      <m:t>2.8</m:t>
                    </m:r>
                    <m:r>
                      <a:rPr lang="en-US" sz="3200" i="1" dirty="0" smtClean="0">
                        <a:latin typeface="Cambria Math" panose="02040503050406030204" pitchFamily="18" charset="0"/>
                      </a:rPr>
                      <m:t>𝑖</m:t>
                    </m:r>
                  </m:oMath>
                </a14:m>
                <a:endParaRPr lang="en-US" sz="3200" dirty="0" smtClean="0"/>
              </a:p>
              <a:p>
                <a:r>
                  <a:rPr lang="en-US" sz="3200" dirty="0" smtClean="0"/>
                  <a:t>Eigenvalues from ODE system must be smaller</a:t>
                </a:r>
              </a:p>
              <a:p>
                <a:r>
                  <a:rPr lang="en-US" sz="3200" dirty="0" smtClean="0"/>
                  <a:t>Limits time step to </a:t>
                </a:r>
                <a14:m>
                  <m:oMath xmlns:m="http://schemas.openxmlformats.org/officeDocument/2006/math">
                    <m:r>
                      <a:rPr lang="en-US" sz="3200" i="1" dirty="0" smtClean="0">
                        <a:latin typeface="Cambria Math" panose="02040503050406030204" pitchFamily="18" charset="0"/>
                      </a:rPr>
                      <m:t>𝑂</m:t>
                    </m:r>
                    <m:r>
                      <a:rPr lang="en-US" sz="3200" i="1" dirty="0" smtClean="0">
                        <a:latin typeface="Cambria Math" panose="02040503050406030204" pitchFamily="18" charset="0"/>
                      </a:rPr>
                      <m:t>(</m:t>
                    </m:r>
                    <m:r>
                      <a:rPr lang="en-US" sz="3200" i="1" dirty="0" smtClean="0">
                        <a:latin typeface="Cambria Math" panose="02040503050406030204" pitchFamily="18" charset="0"/>
                      </a:rPr>
                      <m:t>h</m:t>
                    </m:r>
                    <m:r>
                      <a:rPr lang="en-US" sz="3200" i="1" dirty="0" smtClean="0">
                        <a:latin typeface="Cambria Math" panose="02040503050406030204" pitchFamily="18" charset="0"/>
                      </a:rPr>
                      <m:t>)</m:t>
                    </m:r>
                  </m:oMath>
                </a14:m>
                <a:r>
                  <a:rPr lang="en-US" sz="3200" dirty="0" smtClean="0"/>
                  <a:t>, in this case </a:t>
                </a:r>
                <a14:m>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US" sz="3200" i="1" smtClean="0">
                        <a:latin typeface="Cambria Math" panose="02040503050406030204" pitchFamily="18" charset="0"/>
                        <a:ea typeface="Cambria Math" panose="02040503050406030204" pitchFamily="18" charset="0"/>
                      </a:rPr>
                      <m:t>≤2.8</m:t>
                    </m:r>
                    <m:r>
                      <a:rPr lang="en-US" sz="3200" b="0" i="1" smtClean="0">
                        <a:latin typeface="Cambria Math" panose="02040503050406030204" pitchFamily="18" charset="0"/>
                        <a:ea typeface="Cambria Math" panose="02040503050406030204" pitchFamily="18" charset="0"/>
                      </a:rPr>
                      <m:t>h</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a14:m>
                <a:endParaRPr lang="en-US" sz="3200" dirty="0" smtClean="0"/>
              </a:p>
              <a:p>
                <a:r>
                  <a:rPr lang="en-US" sz="3200" dirty="0" smtClean="0"/>
                  <a:t>Better than </a:t>
                </a:r>
                <a14:m>
                  <m:oMath xmlns:m="http://schemas.openxmlformats.org/officeDocument/2006/math">
                    <m:r>
                      <a:rPr lang="en-US" sz="3200" i="1" dirty="0">
                        <a:latin typeface="Cambria Math" panose="02040503050406030204" pitchFamily="18" charset="0"/>
                      </a:rPr>
                      <m:t>𝑂</m:t>
                    </m:r>
                    <m:r>
                      <a:rPr lang="en-US" sz="3200" i="1" dirty="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i="1" dirty="0">
                            <a:latin typeface="Cambria Math" panose="02040503050406030204" pitchFamily="18" charset="0"/>
                          </a:rPr>
                          <m:t>h</m:t>
                        </m:r>
                      </m:e>
                      <m:sup>
                        <m:r>
                          <a:rPr lang="en-US" sz="3200" b="0" i="1" dirty="0" smtClean="0">
                            <a:latin typeface="Cambria Math" panose="02040503050406030204" pitchFamily="18" charset="0"/>
                          </a:rPr>
                          <m:t>2</m:t>
                        </m:r>
                      </m:sup>
                    </m:sSup>
                    <m:r>
                      <a:rPr lang="en-US" sz="3200" i="1" dirty="0">
                        <a:latin typeface="Cambria Math" panose="02040503050406030204" pitchFamily="18" charset="0"/>
                      </a:rPr>
                      <m:t>)</m:t>
                    </m:r>
                  </m:oMath>
                </a14:m>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75658"/>
                <a:ext cx="3145971" cy="5538650"/>
              </a:xfrm>
              <a:blipFill>
                <a:blip r:embed="rId2"/>
                <a:stretch>
                  <a:fillRect l="-4457" t="-2313" r="-426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893090" y="1175658"/>
            <a:ext cx="6486290" cy="5042262"/>
          </a:xfrm>
          <a:prstGeom prst="rect">
            <a:avLst/>
          </a:prstGeom>
        </p:spPr>
      </p:pic>
      <p:cxnSp>
        <p:nvCxnSpPr>
          <p:cNvPr id="6" name="Straight Arrow Connector 5"/>
          <p:cNvCxnSpPr/>
          <p:nvPr/>
        </p:nvCxnSpPr>
        <p:spPr>
          <a:xfrm flipV="1">
            <a:off x="3735976" y="1293225"/>
            <a:ext cx="5641230" cy="5097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41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Advection-diffusion equations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A common situation is to combine advection and diffusion</a:t>
                </a:r>
              </a:p>
              <a:p>
                <a:r>
                  <a:rPr lang="en-US" sz="3200" dirty="0"/>
                  <a:t>Assume periodic end conditions on [</a:t>
                </a:r>
                <a:r>
                  <a:rPr lang="en-US" sz="3200" dirty="0" smtClean="0"/>
                  <a:t>0,1], and the linear advection-diffusion </a:t>
                </a:r>
                <a:r>
                  <a:rPr lang="en-US" sz="3200" dirty="0"/>
                  <a:t>equation</a:t>
                </a: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𝑡</m:t>
                          </m:r>
                        </m:sub>
                      </m:sSub>
                      <m:r>
                        <a:rPr lang="en-US" sz="3200" b="0" i="1" smtClean="0">
                          <a:latin typeface="Cambria Math" panose="02040503050406030204" pitchFamily="18" charset="0"/>
                        </a:rPr>
                        <m:t>+</m:t>
                      </m:r>
                      <m:r>
                        <a:rPr lang="en-US" sz="3200" i="1">
                          <a:latin typeface="Cambria Math" panose="02040503050406030204" pitchFamily="18" charset="0"/>
                        </a:rPr>
                        <m:t>𝑐</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𝑥</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𝜖</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𝑢</m:t>
                          </m:r>
                        </m:e>
                        <m:sub>
                          <m:r>
                            <a:rPr lang="en-US" sz="3200" b="0" i="1" smtClean="0">
                              <a:latin typeface="Cambria Math" panose="02040503050406030204" pitchFamily="18" charset="0"/>
                              <a:ea typeface="Cambria Math" panose="02040503050406030204" pitchFamily="18" charset="0"/>
                            </a:rPr>
                            <m:t>𝑥𝑥</m:t>
                          </m:r>
                        </m:sub>
                      </m:sSub>
                    </m:oMath>
                  </m:oMathPara>
                </a14:m>
                <a:endParaRPr lang="en-US" sz="3200" dirty="0" smtClean="0"/>
              </a:p>
              <a:p>
                <a:r>
                  <a:rPr lang="en-US" sz="3200" dirty="0" smtClean="0"/>
                  <a:t>The parameter </a:t>
                </a:r>
                <a14:m>
                  <m:oMath xmlns:m="http://schemas.openxmlformats.org/officeDocument/2006/math">
                    <m:r>
                      <a:rPr lang="en-US" sz="3200" i="1">
                        <a:latin typeface="Cambria Math" panose="02040503050406030204" pitchFamily="18" charset="0"/>
                        <a:ea typeface="Cambria Math" panose="02040503050406030204" pitchFamily="18" charset="0"/>
                      </a:rPr>
                      <m:t>𝜖</m:t>
                    </m:r>
                  </m:oMath>
                </a14:m>
                <a:r>
                  <a:rPr lang="en-US" sz="3200" dirty="0" smtClean="0"/>
                  <a:t> is a constant that controls the relative strength of diffusion</a:t>
                </a:r>
              </a:p>
              <a:p>
                <a:r>
                  <a:rPr lang="en-US" sz="3200" dirty="0" smtClean="0"/>
                  <a:t>If </a:t>
                </a:r>
                <a14:m>
                  <m:oMath xmlns:m="http://schemas.openxmlformats.org/officeDocument/2006/math">
                    <m:r>
                      <a:rPr lang="en-US" sz="3200" i="1">
                        <a:latin typeface="Cambria Math" panose="02040503050406030204" pitchFamily="18" charset="0"/>
                        <a:ea typeface="Cambria Math" panose="02040503050406030204" pitchFamily="18" charset="0"/>
                      </a:rPr>
                      <m:t>𝜖</m:t>
                    </m:r>
                    <m:r>
                      <a:rPr lang="en-US" sz="3200" b="0" i="1" smtClean="0">
                        <a:latin typeface="Cambria Math" panose="02040503050406030204" pitchFamily="18" charset="0"/>
                        <a:ea typeface="Cambria Math" panose="02040503050406030204" pitchFamily="18" charset="0"/>
                      </a:rPr>
                      <m:t>=0</m:t>
                    </m:r>
                  </m:oMath>
                </a14:m>
                <a:r>
                  <a:rPr lang="en-US" sz="3200" dirty="0" smtClean="0"/>
                  <a:t>, then pure imaginary as in advection</a:t>
                </a:r>
              </a:p>
              <a:p>
                <a:r>
                  <a:rPr lang="en-US" sz="3200" dirty="0" smtClean="0"/>
                  <a:t>If </a:t>
                </a:r>
                <a14:m>
                  <m:oMath xmlns:m="http://schemas.openxmlformats.org/officeDocument/2006/math">
                    <m:r>
                      <a:rPr lang="en-US" sz="3200" i="1">
                        <a:latin typeface="Cambria Math" panose="02040503050406030204" pitchFamily="18" charset="0"/>
                        <a:ea typeface="Cambria Math" panose="02040503050406030204" pitchFamily="18" charset="0"/>
                      </a:rPr>
                      <m:t>𝜖</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𝑂</m:t>
                    </m:r>
                    <m:r>
                      <a:rPr lang="en-US" sz="3200" b="0" i="1" smtClean="0">
                        <a:latin typeface="Cambria Math" panose="02040503050406030204" pitchFamily="18" charset="0"/>
                        <a:ea typeface="Cambria Math" panose="02040503050406030204" pitchFamily="18" charset="0"/>
                      </a:rPr>
                      <m:t>(1)</m:t>
                    </m:r>
                  </m:oMath>
                </a14:m>
                <a:r>
                  <a:rPr lang="en-US" sz="3200" dirty="0" smtClean="0"/>
                  <a:t>, may have large negative real parts in some eigenvalues</a:t>
                </a:r>
              </a:p>
              <a:p>
                <a:r>
                  <a:rPr lang="en-US" sz="3200" dirty="0" smtClean="0"/>
                  <a:t>The stability should depend strongly on </a:t>
                </a:r>
                <a14:m>
                  <m:oMath xmlns:m="http://schemas.openxmlformats.org/officeDocument/2006/math">
                    <m:r>
                      <a:rPr lang="en-US" sz="3200" i="1">
                        <a:latin typeface="Cambria Math" panose="02040503050406030204" pitchFamily="18" charset="0"/>
                        <a:ea typeface="Cambria Math" panose="02040503050406030204" pitchFamily="18" charset="0"/>
                      </a:rPr>
                      <m:t>𝜖</m:t>
                    </m:r>
                  </m:oMath>
                </a14:m>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b="-1042"/>
                </a:stretch>
              </a:blipFill>
            </p:spPr>
            <p:txBody>
              <a:bodyPr/>
              <a:lstStyle/>
              <a:p>
                <a:r>
                  <a:rPr lang="en-US">
                    <a:noFill/>
                  </a:rPr>
                  <a:t> </a:t>
                </a:r>
              </a:p>
            </p:txBody>
          </p:sp>
        </mc:Fallback>
      </mc:AlternateContent>
    </p:spTree>
    <p:extLst>
      <p:ext uri="{BB962C8B-B14F-4D97-AF65-F5344CB8AC3E}">
        <p14:creationId xmlns:p14="http://schemas.microsoft.com/office/powerpoint/2010/main" val="610243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86343" y="1237569"/>
            <a:ext cx="7902246" cy="1832202"/>
          </a:xfrm>
          <a:prstGeom prst="rect">
            <a:avLst/>
          </a:prstGeom>
        </p:spPr>
      </p:pic>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advection-diffusion </a:t>
            </a:r>
            <a:r>
              <a:rPr lang="en-US" dirty="0" err="1" smtClean="0">
                <a:solidFill>
                  <a:srgbClr val="0070C0"/>
                </a:solidFill>
              </a:rPr>
              <a:t>eqns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4914" y="1331843"/>
                <a:ext cx="3213462" cy="4977517"/>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𝑢</m:t>
                        </m:r>
                      </m:e>
                      <m:sub>
                        <m:r>
                          <a:rPr lang="en-US" sz="3200" b="0" i="1" dirty="0" smtClean="0">
                            <a:latin typeface="Cambria Math" panose="02040503050406030204" pitchFamily="18" charset="0"/>
                          </a:rPr>
                          <m:t>𝑥</m:t>
                        </m:r>
                      </m:sub>
                    </m:sSub>
                    <m:r>
                      <a:rPr lang="en-US" sz="320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𝜖</m:t>
                    </m:r>
                    <m:sSub>
                      <m:sSubPr>
                        <m:ctrlPr>
                          <a:rPr lang="en-US" sz="3200" b="0" i="1" dirty="0" smtClean="0">
                            <a:latin typeface="Cambria Math" panose="02040503050406030204" pitchFamily="18" charset="0"/>
                            <a:ea typeface="Cambria Math" panose="02040503050406030204" pitchFamily="18" charset="0"/>
                          </a:rPr>
                        </m:ctrlPr>
                      </m:sSubPr>
                      <m:e>
                        <m:r>
                          <a:rPr lang="en-US" sz="3200" b="0" i="1" dirty="0" smtClean="0">
                            <a:latin typeface="Cambria Math" panose="02040503050406030204" pitchFamily="18" charset="0"/>
                            <a:ea typeface="Cambria Math" panose="02040503050406030204" pitchFamily="18" charset="0"/>
                          </a:rPr>
                          <m:t>𝑢</m:t>
                        </m:r>
                      </m:e>
                      <m:sub>
                        <m:r>
                          <a:rPr lang="en-US" sz="3200" b="0" i="1" dirty="0" smtClean="0">
                            <a:latin typeface="Cambria Math" panose="02040503050406030204" pitchFamily="18" charset="0"/>
                            <a:ea typeface="Cambria Math" panose="02040503050406030204" pitchFamily="18" charset="0"/>
                          </a:rPr>
                          <m:t>𝑥𝑥</m:t>
                        </m:r>
                      </m:sub>
                    </m:sSub>
                  </m:oMath>
                </a14:m>
                <a:r>
                  <a:rPr lang="en-US" sz="3200" dirty="0" smtClean="0"/>
                  <a:t> on [0,1], </a:t>
                </a:r>
                <a14:m>
                  <m:oMath xmlns:m="http://schemas.openxmlformats.org/officeDocument/2006/math">
                    <m:r>
                      <a:rPr lang="en-US" sz="3200" b="0" i="1" dirty="0" smtClean="0">
                        <a:latin typeface="Cambria Math" panose="02040503050406030204" pitchFamily="18" charset="0"/>
                      </a:rPr>
                      <m:t>𝑐</m:t>
                    </m:r>
                    <m:r>
                      <a:rPr lang="en-US" sz="3200" b="0" i="1" dirty="0" smtClean="0">
                        <a:latin typeface="Cambria Math" panose="02040503050406030204" pitchFamily="18" charset="0"/>
                      </a:rPr>
                      <m:t>=1</m:t>
                    </m:r>
                  </m:oMath>
                </a14:m>
                <a:r>
                  <a:rPr lang="en-US" sz="3200" dirty="0" smtClean="0"/>
                  <a:t>, periodic BC</a:t>
                </a:r>
              </a:p>
              <a:p>
                <a14:m>
                  <m:oMath xmlns:m="http://schemas.openxmlformats.org/officeDocument/2006/math">
                    <m:r>
                      <a:rPr lang="en-US" sz="3200" i="1" smtClean="0">
                        <a:latin typeface="Cambria Math" panose="02040503050406030204" pitchFamily="18" charset="0"/>
                        <a:ea typeface="Cambria Math" panose="02040503050406030204" pitchFamily="18" charset="0"/>
                      </a:rPr>
                      <m:t>𝜏</m:t>
                    </m:r>
                    <m:r>
                      <a:rPr lang="en-US" sz="3200" b="0" i="1" smtClean="0">
                        <a:latin typeface="Cambria Math" panose="02040503050406030204" pitchFamily="18" charset="0"/>
                        <a:ea typeface="Cambria Math" panose="02040503050406030204" pitchFamily="18" charset="0"/>
                      </a:rPr>
                      <m:t>=0.1</m:t>
                    </m:r>
                  </m:oMath>
                </a14:m>
                <a:r>
                  <a:rPr lang="en-US" sz="3200" dirty="0" smtClean="0"/>
                  <a:t> here</a:t>
                </a:r>
              </a:p>
              <a:p>
                <a:r>
                  <a:rPr lang="en-US" sz="3200" dirty="0" smtClean="0"/>
                  <a:t>Eigenvalues show strong dependence </a:t>
                </a:r>
                <a14:m>
                  <m:oMath xmlns:m="http://schemas.openxmlformats.org/officeDocument/2006/math">
                    <m:r>
                      <a:rPr lang="en-US" sz="3200" i="1" dirty="0">
                        <a:latin typeface="Cambria Math" panose="02040503050406030204" pitchFamily="18" charset="0"/>
                        <a:ea typeface="Cambria Math" panose="02040503050406030204" pitchFamily="18" charset="0"/>
                      </a:rPr>
                      <m:t>𝜖</m:t>
                    </m:r>
                  </m:oMath>
                </a14:m>
                <a:endParaRPr lang="en-US" sz="3200" dirty="0" smtClean="0"/>
              </a:p>
              <a:p>
                <a:r>
                  <a:rPr lang="en-US" sz="3200" dirty="0" smtClean="0"/>
                  <a:t>Choose time solver based on parameters</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4914" y="1331843"/>
                <a:ext cx="3213462" cy="4977517"/>
              </a:xfrm>
              <a:blipFill>
                <a:blip r:embed="rId3"/>
                <a:stretch>
                  <a:fillRect l="-4364" r="-949" b="-171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686343" y="365126"/>
            <a:ext cx="2825041" cy="620653"/>
          </a:xfrm>
          <a:prstGeom prst="rect">
            <a:avLst/>
          </a:prstGeom>
        </p:spPr>
      </p:pic>
      <p:pic>
        <p:nvPicPr>
          <p:cNvPr id="9" name="Picture 8"/>
          <p:cNvPicPr>
            <a:picLocks noChangeAspect="1"/>
          </p:cNvPicPr>
          <p:nvPr/>
        </p:nvPicPr>
        <p:blipFill>
          <a:blip r:embed="rId5"/>
          <a:stretch>
            <a:fillRect/>
          </a:stretch>
        </p:blipFill>
        <p:spPr>
          <a:xfrm>
            <a:off x="686343" y="3069771"/>
            <a:ext cx="6772548" cy="3715678"/>
          </a:xfrm>
          <a:prstGeom prst="rect">
            <a:avLst/>
          </a:prstGeom>
        </p:spPr>
      </p:pic>
    </p:spTree>
    <p:extLst>
      <p:ext uri="{BB962C8B-B14F-4D97-AF65-F5344CB8AC3E}">
        <p14:creationId xmlns:p14="http://schemas.microsoft.com/office/powerpoint/2010/main" val="4217487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Boundary effects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The boundary conditions can dramatically affect the eigenvalues in a discretized system</a:t>
                </a:r>
              </a:p>
              <a:p>
                <a:r>
                  <a:rPr lang="en-US" sz="3200" dirty="0" smtClean="0"/>
                  <a:t>This can in turn affect the stability of a given solver</a:t>
                </a:r>
              </a:p>
              <a:p>
                <a:r>
                  <a:rPr lang="en-US" sz="3200" dirty="0"/>
                  <a:t>Assume </a:t>
                </a:r>
                <a:r>
                  <a:rPr lang="en-US" sz="3200" dirty="0" smtClean="0"/>
                  <a:t>this linear advection equation is on </a:t>
                </a:r>
                <a:r>
                  <a:rPr lang="en-US" sz="3200" dirty="0"/>
                  <a:t>[</a:t>
                </a:r>
                <a:r>
                  <a:rPr lang="en-US" sz="3200" dirty="0" smtClean="0"/>
                  <a:t>0,1]:</a:t>
                </a: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i="1">
                              <a:latin typeface="Cambria Math" panose="02040503050406030204" pitchFamily="18" charset="0"/>
                            </a:rPr>
                            <m:t>𝑥</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m:t>
                      </m:r>
                    </m:oMath>
                  </m:oMathPara>
                </a14:m>
                <a:endParaRPr lang="en-US" sz="3200" dirty="0" smtClean="0"/>
              </a:p>
              <a:p>
                <a:r>
                  <a:rPr lang="en-US" sz="3200" dirty="0" smtClean="0"/>
                  <a:t>Assume the homogenous inflow condition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(0,</m:t>
                    </m:r>
                    <m:r>
                      <a:rPr lang="en-US" sz="3200" i="1" dirty="0" smtClean="0">
                        <a:latin typeface="Cambria Math" panose="02040503050406030204" pitchFamily="18" charset="0"/>
                      </a:rPr>
                      <m:t>𝑡</m:t>
                    </m:r>
                    <m:r>
                      <a:rPr lang="en-US" sz="3200" i="1" dirty="0" smtClean="0">
                        <a:latin typeface="Cambria Math" panose="02040503050406030204" pitchFamily="18" charset="0"/>
                      </a:rPr>
                      <m:t>)=0</m:t>
                    </m:r>
                  </m:oMath>
                </a14:m>
                <a:endParaRPr lang="en-US" sz="3200" dirty="0" smtClean="0"/>
              </a:p>
              <a:p>
                <a:r>
                  <a:rPr lang="en-US" sz="3200" dirty="0" smtClean="0"/>
                  <a:t>In section 11.5, we derived an ODE IVP system for the interior dependent variables</a:t>
                </a:r>
              </a:p>
              <a:p>
                <a:pPr marL="0" inden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𝑡</m:t>
                      </m:r>
                      <m:r>
                        <a:rPr lang="en-US" sz="3200" b="0" i="1" smtClean="0">
                          <a:latin typeface="Cambria Math" panose="02040503050406030204" pitchFamily="18" charset="0"/>
                        </a:rPr>
                        <m:t>,</m:t>
                      </m:r>
                      <m:r>
                        <a:rPr lang="en-US" sz="3200" b="0" i="1" smtClean="0">
                          <a:latin typeface="Cambria Math" panose="02040503050406030204" pitchFamily="18" charset="0"/>
                        </a:rPr>
                        <m:t>𝑣</m:t>
                      </m:r>
                      <m:r>
                        <a:rPr lang="en-US" sz="3200" b="0" i="1" smtClean="0">
                          <a:latin typeface="Cambria Math" panose="02040503050406030204" pitchFamily="18" charset="0"/>
                        </a:rPr>
                        <m:t>)</m:t>
                      </m:r>
                    </m:oMath>
                  </m:oMathPara>
                </a14:m>
                <a:endParaRPr lang="en-US" sz="3200" dirty="0" smtClean="0"/>
              </a:p>
              <a:p>
                <a14:m>
                  <m:oMath xmlns:m="http://schemas.openxmlformats.org/officeDocument/2006/math">
                    <m:r>
                      <a:rPr lang="en-US" sz="3200" b="0" i="1" dirty="0" smtClean="0">
                        <a:latin typeface="Cambria Math" panose="02040503050406030204" pitchFamily="18" charset="0"/>
                      </a:rPr>
                      <m:t>𝑣</m:t>
                    </m:r>
                  </m:oMath>
                </a14:m>
                <a:r>
                  <a:rPr lang="en-US" sz="3200" dirty="0" smtClean="0"/>
                  <a:t> has </a:t>
                </a:r>
                <a14:m>
                  <m:oMath xmlns:m="http://schemas.openxmlformats.org/officeDocument/2006/math">
                    <m:r>
                      <a:rPr lang="en-US" sz="3200" i="1" dirty="0" smtClean="0">
                        <a:latin typeface="Cambria Math" panose="02040503050406030204" pitchFamily="18" charset="0"/>
                      </a:rPr>
                      <m:t>𝑚</m:t>
                    </m:r>
                  </m:oMath>
                </a14:m>
                <a:r>
                  <a:rPr lang="en-US" sz="3200" dirty="0" smtClean="0"/>
                  <a:t> elements, and excludes the solution at </a:t>
                </a:r>
                <a14:m>
                  <m:oMath xmlns:m="http://schemas.openxmlformats.org/officeDocument/2006/math">
                    <m:r>
                      <a:rPr lang="en-US" sz="3200" i="1" dirty="0" smtClean="0">
                        <a:latin typeface="Cambria Math" panose="02040503050406030204" pitchFamily="18" charset="0"/>
                      </a:rPr>
                      <m:t>𝑥</m:t>
                    </m:r>
                    <m:r>
                      <a:rPr lang="en-US" sz="3200" i="1" dirty="0" smtClean="0">
                        <a:latin typeface="Cambria Math" panose="02040503050406030204" pitchFamily="18" charset="0"/>
                      </a:rPr>
                      <m:t>=0</m:t>
                    </m:r>
                  </m:oMath>
                </a14:m>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b="-1042"/>
                </a:stretch>
              </a:blipFill>
            </p:spPr>
            <p:txBody>
              <a:bodyPr/>
              <a:lstStyle/>
              <a:p>
                <a:r>
                  <a:rPr lang="en-US">
                    <a:noFill/>
                  </a:rPr>
                  <a:t> </a:t>
                </a:r>
              </a:p>
            </p:txBody>
          </p:sp>
        </mc:Fallback>
      </mc:AlternateContent>
    </p:spTree>
    <p:extLst>
      <p:ext uri="{BB962C8B-B14F-4D97-AF65-F5344CB8AC3E}">
        <p14:creationId xmlns:p14="http://schemas.microsoft.com/office/powerpoint/2010/main" val="656485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Boundary effects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Let </a:t>
                </a:r>
                <a14:m>
                  <m:oMath xmlns:m="http://schemas.openxmlformats.org/officeDocument/2006/math">
                    <m:r>
                      <a:rPr lang="en-US" sz="3200" b="1" i="1" dirty="0" smtClean="0">
                        <a:latin typeface="Cambria Math" panose="02040503050406030204" pitchFamily="18" charset="0"/>
                      </a:rPr>
                      <m:t>𝑬</m:t>
                    </m:r>
                  </m:oMath>
                </a14:m>
                <a:r>
                  <a:rPr lang="en-US" sz="3200" dirty="0" smtClean="0"/>
                  <a:t> be the </a:t>
                </a:r>
                <a14:m>
                  <m:oMath xmlns:m="http://schemas.openxmlformats.org/officeDocument/2006/math">
                    <m:r>
                      <a:rPr lang="en-US" sz="3200" i="1" dirty="0" smtClean="0">
                        <a:latin typeface="Cambria Math" panose="02040503050406030204" pitchFamily="18" charset="0"/>
                      </a:rPr>
                      <m:t>(</m:t>
                    </m:r>
                    <m:r>
                      <a:rPr lang="en-US" sz="3200" i="1" dirty="0" smtClean="0">
                        <a:latin typeface="Cambria Math" panose="02040503050406030204" pitchFamily="18" charset="0"/>
                      </a:rPr>
                      <m:t>𝑚</m:t>
                    </m:r>
                    <m:r>
                      <a:rPr lang="en-US" sz="3200" i="1" dirty="0" smtClean="0">
                        <a:latin typeface="Cambria Math" panose="02040503050406030204" pitchFamily="18" charset="0"/>
                      </a:rPr>
                      <m:t>+1)×(</m:t>
                    </m:r>
                    <m:r>
                      <a:rPr lang="en-US" sz="3200" i="1" dirty="0" smtClean="0">
                        <a:latin typeface="Cambria Math" panose="02040503050406030204" pitchFamily="18" charset="0"/>
                      </a:rPr>
                      <m:t>𝑚</m:t>
                    </m:r>
                    <m:r>
                      <a:rPr lang="en-US" sz="3200" i="1" dirty="0" smtClean="0">
                        <a:latin typeface="Cambria Math" panose="02040503050406030204" pitchFamily="18" charset="0"/>
                      </a:rPr>
                      <m:t>+1) </m:t>
                    </m:r>
                  </m:oMath>
                </a14:m>
                <a:r>
                  <a:rPr lang="en-US" sz="3200" dirty="0" smtClean="0"/>
                  <a:t>identity matrix with the first row deleted </a:t>
                </a:r>
              </a:p>
              <a:p>
                <a:r>
                  <a:rPr lang="en-US" sz="3200" dirty="0" smtClean="0"/>
                  <a:t>Let </a:t>
                </a:r>
                <a14:m>
                  <m:oMath xmlns:m="http://schemas.openxmlformats.org/officeDocument/2006/math">
                    <m:r>
                      <a:rPr lang="en-US" sz="3200" b="1" i="1" dirty="0" smtClean="0">
                        <a:latin typeface="Cambria Math" panose="02040503050406030204" pitchFamily="18" charset="0"/>
                      </a:rPr>
                      <m:t>𝒖</m:t>
                    </m:r>
                  </m:oMath>
                </a14:m>
                <a:r>
                  <a:rPr lang="en-US" sz="3200" dirty="0" smtClean="0"/>
                  <a:t> be the unknowns at all </a:t>
                </a:r>
                <a14:m>
                  <m:oMath xmlns:m="http://schemas.openxmlformats.org/officeDocument/2006/math">
                    <m:r>
                      <a:rPr lang="en-US" sz="3200" i="1" dirty="0" smtClean="0">
                        <a:latin typeface="Cambria Math" panose="02040503050406030204" pitchFamily="18" charset="0"/>
                      </a:rPr>
                      <m:t>𝑚</m:t>
                    </m:r>
                    <m:r>
                      <a:rPr lang="en-US" sz="3200" i="1" dirty="0" smtClean="0">
                        <a:latin typeface="Cambria Math" panose="02040503050406030204" pitchFamily="18" charset="0"/>
                      </a:rPr>
                      <m:t>+1</m:t>
                    </m:r>
                  </m:oMath>
                </a14:m>
                <a:r>
                  <a:rPr lang="en-US" sz="3200" dirty="0" smtClean="0"/>
                  <a:t> grid points</a:t>
                </a:r>
              </a:p>
              <a:p>
                <a:r>
                  <a:rPr lang="en-US" sz="3200" dirty="0" smtClean="0"/>
                  <a:t>Then, </a:t>
                </a:r>
                <a14:m>
                  <m:oMath xmlns:m="http://schemas.openxmlformats.org/officeDocument/2006/math">
                    <m:r>
                      <a:rPr lang="en-US" sz="3200" b="1" i="1" dirty="0" smtClean="0">
                        <a:latin typeface="Cambria Math" panose="02040503050406030204" pitchFamily="18" charset="0"/>
                      </a:rPr>
                      <m:t>𝒗</m:t>
                    </m:r>
                    <m:r>
                      <a:rPr lang="en-US" sz="3200" i="1" dirty="0" smtClean="0">
                        <a:latin typeface="Cambria Math" panose="02040503050406030204" pitchFamily="18" charset="0"/>
                      </a:rPr>
                      <m:t>=</m:t>
                    </m:r>
                    <m:r>
                      <a:rPr lang="en-US" sz="3200" b="1" i="1" dirty="0" err="1" smtClean="0">
                        <a:latin typeface="Cambria Math" panose="02040503050406030204" pitchFamily="18" charset="0"/>
                      </a:rPr>
                      <m:t>𝑬𝒖</m:t>
                    </m:r>
                  </m:oMath>
                </a14:m>
                <a:r>
                  <a:rPr lang="en-US" sz="3200" dirty="0" smtClean="0"/>
                  <a:t> are the interior unknowns</a:t>
                </a:r>
              </a:p>
              <a:p>
                <a:r>
                  <a:rPr lang="en-US" sz="3200" dirty="0" smtClean="0"/>
                  <a:t>Also, </a:t>
                </a:r>
                <a14:m>
                  <m:oMath xmlns:m="http://schemas.openxmlformats.org/officeDocument/2006/math">
                    <m:r>
                      <a:rPr lang="en-US" sz="3200" b="1" i="1" dirty="0">
                        <a:latin typeface="Cambria Math" panose="02040503050406030204" pitchFamily="18" charset="0"/>
                      </a:rPr>
                      <m:t>𝒗</m:t>
                    </m:r>
                    <m:r>
                      <a:rPr lang="en-US" sz="3200" b="1" i="1" dirty="0" smtClean="0">
                        <a:latin typeface="Cambria Math" panose="02040503050406030204" pitchFamily="18" charset="0"/>
                      </a:rPr>
                      <m:t>′</m:t>
                    </m:r>
                    <m:r>
                      <a:rPr lang="en-US" sz="3200" i="1" dirty="0">
                        <a:latin typeface="Cambria Math" panose="02040503050406030204" pitchFamily="18" charset="0"/>
                      </a:rPr>
                      <m:t>=</m:t>
                    </m:r>
                    <m:r>
                      <a:rPr lang="en-US" sz="3200" b="1" i="1" dirty="0" err="1">
                        <a:latin typeface="Cambria Math" panose="02040503050406030204" pitchFamily="18" charset="0"/>
                      </a:rPr>
                      <m:t>𝑬𝒖</m:t>
                    </m:r>
                    <m:r>
                      <a:rPr lang="en-US" sz="3200" b="1" i="1" dirty="0" smtClean="0">
                        <a:latin typeface="Cambria Math" panose="02040503050406030204" pitchFamily="18" charset="0"/>
                      </a:rPr>
                      <m:t>′</m:t>
                    </m:r>
                  </m:oMath>
                </a14:m>
                <a:r>
                  <a:rPr lang="en-US" sz="3200" dirty="0"/>
                  <a:t> </a:t>
                </a:r>
                <a:endParaRPr lang="en-US" sz="3200" dirty="0" smtClean="0"/>
              </a:p>
              <a:p>
                <a:r>
                  <a:rPr lang="en-US" sz="3200" dirty="0" smtClean="0"/>
                  <a:t>Then, </a:t>
                </a:r>
              </a:p>
              <a:p>
                <a:endParaRPr lang="en-US" sz="3200" dirty="0"/>
              </a:p>
              <a:p>
                <a:r>
                  <a:rPr lang="en-US" sz="3200" dirty="0" smtClean="0"/>
                  <a:t>Put this in the ODE system: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315" r="-231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306370" y="3784748"/>
            <a:ext cx="8653367" cy="1035446"/>
          </a:xfrm>
          <a:prstGeom prst="rect">
            <a:avLst/>
          </a:prstGeom>
        </p:spPr>
      </p:pic>
      <p:pic>
        <p:nvPicPr>
          <p:cNvPr id="5" name="Picture 4"/>
          <p:cNvPicPr>
            <a:picLocks noChangeAspect="1"/>
          </p:cNvPicPr>
          <p:nvPr/>
        </p:nvPicPr>
        <p:blipFill>
          <a:blip r:embed="rId4"/>
          <a:stretch>
            <a:fillRect/>
          </a:stretch>
        </p:blipFill>
        <p:spPr>
          <a:xfrm>
            <a:off x="4592480" y="5627916"/>
            <a:ext cx="4636085" cy="603068"/>
          </a:xfrm>
          <a:prstGeom prst="rect">
            <a:avLst/>
          </a:prstGeom>
        </p:spPr>
      </p:pic>
    </p:spTree>
    <p:extLst>
      <p:ext uri="{BB962C8B-B14F-4D97-AF65-F5344CB8AC3E}">
        <p14:creationId xmlns:p14="http://schemas.microsoft.com/office/powerpoint/2010/main" val="2914609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Boundary effects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To look at eigenvalues, we thus need to study </a:t>
                </a:r>
                <a14:m>
                  <m:oMath xmlns:m="http://schemas.openxmlformats.org/officeDocument/2006/math">
                    <m:r>
                      <a:rPr lang="en-US" sz="3200" b="1" i="1" dirty="0" smtClean="0">
                        <a:latin typeface="Cambria Math" panose="02040503050406030204" pitchFamily="18" charset="0"/>
                      </a:rPr>
                      <m:t>𝑨</m:t>
                    </m:r>
                    <m:r>
                      <a:rPr lang="en-US" sz="3200" i="1" dirty="0" smtClean="0">
                        <a:latin typeface="Cambria Math" panose="02040503050406030204" pitchFamily="18" charset="0"/>
                      </a:rPr>
                      <m:t>=−</m:t>
                    </m:r>
                    <m:r>
                      <a:rPr lang="en-US" sz="3200" b="1" i="1" dirty="0" err="1" smtClean="0">
                        <a:latin typeface="Cambria Math" panose="02040503050406030204" pitchFamily="18" charset="0"/>
                      </a:rPr>
                      <m:t>𝑬</m:t>
                    </m:r>
                    <m:sSub>
                      <m:sSubPr>
                        <m:ctrlPr>
                          <a:rPr lang="en-US" sz="3200" i="1" dirty="0" err="1" smtClean="0">
                            <a:latin typeface="Cambria Math" panose="02040503050406030204" pitchFamily="18" charset="0"/>
                          </a:rPr>
                        </m:ctrlPr>
                      </m:sSubPr>
                      <m:e>
                        <m:r>
                          <a:rPr lang="en-US" sz="3200" b="1" i="1" dirty="0" err="1" smtClean="0">
                            <a:latin typeface="Cambria Math" panose="02040503050406030204" pitchFamily="18" charset="0"/>
                          </a:rPr>
                          <m:t>𝑫</m:t>
                        </m:r>
                      </m:e>
                      <m:sub>
                        <m:r>
                          <a:rPr lang="en-US" sz="3200" i="1" dirty="0" err="1" smtClean="0">
                            <a:latin typeface="Cambria Math" panose="02040503050406030204" pitchFamily="18" charset="0"/>
                          </a:rPr>
                          <m:t>𝑥</m:t>
                        </m:r>
                      </m:sub>
                    </m:sSub>
                    <m:sSup>
                      <m:sSupPr>
                        <m:ctrlPr>
                          <a:rPr lang="en-US" sz="3200" i="1" dirty="0" err="1" smtClean="0">
                            <a:latin typeface="Cambria Math" panose="02040503050406030204" pitchFamily="18" charset="0"/>
                          </a:rPr>
                        </m:ctrlPr>
                      </m:sSupPr>
                      <m:e>
                        <m:r>
                          <a:rPr lang="en-US" sz="3200" b="1" i="1" dirty="0" err="1" smtClean="0">
                            <a:latin typeface="Cambria Math" panose="02040503050406030204" pitchFamily="18" charset="0"/>
                          </a:rPr>
                          <m:t>𝑬</m:t>
                        </m:r>
                      </m:e>
                      <m:sup>
                        <m:r>
                          <a:rPr lang="en-US" sz="3200" i="1" dirty="0" err="1" smtClean="0">
                            <a:latin typeface="Cambria Math" panose="02040503050406030204" pitchFamily="18" charset="0"/>
                          </a:rPr>
                          <m:t>𝑇</m:t>
                        </m:r>
                      </m:sup>
                    </m:sSup>
                  </m:oMath>
                </a14:m>
                <a:endParaRPr lang="en-US" sz="3200" dirty="0" smtClean="0"/>
              </a:p>
              <a:p>
                <a:r>
                  <a:rPr lang="en-US" sz="3200" dirty="0" smtClean="0"/>
                  <a:t>In words, we need to study </a:t>
                </a:r>
                <a14:m>
                  <m:oMath xmlns:m="http://schemas.openxmlformats.org/officeDocument/2006/math">
                    <m:sSub>
                      <m:sSubPr>
                        <m:ctrlPr>
                          <a:rPr lang="en-US" sz="3200" b="0" i="1" smtClean="0">
                            <a:latin typeface="Cambria Math" panose="02040503050406030204" pitchFamily="18" charset="0"/>
                          </a:rPr>
                        </m:ctrlPr>
                      </m:sSubPr>
                      <m:e>
                        <m:r>
                          <a:rPr lang="en-US" sz="3200" b="1" i="1" smtClean="0">
                            <a:latin typeface="Cambria Math" panose="02040503050406030204" pitchFamily="18" charset="0"/>
                          </a:rPr>
                          <m:t>𝑫</m:t>
                        </m:r>
                      </m:e>
                      <m:sub>
                        <m:r>
                          <a:rPr lang="en-US" sz="3200" b="0" i="1" smtClean="0">
                            <a:latin typeface="Cambria Math" panose="02040503050406030204" pitchFamily="18" charset="0"/>
                          </a:rPr>
                          <m:t>𝑥</m:t>
                        </m:r>
                      </m:sub>
                    </m:sSub>
                  </m:oMath>
                </a14:m>
                <a:r>
                  <a:rPr lang="en-US" sz="3200" dirty="0" smtClean="0"/>
                  <a:t> with its first row and column removed</a:t>
                </a:r>
              </a:p>
              <a:p>
                <a:r>
                  <a:rPr lang="en-US" sz="3200" dirty="0" smtClean="0"/>
                  <a:t>This is trivial for a finite difference approximation, but slightly less so for a </a:t>
                </a:r>
                <a:r>
                  <a:rPr lang="en-US" sz="3200" dirty="0" err="1" smtClean="0"/>
                  <a:t>Chebyshev</a:t>
                </a:r>
                <a:r>
                  <a:rPr lang="en-US" sz="3200" dirty="0" smtClean="0"/>
                  <a:t> discretization, say</a:t>
                </a:r>
              </a:p>
              <a:p>
                <a:r>
                  <a:rPr lang="en-US" sz="3200" dirty="0" smtClean="0"/>
                  <a:t>This is the done in the following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315" r="-174"/>
                </a:stretch>
              </a:blipFill>
            </p:spPr>
            <p:txBody>
              <a:bodyPr/>
              <a:lstStyle/>
              <a:p>
                <a:r>
                  <a:rPr lang="en-US">
                    <a:noFill/>
                  </a:rPr>
                  <a:t> </a:t>
                </a:r>
              </a:p>
            </p:txBody>
          </p:sp>
        </mc:Fallback>
      </mc:AlternateContent>
    </p:spTree>
    <p:extLst>
      <p:ext uri="{BB962C8B-B14F-4D97-AF65-F5344CB8AC3E}">
        <p14:creationId xmlns:p14="http://schemas.microsoft.com/office/powerpoint/2010/main" val="87731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Traffic flow</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We begin with an example in one space dimension and time</a:t>
                </a:r>
              </a:p>
              <a:p>
                <a:r>
                  <a:rPr lang="en-US" sz="3200" dirty="0" smtClean="0"/>
                  <a:t>Consider driving in traffic</a:t>
                </a:r>
              </a:p>
              <a:p>
                <a:r>
                  <a:rPr lang="en-US" sz="3200" dirty="0" smtClean="0"/>
                  <a:t>Typically, we have </a:t>
                </a:r>
              </a:p>
              <a:p>
                <a:pPr lvl="1">
                  <a:buFont typeface="Courier New" panose="02070309020205020404" pitchFamily="49" charset="0"/>
                  <a:buChar char="o"/>
                </a:pPr>
                <a:r>
                  <a:rPr lang="en-US" sz="2800" dirty="0" smtClean="0"/>
                  <a:t>a sudden slow-down due to lots of cars</a:t>
                </a:r>
              </a:p>
              <a:p>
                <a:pPr lvl="1">
                  <a:buFont typeface="Courier New" panose="02070309020205020404" pitchFamily="49" charset="0"/>
                  <a:buChar char="o"/>
                </a:pPr>
                <a:r>
                  <a:rPr lang="en-US" sz="2800" dirty="0"/>
                  <a:t>a</a:t>
                </a:r>
                <a:r>
                  <a:rPr lang="en-US" sz="2800" dirty="0" smtClean="0"/>
                  <a:t>nd a gradual emergence from slow traffic</a:t>
                </a:r>
              </a:p>
              <a:p>
                <a:r>
                  <a:rPr lang="en-US" sz="3200" dirty="0" smtClean="0"/>
                  <a:t>Mathematical models for this phenomenon are available</a:t>
                </a:r>
              </a:p>
              <a:p>
                <a:r>
                  <a:rPr lang="en-US" sz="3200" dirty="0" smtClean="0"/>
                  <a:t>Consider a 1D road in the </a:t>
                </a:r>
                <a14:m>
                  <m:oMath xmlns:m="http://schemas.openxmlformats.org/officeDocument/2006/math">
                    <m:r>
                      <a:rPr lang="en-US" sz="3200" i="1" dirty="0" smtClean="0">
                        <a:latin typeface="Cambria Math" panose="02040503050406030204" pitchFamily="18" charset="0"/>
                      </a:rPr>
                      <m:t>𝑥</m:t>
                    </m:r>
                  </m:oMath>
                </a14:m>
                <a:r>
                  <a:rPr lang="en-US" sz="3200" dirty="0" smtClean="0"/>
                  <a:t> direction</a:t>
                </a:r>
              </a:p>
              <a:p>
                <a:r>
                  <a:rPr lang="en-US" sz="3200" dirty="0" smtClean="0"/>
                  <a:t>The density of cars is given by </a:t>
                </a:r>
                <a14:m>
                  <m:oMath xmlns:m="http://schemas.openxmlformats.org/officeDocument/2006/math">
                    <m:r>
                      <a:rPr lang="el-GR" sz="3200" i="1" dirty="0" smtClean="0">
                        <a:latin typeface="Cambria Math" panose="02040503050406030204" pitchFamily="18" charset="0"/>
                        <a:ea typeface="Cambria Math" panose="02040503050406030204" pitchFamily="18" charset="0"/>
                      </a:rPr>
                      <m:t>𝜌</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oMath>
                </a14:m>
                <a:endParaRPr lang="en-US" sz="3200" dirty="0" smtClean="0"/>
              </a:p>
              <a:p>
                <a:r>
                  <a:rPr lang="en-US" sz="3200" dirty="0" smtClean="0"/>
                  <a:t>The flux of cars </a:t>
                </a:r>
                <a14:m>
                  <m:oMath xmlns:m="http://schemas.openxmlformats.org/officeDocument/2006/math">
                    <m:r>
                      <a:rPr lang="en-US" sz="3200" i="1" dirty="0" smtClean="0">
                        <a:latin typeface="Cambria Math" panose="02040503050406030204" pitchFamily="18" charset="0"/>
                      </a:rPr>
                      <m:t>𝑞</m:t>
                    </m:r>
                    <m:r>
                      <a:rPr lang="en-US" sz="3200" i="1" dirty="0" smtClean="0">
                        <a:latin typeface="Cambria Math" panose="02040503050406030204" pitchFamily="18" charset="0"/>
                      </a:rPr>
                      <m:t>(</m:t>
                    </m:r>
                    <m:r>
                      <a:rPr lang="en-US" sz="3200" b="0" i="1" dirty="0" smtClean="0">
                        <a:latin typeface="Cambria Math" panose="02040503050406030204" pitchFamily="18" charset="0"/>
                      </a:rPr>
                      <m:t>𝑡</m:t>
                    </m:r>
                    <m:r>
                      <a:rPr lang="en-US" sz="3200" b="0" i="1" dirty="0" smtClean="0">
                        <a:latin typeface="Cambria Math" panose="02040503050406030204" pitchFamily="18" charset="0"/>
                      </a:rPr>
                      <m:t>,</m:t>
                    </m:r>
                    <m:r>
                      <a:rPr lang="en-US" sz="3200" i="1" dirty="0" smtClean="0">
                        <a:latin typeface="Cambria Math" panose="02040503050406030204" pitchFamily="18" charset="0"/>
                      </a:rPr>
                      <m:t>𝑥</m:t>
                    </m:r>
                    <m:r>
                      <a:rPr lang="en-US" sz="3200" b="0" i="1" dirty="0" smtClean="0">
                        <a:latin typeface="Cambria Math" panose="02040503050406030204" pitchFamily="18" charset="0"/>
                      </a:rPr>
                      <m:t>,</m:t>
                    </m:r>
                    <m:r>
                      <a:rPr lang="el-GR" sz="3200" i="1" dirty="0" smtClean="0">
                        <a:latin typeface="Cambria Math" panose="02040503050406030204" pitchFamily="18" charset="0"/>
                        <a:ea typeface="Cambria Math" panose="02040503050406030204" pitchFamily="18" charset="0"/>
                      </a:rPr>
                      <m:t>𝜌</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oMath>
                </a14:m>
                <a:r>
                  <a:rPr lang="en-US" sz="3200" dirty="0" smtClean="0"/>
                  <a:t> is how many cars pass across </a:t>
                </a:r>
                <a14:m>
                  <m:oMath xmlns:m="http://schemas.openxmlformats.org/officeDocument/2006/math">
                    <m:r>
                      <a:rPr lang="en-US" sz="3200" i="1" dirty="0" smtClean="0">
                        <a:latin typeface="Cambria Math" panose="02040503050406030204" pitchFamily="18" charset="0"/>
                      </a:rPr>
                      <m:t>𝑥</m:t>
                    </m:r>
                  </m:oMath>
                </a14:m>
                <a:r>
                  <a:rPr lang="en-US" sz="3200" dirty="0" smtClean="0"/>
                  <a:t> per unit time</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a:stretch>
              </a:blipFill>
            </p:spPr>
            <p:txBody>
              <a:bodyPr/>
              <a:lstStyle/>
              <a:p>
                <a:r>
                  <a:rPr lang="en-US">
                    <a:noFill/>
                  </a:rPr>
                  <a:t> </a:t>
                </a:r>
              </a:p>
            </p:txBody>
          </p:sp>
        </mc:Fallback>
      </mc:AlternateContent>
    </p:spTree>
    <p:extLst>
      <p:ext uri="{BB962C8B-B14F-4D97-AF65-F5344CB8AC3E}">
        <p14:creationId xmlns:p14="http://schemas.microsoft.com/office/powerpoint/2010/main" val="1549420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3044" y="1053980"/>
            <a:ext cx="8576813" cy="1297333"/>
          </a:xfrm>
          <a:prstGeom prst="rect">
            <a:avLst/>
          </a:prstGeom>
        </p:spPr>
      </p:pic>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advection with inflow BC</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57300" y="1885720"/>
                <a:ext cx="3383280" cy="4532811"/>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𝑢</m:t>
                        </m:r>
                      </m:e>
                      <m:sub>
                        <m:r>
                          <a:rPr lang="en-US" sz="3200" b="0" i="1" dirty="0" smtClean="0">
                            <a:latin typeface="Cambria Math" panose="02040503050406030204" pitchFamily="18" charset="0"/>
                          </a:rPr>
                          <m:t>𝑥</m:t>
                        </m:r>
                      </m:sub>
                    </m:sSub>
                    <m:r>
                      <a:rPr lang="en-US" sz="3200" i="1" dirty="0" smtClean="0">
                        <a:latin typeface="Cambria Math" panose="02040503050406030204" pitchFamily="18" charset="0"/>
                      </a:rPr>
                      <m:t>=</m:t>
                    </m:r>
                    <m:r>
                      <a:rPr lang="en-US" sz="3200" b="0" i="1" dirty="0" smtClean="0">
                        <a:latin typeface="Cambria Math" panose="02040503050406030204" pitchFamily="18" charset="0"/>
                      </a:rPr>
                      <m:t>0</m:t>
                    </m:r>
                  </m:oMath>
                </a14:m>
                <a:r>
                  <a:rPr lang="en-US" sz="3200" dirty="0" smtClean="0"/>
                  <a:t> on [0,1], </a:t>
                </a:r>
                <a14:m>
                  <m:oMath xmlns:m="http://schemas.openxmlformats.org/officeDocument/2006/math">
                    <m:r>
                      <a:rPr lang="en-US" sz="3200" b="0" i="1" dirty="0" smtClean="0">
                        <a:latin typeface="Cambria Math" panose="02040503050406030204" pitchFamily="18" charset="0"/>
                      </a:rPr>
                      <m:t>𝑐</m:t>
                    </m:r>
                    <m:r>
                      <a:rPr lang="en-US" sz="3200" b="0" i="1" dirty="0" smtClean="0">
                        <a:latin typeface="Cambria Math" panose="02040503050406030204" pitchFamily="18" charset="0"/>
                      </a:rPr>
                      <m:t>=1</m:t>
                    </m:r>
                  </m:oMath>
                </a14:m>
                <a:r>
                  <a:rPr lang="en-US" sz="3200" dirty="0" smtClean="0"/>
                  <a:t>, inflow BC</a:t>
                </a:r>
              </a:p>
              <a:p>
                <a:r>
                  <a:rPr lang="en-US" sz="3200" dirty="0" smtClean="0"/>
                  <a:t>Eigenvalues all negative: solution becomes zero everywhere</a:t>
                </a:r>
              </a:p>
              <a:p>
                <a:r>
                  <a:rPr lang="en-US" sz="3200" dirty="0" smtClean="0"/>
                  <a:t>Computed before</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57300" y="1885720"/>
                <a:ext cx="3383280" cy="4532811"/>
              </a:xfrm>
              <a:blipFill>
                <a:blip r:embed="rId3"/>
                <a:stretch>
                  <a:fillRect l="-4144" t="-2688" r="-6667"/>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93815" y="365126"/>
            <a:ext cx="2762917" cy="601603"/>
          </a:xfrm>
          <a:prstGeom prst="rect">
            <a:avLst/>
          </a:prstGeom>
        </p:spPr>
      </p:pic>
      <p:pic>
        <p:nvPicPr>
          <p:cNvPr id="6" name="Picture 5"/>
          <p:cNvPicPr>
            <a:picLocks noChangeAspect="1"/>
          </p:cNvPicPr>
          <p:nvPr/>
        </p:nvPicPr>
        <p:blipFill>
          <a:blip r:embed="rId5"/>
          <a:stretch>
            <a:fillRect/>
          </a:stretch>
        </p:blipFill>
        <p:spPr>
          <a:xfrm>
            <a:off x="525997" y="2351313"/>
            <a:ext cx="6475694" cy="3392620"/>
          </a:xfrm>
          <a:prstGeom prst="rect">
            <a:avLst/>
          </a:prstGeom>
        </p:spPr>
      </p:pic>
      <p:pic>
        <p:nvPicPr>
          <p:cNvPr id="10" name="Picture 9"/>
          <p:cNvPicPr>
            <a:picLocks noChangeAspect="1"/>
          </p:cNvPicPr>
          <p:nvPr/>
        </p:nvPicPr>
        <p:blipFill>
          <a:blip r:embed="rId6"/>
          <a:stretch>
            <a:fillRect/>
          </a:stretch>
        </p:blipFill>
        <p:spPr>
          <a:xfrm>
            <a:off x="593815" y="5743933"/>
            <a:ext cx="2528208" cy="1159276"/>
          </a:xfrm>
          <a:prstGeom prst="rect">
            <a:avLst/>
          </a:prstGeom>
        </p:spPr>
      </p:pic>
    </p:spTree>
    <p:extLst>
      <p:ext uri="{BB962C8B-B14F-4D97-AF65-F5344CB8AC3E}">
        <p14:creationId xmlns:p14="http://schemas.microsoft.com/office/powerpoint/2010/main" val="1226943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1874610"/>
            <a:ext cx="10515600" cy="2232933"/>
          </a:xfrm>
        </p:spPr>
        <p:txBody>
          <a:bodyPr/>
          <a:lstStyle/>
          <a:p>
            <a:pPr algn="ctr"/>
            <a:r>
              <a:rPr lang="en-US" dirty="0" smtClean="0">
                <a:solidFill>
                  <a:schemeClr val="accent1">
                    <a:lumMod val="75000"/>
                  </a:schemeClr>
                </a:solidFill>
              </a:rPr>
              <a:t>Section 12.4</a:t>
            </a:r>
            <a:br>
              <a:rPr lang="en-US" dirty="0" smtClean="0">
                <a:solidFill>
                  <a:schemeClr val="accent1">
                    <a:lumMod val="75000"/>
                  </a:schemeClr>
                </a:solidFill>
              </a:rPr>
            </a:br>
            <a:r>
              <a:rPr lang="en-US" dirty="0" smtClean="0">
                <a:solidFill>
                  <a:schemeClr val="accent1">
                    <a:lumMod val="75000"/>
                  </a:schemeClr>
                </a:solidFill>
              </a:rPr>
              <a:t>The wave equation</a:t>
            </a:r>
            <a:endParaRPr lang="en-US" dirty="0">
              <a:solidFill>
                <a:schemeClr val="accent1">
                  <a:lumMod val="75000"/>
                </a:schemeClr>
              </a:solidFill>
            </a:endParaRPr>
          </a:p>
        </p:txBody>
      </p:sp>
    </p:spTree>
    <p:extLst>
      <p:ext uri="{BB962C8B-B14F-4D97-AF65-F5344CB8AC3E}">
        <p14:creationId xmlns:p14="http://schemas.microsoft.com/office/powerpoint/2010/main" val="23427684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wave equation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We now consider the (second order) wave equation</a:t>
                </a:r>
              </a:p>
              <a:p>
                <a:endParaRPr lang="en-US" sz="3200" dirty="0"/>
              </a:p>
              <a:p>
                <a:endParaRPr lang="en-US" sz="3200" dirty="0" smtClean="0"/>
              </a:p>
              <a:p>
                <a:r>
                  <a:rPr lang="en-US" sz="3200" dirty="0" smtClean="0"/>
                  <a:t>This equation has solutions of both forms </a:t>
                </a:r>
                <a14:m>
                  <m:oMath xmlns:m="http://schemas.openxmlformats.org/officeDocument/2006/math">
                    <m:r>
                      <a:rPr lang="en-US" sz="3200" i="1" smtClean="0">
                        <a:latin typeface="Cambria Math" panose="02040503050406030204" pitchFamily="18" charset="0"/>
                        <a:ea typeface="Cambria Math" panose="02040503050406030204" pitchFamily="18" charset="0"/>
                      </a:rPr>
                      <m:t>𝜙</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𝑐𝑡</m:t>
                    </m:r>
                    <m:r>
                      <a:rPr lang="en-US" sz="3200" b="0" i="1" smtClean="0">
                        <a:latin typeface="Cambria Math" panose="02040503050406030204" pitchFamily="18" charset="0"/>
                        <a:ea typeface="Cambria Math" panose="02040503050406030204" pitchFamily="18" charset="0"/>
                      </a:rPr>
                      <m:t>)</m:t>
                    </m:r>
                  </m:oMath>
                </a14:m>
                <a:r>
                  <a:rPr lang="en-US" sz="3200" dirty="0" smtClean="0"/>
                  <a:t> and </a:t>
                </a:r>
                <a14:m>
                  <m:oMath xmlns:m="http://schemas.openxmlformats.org/officeDocument/2006/math">
                    <m:r>
                      <a:rPr lang="en-US" sz="3200" i="1">
                        <a:latin typeface="Cambria Math" panose="02040503050406030204" pitchFamily="18" charset="0"/>
                        <a:ea typeface="Cambria Math" panose="02040503050406030204" pitchFamily="18" charset="0"/>
                      </a:rPr>
                      <m:t>𝜙</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𝑐𝑡</m:t>
                    </m:r>
                    <m:r>
                      <a:rPr lang="en-US" sz="3200" i="1">
                        <a:latin typeface="Cambria Math" panose="02040503050406030204" pitchFamily="18" charset="0"/>
                        <a:ea typeface="Cambria Math" panose="02040503050406030204" pitchFamily="18" charset="0"/>
                      </a:rPr>
                      <m:t>)</m:t>
                    </m:r>
                  </m:oMath>
                </a14:m>
                <a:r>
                  <a:rPr lang="en-US" sz="3200" dirty="0"/>
                  <a:t> </a:t>
                </a:r>
                <a:endParaRPr lang="en-US" sz="3200" dirty="0" smtClean="0"/>
              </a:p>
              <a:p>
                <a:r>
                  <a:rPr lang="en-US" sz="3200" dirty="0" smtClean="0"/>
                  <a:t>It allows propagation in both directions at once!</a:t>
                </a:r>
                <a:endParaRPr lang="en-US" sz="3200" dirty="0"/>
              </a:p>
              <a:p>
                <a:r>
                  <a:rPr lang="en-US" sz="3200" dirty="0" smtClean="0"/>
                  <a:t>We need two BCs and two ICS: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2834368" y="1861703"/>
            <a:ext cx="6570890" cy="691673"/>
          </a:xfrm>
          <a:prstGeom prst="rect">
            <a:avLst/>
          </a:prstGeom>
        </p:spPr>
      </p:pic>
      <p:pic>
        <p:nvPicPr>
          <p:cNvPr id="7" name="Picture 6"/>
          <p:cNvPicPr>
            <a:picLocks noChangeAspect="1"/>
          </p:cNvPicPr>
          <p:nvPr/>
        </p:nvPicPr>
        <p:blipFill>
          <a:blip r:embed="rId4"/>
          <a:stretch>
            <a:fillRect/>
          </a:stretch>
        </p:blipFill>
        <p:spPr>
          <a:xfrm>
            <a:off x="3263672" y="4869316"/>
            <a:ext cx="6650106" cy="1453108"/>
          </a:xfrm>
          <a:prstGeom prst="rect">
            <a:avLst/>
          </a:prstGeom>
        </p:spPr>
      </p:pic>
    </p:spTree>
    <p:extLst>
      <p:ext uri="{BB962C8B-B14F-4D97-AF65-F5344CB8AC3E}">
        <p14:creationId xmlns:p14="http://schemas.microsoft.com/office/powerpoint/2010/main" val="33543832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wave equation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We could discretize it directly with centered differences:</a:t>
                </a:r>
              </a:p>
              <a:p>
                <a:endParaRPr lang="en-US" sz="3200" dirty="0"/>
              </a:p>
              <a:p>
                <a:endParaRPr lang="en-US" sz="3200" dirty="0" smtClean="0"/>
              </a:p>
              <a:p>
                <a:r>
                  <a:rPr lang="en-US" sz="3200" dirty="0" smtClean="0"/>
                  <a:t>Needs two old time levels: </a:t>
                </a:r>
                <a14:m>
                  <m:oMath xmlns:m="http://schemas.openxmlformats.org/officeDocument/2006/math">
                    <m:r>
                      <a:rPr lang="en-US" sz="3200" i="1" dirty="0" smtClean="0">
                        <a:latin typeface="Cambria Math" panose="02040503050406030204" pitchFamily="18" charset="0"/>
                      </a:rPr>
                      <m:t>𝑗</m:t>
                    </m:r>
                  </m:oMath>
                </a14:m>
                <a:r>
                  <a:rPr lang="en-US" sz="3200" dirty="0" smtClean="0"/>
                  <a:t> and </a:t>
                </a:r>
                <a14:m>
                  <m:oMath xmlns:m="http://schemas.openxmlformats.org/officeDocument/2006/math">
                    <m:r>
                      <a:rPr lang="en-US" sz="3200" i="1" dirty="0" smtClean="0">
                        <a:latin typeface="Cambria Math" panose="02040503050406030204" pitchFamily="18" charset="0"/>
                      </a:rPr>
                      <m:t>𝑗</m:t>
                    </m:r>
                    <m:r>
                      <a:rPr lang="en-US" sz="3200" i="1" dirty="0" smtClean="0">
                        <a:latin typeface="Cambria Math" panose="02040503050406030204" pitchFamily="18" charset="0"/>
                      </a:rPr>
                      <m:t>−1</m:t>
                    </m:r>
                  </m:oMath>
                </a14:m>
                <a:r>
                  <a:rPr lang="en-US" sz="3200" dirty="0" smtClean="0"/>
                  <a:t> are needed for </a:t>
                </a:r>
                <a14:m>
                  <m:oMath xmlns:m="http://schemas.openxmlformats.org/officeDocument/2006/math">
                    <m:r>
                      <a:rPr lang="en-US" sz="3200" i="1" dirty="0" smtClean="0">
                        <a:latin typeface="Cambria Math" panose="02040503050406030204" pitchFamily="18" charset="0"/>
                      </a:rPr>
                      <m:t>𝑗</m:t>
                    </m:r>
                    <m:r>
                      <a:rPr lang="en-US" sz="3200" i="1" dirty="0" smtClean="0">
                        <a:latin typeface="Cambria Math" panose="02040503050406030204" pitchFamily="18" charset="0"/>
                      </a:rPr>
                      <m:t>+1</m:t>
                    </m:r>
                  </m:oMath>
                </a14:m>
                <a:endParaRPr lang="en-US" sz="3200" dirty="0" smtClean="0"/>
              </a:p>
              <a:p>
                <a:r>
                  <a:rPr lang="en-US" sz="3200" dirty="0" smtClean="0"/>
                  <a:t>Explicit for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𝑈</m:t>
                        </m:r>
                      </m:e>
                      <m:sub>
                        <m:r>
                          <a:rPr lang="en-US" sz="3200" i="1" dirty="0" smtClean="0">
                            <a:latin typeface="Cambria Math" panose="02040503050406030204" pitchFamily="18" charset="0"/>
                          </a:rPr>
                          <m:t>𝑖</m:t>
                        </m:r>
                        <m:r>
                          <a:rPr lang="en-US" sz="3200" b="0" i="1" dirty="0" smtClean="0">
                            <a:latin typeface="Cambria Math" panose="02040503050406030204" pitchFamily="18" charset="0"/>
                          </a:rPr>
                          <m:t>,</m:t>
                        </m:r>
                        <m:r>
                          <a:rPr lang="en-US" sz="3200" b="0" i="1" dirty="0" smtClean="0">
                            <a:latin typeface="Cambria Math" panose="02040503050406030204" pitchFamily="18" charset="0"/>
                          </a:rPr>
                          <m:t>𝑗</m:t>
                        </m:r>
                        <m:r>
                          <a:rPr lang="en-US" sz="3200" b="0" i="1" dirty="0" smtClean="0">
                            <a:latin typeface="Cambria Math" panose="02040503050406030204" pitchFamily="18" charset="0"/>
                          </a:rPr>
                          <m:t>+1</m:t>
                        </m:r>
                      </m:sub>
                    </m:sSub>
                  </m:oMath>
                </a14:m>
                <a:endParaRPr lang="en-US" sz="3200" dirty="0"/>
              </a:p>
              <a:p>
                <a:r>
                  <a:rPr lang="en-US" sz="3200" dirty="0" smtClean="0"/>
                  <a:t>But, we will take a different approach… </a:t>
                </a:r>
              </a:p>
              <a:p>
                <a:r>
                  <a:rPr lang="en-US" sz="3200" dirty="0" smtClean="0"/>
                  <a:t>Write the a first order system, and solve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040988" y="1665514"/>
            <a:ext cx="8361448" cy="910319"/>
          </a:xfrm>
          <a:prstGeom prst="rect">
            <a:avLst/>
          </a:prstGeom>
        </p:spPr>
      </p:pic>
    </p:spTree>
    <p:extLst>
      <p:ext uri="{BB962C8B-B14F-4D97-AF65-F5344CB8AC3E}">
        <p14:creationId xmlns:p14="http://schemas.microsoft.com/office/powerpoint/2010/main" val="4456981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wave equation: first order system</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Let </a:t>
                </a:r>
                <a14:m>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 = </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𝑢</m:t>
                        </m:r>
                      </m:e>
                      <m:sub>
                        <m:r>
                          <a:rPr lang="en-US" sz="3200" i="1" dirty="0" err="1" smtClean="0">
                            <a:latin typeface="Cambria Math" panose="02040503050406030204" pitchFamily="18" charset="0"/>
                          </a:rPr>
                          <m:t>𝑡</m:t>
                        </m:r>
                      </m:sub>
                    </m:sSub>
                  </m:oMath>
                </a14:m>
                <a:r>
                  <a:rPr lang="en-US" sz="3200" dirty="0" smtClean="0"/>
                  <a:t>, then </a:t>
                </a:r>
              </a:p>
              <a:p>
                <a:endParaRPr lang="en-US" sz="3200" dirty="0" smtClean="0"/>
              </a:p>
              <a:p>
                <a:endParaRPr lang="en-US" sz="3200" dirty="0"/>
              </a:p>
              <a:p>
                <a:r>
                  <a:rPr lang="en-US" sz="3200" dirty="0" smtClean="0"/>
                  <a:t>But, another way turns out to be good</a:t>
                </a:r>
              </a:p>
              <a:p>
                <a:r>
                  <a:rPr lang="en-US" sz="3200" dirty="0" smtClean="0"/>
                  <a:t>Let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sub>
                    </m:sSub>
                    <m:r>
                      <a:rPr lang="en-US" sz="3200" i="1" dirty="0" smtClean="0">
                        <a:latin typeface="Cambria Math" panose="02040503050406030204" pitchFamily="18" charset="0"/>
                      </a:rPr>
                      <m:t>=</m:t>
                    </m:r>
                    <m:sSub>
                      <m:sSubPr>
                        <m:ctrlPr>
                          <a:rPr lang="en-US" sz="3200" i="1" dirty="0" err="1" smtClean="0">
                            <a:latin typeface="Cambria Math" panose="02040503050406030204" pitchFamily="18" charset="0"/>
                          </a:rPr>
                        </m:ctrlPr>
                      </m:sSubPr>
                      <m:e>
                        <m:r>
                          <a:rPr lang="en-US" sz="3200" i="1" dirty="0" err="1" smtClean="0">
                            <a:latin typeface="Cambria Math" panose="02040503050406030204" pitchFamily="18" charset="0"/>
                          </a:rPr>
                          <m:t>𝑧</m:t>
                        </m:r>
                      </m:e>
                      <m:sub>
                        <m:r>
                          <a:rPr lang="en-US" sz="3200" i="1" dirty="0" err="1" smtClean="0">
                            <a:latin typeface="Cambria Math" panose="02040503050406030204" pitchFamily="18" charset="0"/>
                          </a:rPr>
                          <m:t>𝑥</m:t>
                        </m:r>
                      </m:sub>
                    </m:sSub>
                  </m:oMath>
                </a14:m>
                <a:r>
                  <a:rPr lang="en-US" sz="3200" dirty="0" smtClean="0"/>
                  <a:t> and consider equations for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m:t>
                    </m:r>
                    <m:r>
                      <a:rPr lang="en-US" sz="3200" i="1" dirty="0" err="1" smtClean="0">
                        <a:latin typeface="Cambria Math" panose="02040503050406030204" pitchFamily="18" charset="0"/>
                      </a:rPr>
                      <m:t>𝑥</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𝑡</m:t>
                    </m:r>
                    <m:r>
                      <a:rPr lang="en-US" sz="3200" i="1" dirty="0" smtClean="0">
                        <a:latin typeface="Cambria Math" panose="02040503050406030204" pitchFamily="18" charset="0"/>
                      </a:rPr>
                      <m:t>)</m:t>
                    </m:r>
                  </m:oMath>
                </a14:m>
                <a:r>
                  <a:rPr lang="en-US" sz="3200" dirty="0" smtClean="0"/>
                  <a:t> and </a:t>
                </a:r>
                <a14:m>
                  <m:oMath xmlns:m="http://schemas.openxmlformats.org/officeDocument/2006/math">
                    <m:r>
                      <a:rPr lang="en-US" sz="3200" i="1" dirty="0" smtClean="0">
                        <a:latin typeface="Cambria Math" panose="02040503050406030204" pitchFamily="18" charset="0"/>
                      </a:rPr>
                      <m:t>𝑧</m:t>
                    </m:r>
                    <m:r>
                      <a:rPr lang="en-US" sz="3200" i="1" dirty="0" smtClean="0">
                        <a:latin typeface="Cambria Math" panose="02040503050406030204" pitchFamily="18" charset="0"/>
                      </a:rPr>
                      <m:t>(</m:t>
                    </m:r>
                    <m:r>
                      <a:rPr lang="en-US" sz="3200" i="1" dirty="0" err="1" smtClean="0">
                        <a:latin typeface="Cambria Math" panose="02040503050406030204" pitchFamily="18" charset="0"/>
                      </a:rPr>
                      <m:t>𝑥</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𝑡</m:t>
                    </m:r>
                    <m:r>
                      <a:rPr lang="en-US" sz="3200" i="1" dirty="0" smtClean="0">
                        <a:latin typeface="Cambria Math" panose="02040503050406030204" pitchFamily="18" charset="0"/>
                      </a:rPr>
                      <m:t>)</m:t>
                    </m:r>
                  </m:oMath>
                </a14:m>
                <a:r>
                  <a:rPr lang="en-US" sz="3200" dirty="0" smtClean="0"/>
                  <a:t>:</a:t>
                </a:r>
              </a:p>
              <a:p>
                <a:endParaRPr lang="en-US" sz="3200" dirty="0" smtClean="0"/>
              </a:p>
              <a:p>
                <a:endParaRPr lang="en-US" sz="3200" dirty="0"/>
              </a:p>
              <a:p>
                <a:r>
                  <a:rPr lang="en-US" sz="3200" dirty="0" smtClean="0"/>
                  <a:t>We can change the IC to </a:t>
                </a:r>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31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322309" y="1053981"/>
            <a:ext cx="1973932" cy="1071563"/>
          </a:xfrm>
          <a:prstGeom prst="rect">
            <a:avLst/>
          </a:prstGeom>
        </p:spPr>
      </p:pic>
      <p:pic>
        <p:nvPicPr>
          <p:cNvPr id="6" name="Picture 5"/>
          <p:cNvPicPr>
            <a:picLocks noChangeAspect="1"/>
          </p:cNvPicPr>
          <p:nvPr/>
        </p:nvPicPr>
        <p:blipFill>
          <a:blip r:embed="rId4"/>
          <a:stretch>
            <a:fillRect/>
          </a:stretch>
        </p:blipFill>
        <p:spPr>
          <a:xfrm>
            <a:off x="4322309" y="3861353"/>
            <a:ext cx="2308004" cy="1260854"/>
          </a:xfrm>
          <a:prstGeom prst="rect">
            <a:avLst/>
          </a:prstGeom>
        </p:spPr>
      </p:pic>
      <p:pic>
        <p:nvPicPr>
          <p:cNvPr id="7" name="Picture 6"/>
          <p:cNvPicPr>
            <a:picLocks noChangeAspect="1"/>
          </p:cNvPicPr>
          <p:nvPr/>
        </p:nvPicPr>
        <p:blipFill>
          <a:blip r:embed="rId5"/>
          <a:stretch>
            <a:fillRect/>
          </a:stretch>
        </p:blipFill>
        <p:spPr>
          <a:xfrm>
            <a:off x="4322309" y="5678380"/>
            <a:ext cx="2731634" cy="644044"/>
          </a:xfrm>
          <a:prstGeom prst="rect">
            <a:avLst/>
          </a:prstGeom>
        </p:spPr>
      </p:pic>
    </p:spTree>
    <p:extLst>
      <p:ext uri="{BB962C8B-B14F-4D97-AF65-F5344CB8AC3E}">
        <p14:creationId xmlns:p14="http://schemas.microsoft.com/office/powerpoint/2010/main" val="12515837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652"/>
            <a:ext cx="10515600" cy="688855"/>
          </a:xfrm>
        </p:spPr>
        <p:txBody>
          <a:bodyPr>
            <a:normAutofit fontScale="90000"/>
          </a:bodyPr>
          <a:lstStyle/>
          <a:p>
            <a:r>
              <a:rPr lang="en-US" dirty="0" smtClean="0">
                <a:solidFill>
                  <a:srgbClr val="0070C0"/>
                </a:solidFill>
              </a:rPr>
              <a:t>First order system</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3179" y="842507"/>
                <a:ext cx="10515600" cy="5541964"/>
              </a:xfrm>
            </p:spPr>
            <p:txBody>
              <a:bodyPr>
                <a:noAutofit/>
              </a:bodyPr>
              <a:lstStyle/>
              <a:p>
                <a:r>
                  <a:rPr lang="en-US" sz="3200" dirty="0" smtClean="0"/>
                  <a:t>We now apply </a:t>
                </a:r>
                <a:r>
                  <a:rPr lang="en-US" sz="3200" dirty="0" err="1" smtClean="0"/>
                  <a:t>semidiscretization</a:t>
                </a:r>
                <a:r>
                  <a:rPr lang="en-US" sz="3200" dirty="0" smtClean="0"/>
                  <a:t> to </a:t>
                </a:r>
              </a:p>
              <a:p>
                <a:pPr marL="0" indent="0">
                  <a:buNone/>
                </a:pPr>
                <a:endParaRPr lang="en-US" sz="3200" dirty="0"/>
              </a:p>
              <a:p>
                <a:r>
                  <a:rPr lang="en-US" sz="3200" dirty="0" smtClean="0"/>
                  <a:t>Using centered differences since waves can go both ways</a:t>
                </a:r>
              </a:p>
              <a:p>
                <a:r>
                  <a:rPr lang="en-US" sz="3200" dirty="0" smtClean="0"/>
                  <a:t>Discretizing in space gives, as usual,</a:t>
                </a:r>
              </a:p>
              <a:p>
                <a:endParaRPr lang="en-US" sz="3200" dirty="0" smtClean="0"/>
              </a:p>
              <a:p>
                <a:endParaRPr lang="en-US" sz="3200" dirty="0"/>
              </a:p>
              <a:p>
                <a:r>
                  <a:rPr lang="en-US" sz="3200" dirty="0" smtClean="0"/>
                  <a:t>The BCs say we should chop off </a:t>
                </a:r>
                <a14:m>
                  <m:oMath xmlns:m="http://schemas.openxmlformats.org/officeDocument/2006/math">
                    <m:r>
                      <a:rPr lang="en-US" sz="3200" i="1" dirty="0" smtClean="0">
                        <a:latin typeface="Cambria Math" panose="02040503050406030204" pitchFamily="18" charset="0"/>
                      </a:rPr>
                      <m:t>𝑢</m:t>
                    </m:r>
                  </m:oMath>
                </a14:m>
                <a:r>
                  <a:rPr lang="en-US" sz="3200" dirty="0" smtClean="0"/>
                  <a:t> at the ends, but keep </a:t>
                </a:r>
                <a14:m>
                  <m:oMath xmlns:m="http://schemas.openxmlformats.org/officeDocument/2006/math">
                    <m:r>
                      <a:rPr lang="en-US" sz="3200" i="1" dirty="0" smtClean="0">
                        <a:latin typeface="Cambria Math" panose="02040503050406030204" pitchFamily="18" charset="0"/>
                      </a:rPr>
                      <m:t>𝑧</m:t>
                    </m:r>
                  </m:oMath>
                </a14:m>
                <a:r>
                  <a:rPr lang="en-US" sz="3200" dirty="0" smtClean="0"/>
                  <a:t> there</a:t>
                </a:r>
              </a:p>
              <a:p>
                <a:r>
                  <a:rPr lang="en-US" sz="3200" dirty="0" smtClean="0"/>
                  <a:t>We can do this with dedicated </a:t>
                </a:r>
                <a:r>
                  <a:rPr lang="en-US" sz="3200" dirty="0" smtClean="0">
                    <a:latin typeface="Courier New" panose="02070309020205020404" pitchFamily="49" charset="0"/>
                    <a:cs typeface="Courier New" panose="02070309020205020404" pitchFamily="49" charset="0"/>
                  </a:rPr>
                  <a:t>extend</a:t>
                </a:r>
                <a:r>
                  <a:rPr lang="en-US" sz="3200" dirty="0" smtClean="0"/>
                  <a:t> and </a:t>
                </a:r>
                <a:r>
                  <a:rPr lang="en-US" sz="3200" dirty="0" smtClean="0">
                    <a:latin typeface="Courier New" panose="02070309020205020404" pitchFamily="49" charset="0"/>
                    <a:cs typeface="Courier New" panose="02070309020205020404" pitchFamily="49" charset="0"/>
                  </a:rPr>
                  <a:t>chop</a:t>
                </a:r>
                <a:r>
                  <a:rPr lang="en-US" sz="3200" dirty="0" smtClean="0"/>
                  <a:t> functions</a:t>
                </a:r>
              </a:p>
              <a:p>
                <a:r>
                  <a:rPr lang="en-US" sz="3200" dirty="0" smtClean="0"/>
                  <a:t>Let the unknowns without the end </a:t>
                </a:r>
                <a14:m>
                  <m:oMath xmlns:m="http://schemas.openxmlformats.org/officeDocument/2006/math">
                    <m:r>
                      <a:rPr lang="en-US" sz="3200" i="1" dirty="0" smtClean="0">
                        <a:latin typeface="Cambria Math" panose="02040503050406030204" pitchFamily="18" charset="0"/>
                      </a:rPr>
                      <m:t>𝑢</m:t>
                    </m:r>
                  </m:oMath>
                </a14:m>
                <a:r>
                  <a:rPr lang="en-US" sz="3200" dirty="0" smtClean="0"/>
                  <a:t> values be </a:t>
                </a:r>
                <a14:m>
                  <m:oMath xmlns:m="http://schemas.openxmlformats.org/officeDocument/2006/math">
                    <m:r>
                      <a:rPr lang="en-US" sz="3200" i="1" dirty="0" smtClean="0">
                        <a:latin typeface="Cambria Math" panose="02040503050406030204" pitchFamily="18" charset="0"/>
                      </a:rPr>
                      <m:t>𝑤</m:t>
                    </m:r>
                  </m:oMath>
                </a14:m>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3179" y="842507"/>
                <a:ext cx="10515600" cy="5541964"/>
              </a:xfrm>
              <a:blipFill>
                <a:blip r:embed="rId2"/>
                <a:stretch>
                  <a:fillRect l="-1333" t="-2310" r="-116" b="-2860"/>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7369510" y="769219"/>
            <a:ext cx="2308004" cy="1260854"/>
          </a:xfrm>
          <a:prstGeom prst="rect">
            <a:avLst/>
          </a:prstGeom>
        </p:spPr>
      </p:pic>
      <p:pic>
        <p:nvPicPr>
          <p:cNvPr id="4" name="Picture 3"/>
          <p:cNvPicPr>
            <a:picLocks noChangeAspect="1"/>
          </p:cNvPicPr>
          <p:nvPr/>
        </p:nvPicPr>
        <p:blipFill>
          <a:blip r:embed="rId4"/>
          <a:stretch>
            <a:fillRect/>
          </a:stretch>
        </p:blipFill>
        <p:spPr>
          <a:xfrm>
            <a:off x="3898445" y="3004927"/>
            <a:ext cx="4625067" cy="1217123"/>
          </a:xfrm>
          <a:prstGeom prst="rect">
            <a:avLst/>
          </a:prstGeom>
        </p:spPr>
      </p:pic>
    </p:spTree>
    <p:extLst>
      <p:ext uri="{BB962C8B-B14F-4D97-AF65-F5344CB8AC3E}">
        <p14:creationId xmlns:p14="http://schemas.microsoft.com/office/powerpoint/2010/main" val="76660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1</a:t>
            </a:r>
            <a:r>
              <a:rPr lang="en-US" baseline="30000" dirty="0" smtClean="0">
                <a:solidFill>
                  <a:srgbClr val="0070C0"/>
                </a:solidFill>
              </a:rPr>
              <a:t>st</a:t>
            </a:r>
            <a:r>
              <a:rPr lang="en-US" dirty="0" smtClean="0">
                <a:solidFill>
                  <a:srgbClr val="0070C0"/>
                </a:solidFill>
              </a:rPr>
              <a:t> order wave </a:t>
            </a:r>
            <a:r>
              <a:rPr lang="en-US" dirty="0" err="1" smtClean="0">
                <a:solidFill>
                  <a:srgbClr val="0070C0"/>
                </a:solidFill>
              </a:rPr>
              <a:t>eqn</a:t>
            </a:r>
            <a:r>
              <a:rPr lang="en-US" dirty="0" smtClean="0">
                <a:solidFill>
                  <a:srgbClr val="0070C0"/>
                </a:solidFill>
              </a:rPr>
              <a:t> system</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4914" y="1331843"/>
                <a:ext cx="3213462" cy="4977517"/>
              </a:xfrm>
            </p:spPr>
            <p:txBody>
              <a:bodyPr>
                <a:noAutofit/>
              </a:bodyPr>
              <a:lstStyle/>
              <a:p>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𝑢</m:t>
                        </m:r>
                      </m:e>
                      <m:sub>
                        <m:r>
                          <a:rPr lang="en-US" sz="3200" i="1" dirty="0" smtClean="0">
                            <a:latin typeface="Cambria Math" panose="02040503050406030204" pitchFamily="18" charset="0"/>
                          </a:rPr>
                          <m:t>𝑡</m:t>
                        </m:r>
                        <m:r>
                          <a:rPr lang="en-US" sz="3200" b="0" i="1" dirty="0" smtClean="0">
                            <a:latin typeface="Cambria Math" panose="02040503050406030204" pitchFamily="18" charset="0"/>
                          </a:rPr>
                          <m:t>𝑡</m:t>
                        </m:r>
                      </m:sub>
                    </m:sSub>
                    <m:r>
                      <a:rPr lang="en-US" sz="3200" i="1" dirty="0" smtClean="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2</m:t>
                    </m:r>
                    <m:sSub>
                      <m:sSubPr>
                        <m:ctrlPr>
                          <a:rPr lang="en-US" sz="3200" b="0" i="1" dirty="0" smtClean="0">
                            <a:latin typeface="Cambria Math" panose="02040503050406030204" pitchFamily="18" charset="0"/>
                            <a:ea typeface="Cambria Math" panose="02040503050406030204" pitchFamily="18" charset="0"/>
                          </a:rPr>
                        </m:ctrlPr>
                      </m:sSubPr>
                      <m:e>
                        <m:r>
                          <a:rPr lang="en-US" sz="3200" b="0" i="1" dirty="0" smtClean="0">
                            <a:latin typeface="Cambria Math" panose="02040503050406030204" pitchFamily="18" charset="0"/>
                            <a:ea typeface="Cambria Math" panose="02040503050406030204" pitchFamily="18" charset="0"/>
                          </a:rPr>
                          <m:t>𝑢</m:t>
                        </m:r>
                      </m:e>
                      <m:sub>
                        <m:r>
                          <a:rPr lang="en-US" sz="3200" b="0" i="1" dirty="0" smtClean="0">
                            <a:latin typeface="Cambria Math" panose="02040503050406030204" pitchFamily="18" charset="0"/>
                            <a:ea typeface="Cambria Math" panose="02040503050406030204" pitchFamily="18" charset="0"/>
                          </a:rPr>
                          <m:t>𝑥𝑥</m:t>
                        </m:r>
                      </m:sub>
                    </m:sSub>
                  </m:oMath>
                </a14:m>
                <a:r>
                  <a:rPr lang="en-US" sz="3200" dirty="0" smtClean="0"/>
                  <a:t>  on [-1,1], </a:t>
                </a:r>
                <a14:m>
                  <m:oMath xmlns:m="http://schemas.openxmlformats.org/officeDocument/2006/math">
                    <m:r>
                      <a:rPr lang="en-US" sz="3200" b="0" i="1" dirty="0" smtClean="0">
                        <a:latin typeface="Cambria Math" panose="02040503050406030204" pitchFamily="18" charset="0"/>
                      </a:rPr>
                      <m:t>𝑐</m:t>
                    </m:r>
                    <m:r>
                      <a:rPr lang="en-US" sz="3200" b="0" i="1" dirty="0" smtClean="0">
                        <a:latin typeface="Cambria Math" panose="02040503050406030204" pitchFamily="18" charset="0"/>
                      </a:rPr>
                      <m:t>=2</m:t>
                    </m:r>
                  </m:oMath>
                </a14:m>
                <a:endParaRPr lang="en-US" sz="3200" b="0" i="1" dirty="0" smtClean="0">
                  <a:latin typeface="Cambria Math" panose="02040503050406030204" pitchFamily="18" charset="0"/>
                </a:endParaRPr>
              </a:p>
              <a:p>
                <a:r>
                  <a:rPr lang="en-US" sz="3200" dirty="0" smtClean="0"/>
                  <a:t>Only need first derivative matrix</a:t>
                </a:r>
              </a:p>
              <a:p>
                <a:r>
                  <a:rPr lang="en-US" sz="3200" dirty="0" smtClean="0"/>
                  <a:t>Compute needed derivatives and assemble </a:t>
                </a:r>
                <a:r>
                  <a:rPr lang="en-US" sz="3200" dirty="0" err="1" smtClean="0"/>
                  <a:t>rhs</a:t>
                </a:r>
                <a:r>
                  <a:rPr lang="en-US" sz="3200" dirty="0" smtClean="0"/>
                  <a:t> function for ODE system</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4914" y="1331843"/>
                <a:ext cx="3213462" cy="4977517"/>
              </a:xfrm>
              <a:blipFill>
                <a:blip r:embed="rId2"/>
                <a:stretch>
                  <a:fillRect l="-4364" t="-2448" r="-626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59290" y="365126"/>
            <a:ext cx="2826681" cy="688855"/>
          </a:xfrm>
          <a:prstGeom prst="rect">
            <a:avLst/>
          </a:prstGeom>
        </p:spPr>
      </p:pic>
      <p:pic>
        <p:nvPicPr>
          <p:cNvPr id="5" name="Picture 4"/>
          <p:cNvPicPr>
            <a:picLocks noChangeAspect="1"/>
          </p:cNvPicPr>
          <p:nvPr/>
        </p:nvPicPr>
        <p:blipFill>
          <a:blip r:embed="rId4"/>
          <a:stretch>
            <a:fillRect/>
          </a:stretch>
        </p:blipFill>
        <p:spPr>
          <a:xfrm>
            <a:off x="859290" y="1053981"/>
            <a:ext cx="4899502" cy="872514"/>
          </a:xfrm>
          <a:prstGeom prst="rect">
            <a:avLst/>
          </a:prstGeom>
        </p:spPr>
      </p:pic>
      <p:pic>
        <p:nvPicPr>
          <p:cNvPr id="6" name="Picture 5"/>
          <p:cNvPicPr>
            <a:picLocks noChangeAspect="1"/>
          </p:cNvPicPr>
          <p:nvPr/>
        </p:nvPicPr>
        <p:blipFill>
          <a:blip r:embed="rId5"/>
          <a:stretch>
            <a:fillRect/>
          </a:stretch>
        </p:blipFill>
        <p:spPr>
          <a:xfrm>
            <a:off x="859290" y="1926495"/>
            <a:ext cx="3696381" cy="726363"/>
          </a:xfrm>
          <a:prstGeom prst="rect">
            <a:avLst/>
          </a:prstGeom>
        </p:spPr>
      </p:pic>
      <p:pic>
        <p:nvPicPr>
          <p:cNvPr id="10" name="Picture 9"/>
          <p:cNvPicPr>
            <a:picLocks noChangeAspect="1"/>
          </p:cNvPicPr>
          <p:nvPr/>
        </p:nvPicPr>
        <p:blipFill>
          <a:blip r:embed="rId6"/>
          <a:stretch>
            <a:fillRect/>
          </a:stretch>
        </p:blipFill>
        <p:spPr>
          <a:xfrm>
            <a:off x="859290" y="2791946"/>
            <a:ext cx="5655810" cy="2310331"/>
          </a:xfrm>
          <a:prstGeom prst="rect">
            <a:avLst/>
          </a:prstGeom>
        </p:spPr>
      </p:pic>
    </p:spTree>
    <p:extLst>
      <p:ext uri="{BB962C8B-B14F-4D97-AF65-F5344CB8AC3E}">
        <p14:creationId xmlns:p14="http://schemas.microsoft.com/office/powerpoint/2010/main" val="13345137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59289" y="2573680"/>
            <a:ext cx="8382682" cy="1113325"/>
          </a:xfrm>
          <a:prstGeom prst="rect">
            <a:avLst/>
          </a:prstGeom>
        </p:spPr>
      </p:pic>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1</a:t>
            </a:r>
            <a:r>
              <a:rPr lang="en-US" baseline="30000" dirty="0" smtClean="0">
                <a:solidFill>
                  <a:srgbClr val="0070C0"/>
                </a:solidFill>
              </a:rPr>
              <a:t>st</a:t>
            </a:r>
            <a:r>
              <a:rPr lang="en-US" dirty="0" smtClean="0">
                <a:solidFill>
                  <a:srgbClr val="0070C0"/>
                </a:solidFill>
              </a:rPr>
              <a:t> order wave </a:t>
            </a:r>
            <a:r>
              <a:rPr lang="en-US" dirty="0" err="1" smtClean="0">
                <a:solidFill>
                  <a:srgbClr val="0070C0"/>
                </a:solidFill>
              </a:rPr>
              <a:t>eqn</a:t>
            </a:r>
            <a:r>
              <a:rPr lang="en-US" dirty="0" smtClean="0">
                <a:solidFill>
                  <a:srgbClr val="0070C0"/>
                </a:solidFill>
              </a:rPr>
              <a:t> system</a:t>
            </a:r>
            <a:endParaRPr lang="en-US" dirty="0">
              <a:solidFill>
                <a:srgbClr val="0070C0"/>
              </a:solidFill>
            </a:endParaRPr>
          </a:p>
        </p:txBody>
      </p:sp>
      <p:sp>
        <p:nvSpPr>
          <p:cNvPr id="3" name="Content Placeholder 2"/>
          <p:cNvSpPr>
            <a:spLocks noGrp="1"/>
          </p:cNvSpPr>
          <p:nvPr>
            <p:ph idx="1"/>
          </p:nvPr>
        </p:nvSpPr>
        <p:spPr>
          <a:xfrm>
            <a:off x="9127670" y="1099456"/>
            <a:ext cx="2380705" cy="5232243"/>
          </a:xfrm>
        </p:spPr>
        <p:txBody>
          <a:bodyPr>
            <a:noAutofit/>
          </a:bodyPr>
          <a:lstStyle/>
          <a:p>
            <a:r>
              <a:rPr lang="en-US" sz="3200" dirty="0" smtClean="0"/>
              <a:t>Set up </a:t>
            </a:r>
            <a:r>
              <a:rPr lang="en-US" sz="3200" dirty="0" err="1" smtClean="0"/>
              <a:t>Ics</a:t>
            </a:r>
            <a:endParaRPr lang="en-US" sz="3200" dirty="0" smtClean="0"/>
          </a:p>
          <a:p>
            <a:endParaRPr lang="en-US" sz="3200" dirty="0"/>
          </a:p>
          <a:p>
            <a:r>
              <a:rPr lang="en-US" sz="3200" dirty="0" smtClean="0"/>
              <a:t>Hyperbolic PDE is not stiff, so we can use </a:t>
            </a:r>
            <a:r>
              <a:rPr lang="en-US" sz="3200" dirty="0" smtClean="0">
                <a:latin typeface="Courier New" panose="02070309020205020404" pitchFamily="49" charset="0"/>
              </a:rPr>
              <a:t>ode45</a:t>
            </a:r>
          </a:p>
          <a:p>
            <a:r>
              <a:rPr lang="en-US" sz="3200" dirty="0" smtClean="0"/>
              <a:t>Extract original variables to plot</a:t>
            </a:r>
            <a:endParaRPr lang="en-US" sz="3200" dirty="0"/>
          </a:p>
          <a:p>
            <a:endParaRPr lang="en-US" sz="3200" dirty="0" smtClean="0"/>
          </a:p>
          <a:p>
            <a:endParaRPr lang="en-US" sz="3200" dirty="0" smtClean="0"/>
          </a:p>
          <a:p>
            <a:endParaRPr lang="en-US" sz="3200" dirty="0" smtClean="0"/>
          </a:p>
        </p:txBody>
      </p:sp>
      <p:pic>
        <p:nvPicPr>
          <p:cNvPr id="4" name="Picture 3"/>
          <p:cNvPicPr>
            <a:picLocks noChangeAspect="1"/>
          </p:cNvPicPr>
          <p:nvPr/>
        </p:nvPicPr>
        <p:blipFill>
          <a:blip r:embed="rId3"/>
          <a:stretch>
            <a:fillRect/>
          </a:stretch>
        </p:blipFill>
        <p:spPr>
          <a:xfrm>
            <a:off x="859290" y="365126"/>
            <a:ext cx="2826681" cy="688855"/>
          </a:xfrm>
          <a:prstGeom prst="rect">
            <a:avLst/>
          </a:prstGeom>
        </p:spPr>
      </p:pic>
      <p:pic>
        <p:nvPicPr>
          <p:cNvPr id="7" name="Picture 6"/>
          <p:cNvPicPr>
            <a:picLocks noChangeAspect="1"/>
          </p:cNvPicPr>
          <p:nvPr/>
        </p:nvPicPr>
        <p:blipFill>
          <a:blip r:embed="rId4"/>
          <a:stretch>
            <a:fillRect/>
          </a:stretch>
        </p:blipFill>
        <p:spPr>
          <a:xfrm>
            <a:off x="859290" y="1211035"/>
            <a:ext cx="6258446" cy="1205593"/>
          </a:xfrm>
          <a:prstGeom prst="rect">
            <a:avLst/>
          </a:prstGeom>
        </p:spPr>
      </p:pic>
      <p:pic>
        <p:nvPicPr>
          <p:cNvPr id="9" name="Picture 8"/>
          <p:cNvPicPr>
            <a:picLocks noChangeAspect="1"/>
          </p:cNvPicPr>
          <p:nvPr/>
        </p:nvPicPr>
        <p:blipFill>
          <a:blip r:embed="rId5"/>
          <a:stretch>
            <a:fillRect/>
          </a:stretch>
        </p:blipFill>
        <p:spPr>
          <a:xfrm>
            <a:off x="859289" y="3820601"/>
            <a:ext cx="7619938" cy="1046180"/>
          </a:xfrm>
          <a:prstGeom prst="rect">
            <a:avLst/>
          </a:prstGeom>
        </p:spPr>
      </p:pic>
      <p:pic>
        <p:nvPicPr>
          <p:cNvPr id="11" name="Picture 10"/>
          <p:cNvPicPr>
            <a:picLocks noChangeAspect="1"/>
          </p:cNvPicPr>
          <p:nvPr/>
        </p:nvPicPr>
        <p:blipFill>
          <a:blip r:embed="rId6"/>
          <a:stretch>
            <a:fillRect/>
          </a:stretch>
        </p:blipFill>
        <p:spPr>
          <a:xfrm>
            <a:off x="859289" y="5000377"/>
            <a:ext cx="3092225" cy="1393905"/>
          </a:xfrm>
          <a:prstGeom prst="rect">
            <a:avLst/>
          </a:prstGeom>
        </p:spPr>
      </p:pic>
    </p:spTree>
    <p:extLst>
      <p:ext uri="{BB962C8B-B14F-4D97-AF65-F5344CB8AC3E}">
        <p14:creationId xmlns:p14="http://schemas.microsoft.com/office/powerpoint/2010/main" val="2588727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1</a:t>
            </a:r>
            <a:r>
              <a:rPr lang="en-US" baseline="30000" dirty="0" smtClean="0">
                <a:solidFill>
                  <a:srgbClr val="0070C0"/>
                </a:solidFill>
              </a:rPr>
              <a:t>st</a:t>
            </a:r>
            <a:r>
              <a:rPr lang="en-US" dirty="0" smtClean="0">
                <a:solidFill>
                  <a:srgbClr val="0070C0"/>
                </a:solidFill>
              </a:rPr>
              <a:t> order wave </a:t>
            </a:r>
            <a:r>
              <a:rPr lang="en-US" dirty="0" err="1" smtClean="0">
                <a:solidFill>
                  <a:srgbClr val="0070C0"/>
                </a:solidFill>
              </a:rPr>
              <a:t>eqn</a:t>
            </a:r>
            <a:r>
              <a:rPr lang="en-US" dirty="0" smtClean="0">
                <a:solidFill>
                  <a:srgbClr val="0070C0"/>
                </a:solidFill>
              </a:rPr>
              <a:t> system</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86093" y="1181099"/>
                <a:ext cx="2353357" cy="5232243"/>
              </a:xfrm>
            </p:spPr>
            <p:txBody>
              <a:bodyPr>
                <a:noAutofit/>
              </a:bodyPr>
              <a:lstStyle/>
              <a:p>
                <a:r>
                  <a:rPr lang="en-US" sz="3200" dirty="0" smtClean="0"/>
                  <a:t>Initial </a:t>
                </a:r>
                <a14:m>
                  <m:oMath xmlns:m="http://schemas.openxmlformats.org/officeDocument/2006/math">
                    <m:r>
                      <a:rPr lang="en-US" sz="3200" i="1" dirty="0" smtClean="0">
                        <a:latin typeface="Cambria Math" panose="02040503050406030204" pitchFamily="18" charset="0"/>
                      </a:rPr>
                      <m:t>𝑢</m:t>
                    </m:r>
                  </m:oMath>
                </a14:m>
                <a:r>
                  <a:rPr lang="en-US" sz="3200" dirty="0" smtClean="0"/>
                  <a:t> bump splits</a:t>
                </a:r>
              </a:p>
              <a:p>
                <a:r>
                  <a:rPr lang="en-US" sz="3200" dirty="0" smtClean="0"/>
                  <a:t>Bigger one to right</a:t>
                </a:r>
              </a:p>
              <a:p>
                <a:r>
                  <a:rPr lang="en-US" sz="3200" dirty="0" smtClean="0"/>
                  <a:t>Both speed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=2</m:t>
                    </m:r>
                  </m:oMath>
                </a14:m>
                <a:endParaRPr lang="en-US" sz="3200" dirty="0" smtClean="0"/>
              </a:p>
              <a:p>
                <a:r>
                  <a:rPr lang="en-US" sz="3200" dirty="0" smtClean="0"/>
                  <a:t>Reflecting from boundary flips over</a:t>
                </a:r>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86093" y="1181099"/>
                <a:ext cx="2353357" cy="5232243"/>
              </a:xfrm>
              <a:blipFill>
                <a:blip r:embed="rId2"/>
                <a:stretch>
                  <a:fillRect l="-5959" t="-2331" r="-751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59290" y="365126"/>
            <a:ext cx="2826681" cy="688855"/>
          </a:xfrm>
          <a:prstGeom prst="rect">
            <a:avLst/>
          </a:prstGeom>
        </p:spPr>
      </p:pic>
      <p:pic>
        <p:nvPicPr>
          <p:cNvPr id="5" name="Picture 4"/>
          <p:cNvPicPr>
            <a:picLocks noChangeAspect="1"/>
          </p:cNvPicPr>
          <p:nvPr/>
        </p:nvPicPr>
        <p:blipFill>
          <a:blip r:embed="rId4"/>
          <a:stretch>
            <a:fillRect/>
          </a:stretch>
        </p:blipFill>
        <p:spPr>
          <a:xfrm>
            <a:off x="859290" y="1447119"/>
            <a:ext cx="8731682" cy="4251552"/>
          </a:xfrm>
          <a:prstGeom prst="rect">
            <a:avLst/>
          </a:prstGeom>
        </p:spPr>
      </p:pic>
    </p:spTree>
    <p:extLst>
      <p:ext uri="{BB962C8B-B14F-4D97-AF65-F5344CB8AC3E}">
        <p14:creationId xmlns:p14="http://schemas.microsoft.com/office/powerpoint/2010/main" val="71022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Reflections: variable wave speed</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We have seen that boundaries with homogeneous </a:t>
                </a:r>
                <a:r>
                  <a:rPr lang="en-US" sz="3200" dirty="0" err="1" smtClean="0"/>
                  <a:t>Dirichlet</a:t>
                </a:r>
                <a:r>
                  <a:rPr lang="en-US" sz="3200" dirty="0" smtClean="0"/>
                  <a:t> conditions reflect waves</a:t>
                </a:r>
              </a:p>
              <a:p>
                <a:r>
                  <a:rPr lang="en-US" sz="3200" dirty="0" smtClean="0"/>
                  <a:t>And, the reflection, that is the wave leaving the boundary, is inverted compared to the wave that approaches the boundary</a:t>
                </a:r>
              </a:p>
              <a:p>
                <a:r>
                  <a:rPr lang="en-US" sz="3200" dirty="0" smtClean="0"/>
                  <a:t>It turns out that if the wave speed </a:t>
                </a:r>
                <a14:m>
                  <m:oMath xmlns:m="http://schemas.openxmlformats.org/officeDocument/2006/math">
                    <m:r>
                      <a:rPr lang="en-US" sz="3200" i="1" dirty="0" smtClean="0">
                        <a:latin typeface="Cambria Math" panose="02040503050406030204" pitchFamily="18" charset="0"/>
                      </a:rPr>
                      <m:t>𝑐</m:t>
                    </m:r>
                  </m:oMath>
                </a14:m>
                <a:r>
                  <a:rPr lang="en-US" sz="3200" dirty="0" smtClean="0"/>
                  <a:t> depends on </a:t>
                </a:r>
                <a14:m>
                  <m:oMath xmlns:m="http://schemas.openxmlformats.org/officeDocument/2006/math">
                    <m:r>
                      <a:rPr lang="en-US" sz="3200" i="1" dirty="0" smtClean="0">
                        <a:latin typeface="Cambria Math" panose="02040503050406030204" pitchFamily="18" charset="0"/>
                      </a:rPr>
                      <m:t>𝑥</m:t>
                    </m:r>
                  </m:oMath>
                </a14:m>
                <a:r>
                  <a:rPr lang="en-US" sz="3200" dirty="0" smtClean="0"/>
                  <a:t>, namely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oMath>
                </a14:m>
                <a:r>
                  <a:rPr lang="en-US" sz="3200" dirty="0" smtClean="0"/>
                  <a:t>, then there can also be reflections</a:t>
                </a:r>
              </a:p>
              <a:p>
                <a:r>
                  <a:rPr lang="en-US" sz="3200" dirty="0" smtClean="0"/>
                  <a:t>We demonstrate with an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r="-522"/>
                </a:stretch>
              </a:blipFill>
            </p:spPr>
            <p:txBody>
              <a:bodyPr/>
              <a:lstStyle/>
              <a:p>
                <a:r>
                  <a:rPr lang="en-US">
                    <a:noFill/>
                  </a:rPr>
                  <a:t> </a:t>
                </a:r>
              </a:p>
            </p:txBody>
          </p:sp>
        </mc:Fallback>
      </mc:AlternateContent>
    </p:spTree>
    <p:extLst>
      <p:ext uri="{BB962C8B-B14F-4D97-AF65-F5344CB8AC3E}">
        <p14:creationId xmlns:p14="http://schemas.microsoft.com/office/powerpoint/2010/main" val="3145990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Traffic flow</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The properties of </a:t>
                </a:r>
                <a14:m>
                  <m:oMath xmlns:m="http://schemas.openxmlformats.org/officeDocument/2006/math">
                    <m:r>
                      <a:rPr lang="en-US" sz="3200" i="1" dirty="0" smtClean="0">
                        <a:latin typeface="Cambria Math" panose="02040503050406030204" pitchFamily="18" charset="0"/>
                      </a:rPr>
                      <m:t>𝑞</m:t>
                    </m:r>
                  </m:oMath>
                </a14:m>
                <a:r>
                  <a:rPr lang="en-US" sz="3200" dirty="0" smtClean="0"/>
                  <a:t> are as follows:</a:t>
                </a:r>
              </a:p>
              <a:p>
                <a:pPr lvl="1">
                  <a:buFont typeface="Courier New" panose="02070309020205020404" pitchFamily="49" charset="0"/>
                  <a:buChar char="o"/>
                </a:pPr>
                <a:r>
                  <a:rPr lang="en-US" sz="2800" dirty="0" smtClean="0"/>
                  <a:t>If </a:t>
                </a:r>
                <a14:m>
                  <m:oMath xmlns:m="http://schemas.openxmlformats.org/officeDocument/2006/math">
                    <m:r>
                      <a:rPr lang="el-GR" sz="2800" i="1" dirty="0" smtClean="0">
                        <a:latin typeface="Cambria Math" panose="02040503050406030204" pitchFamily="18" charset="0"/>
                        <a:ea typeface="Cambria Math" panose="02040503050406030204" pitchFamily="18" charset="0"/>
                      </a:rPr>
                      <m:t>𝜌</m:t>
                    </m:r>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0</m:t>
                    </m:r>
                  </m:oMath>
                </a14:m>
                <a:r>
                  <a:rPr lang="en-US" sz="2800" dirty="0" smtClean="0"/>
                  <a:t>, then </a:t>
                </a:r>
                <a14:m>
                  <m:oMath xmlns:m="http://schemas.openxmlformats.org/officeDocument/2006/math">
                    <m:r>
                      <a:rPr lang="en-US" sz="2800" i="1" dirty="0" smtClean="0">
                        <a:latin typeface="Cambria Math" panose="02040503050406030204" pitchFamily="18" charset="0"/>
                      </a:rPr>
                      <m:t>𝑞</m:t>
                    </m:r>
                    <m:r>
                      <a:rPr lang="en-US" sz="2800" b="0" i="1" dirty="0" smtClean="0">
                        <a:latin typeface="Cambria Math" panose="02040503050406030204" pitchFamily="18" charset="0"/>
                      </a:rPr>
                      <m:t>=0</m:t>
                    </m:r>
                  </m:oMath>
                </a14:m>
                <a:r>
                  <a:rPr lang="en-US" sz="2800" dirty="0" smtClean="0"/>
                  <a:t> (no cars)</a:t>
                </a:r>
              </a:p>
              <a:p>
                <a:pPr lvl="1">
                  <a:buFont typeface="Courier New" panose="02070309020205020404" pitchFamily="49" charset="0"/>
                  <a:buChar char="o"/>
                </a:pPr>
                <a:r>
                  <a:rPr lang="en-US" sz="2800" dirty="0" smtClean="0"/>
                  <a:t>A maximum </a:t>
                </a:r>
                <a14:m>
                  <m:oMath xmlns:m="http://schemas.openxmlformats.org/officeDocument/2006/math">
                    <m:r>
                      <a:rPr lang="en-US" sz="2800" i="1" dirty="0" smtClean="0">
                        <a:latin typeface="Cambria Math" panose="02040503050406030204" pitchFamily="18" charset="0"/>
                      </a:rPr>
                      <m:t>𝑞</m:t>
                    </m:r>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𝑞</m:t>
                        </m:r>
                      </m:e>
                      <m:sub>
                        <m:r>
                          <a:rPr lang="en-US" sz="2800" b="0" i="1" dirty="0" smtClean="0">
                            <a:latin typeface="Cambria Math" panose="02040503050406030204" pitchFamily="18" charset="0"/>
                          </a:rPr>
                          <m:t>𝑚</m:t>
                        </m:r>
                      </m:sub>
                    </m:sSub>
                  </m:oMath>
                </a14:m>
                <a:r>
                  <a:rPr lang="en-US" sz="2800" dirty="0" smtClean="0"/>
                  <a:t> is reached at some density </a:t>
                </a:r>
                <a14:m>
                  <m:oMath xmlns:m="http://schemas.openxmlformats.org/officeDocument/2006/math">
                    <m:r>
                      <a:rPr lang="el-GR" sz="2800" i="1" dirty="0" smtClean="0">
                        <a:latin typeface="Cambria Math" panose="02040503050406030204" pitchFamily="18" charset="0"/>
                        <a:ea typeface="Cambria Math" panose="02040503050406030204" pitchFamily="18" charset="0"/>
                      </a:rPr>
                      <m:t>𝜌</m:t>
                    </m:r>
                    <m:r>
                      <a:rPr lang="en-US" sz="2800" i="1" dirty="0" smtClean="0">
                        <a:latin typeface="Cambria Math" panose="02040503050406030204" pitchFamily="18" charset="0"/>
                        <a:ea typeface="Cambria Math" panose="02040503050406030204" pitchFamily="18" charset="0"/>
                      </a:rPr>
                      <m:t>=</m:t>
                    </m:r>
                    <m:sSub>
                      <m:sSubPr>
                        <m:ctrlPr>
                          <a:rPr lang="en-US" sz="2800" b="0" i="1" dirty="0" smtClean="0">
                            <a:latin typeface="Cambria Math" panose="02040503050406030204" pitchFamily="18" charset="0"/>
                          </a:rPr>
                        </m:ctrlPr>
                      </m:sSubPr>
                      <m:e>
                        <m:r>
                          <a:rPr lang="en-US" sz="2800" i="1" dirty="0">
                            <a:latin typeface="Cambria Math" panose="02040503050406030204" pitchFamily="18" charset="0"/>
                          </a:rPr>
                          <m:t>𝜌</m:t>
                        </m:r>
                      </m:e>
                      <m:sub>
                        <m:r>
                          <a:rPr lang="en-US" sz="2800" b="0" i="1" dirty="0" smtClean="0">
                            <a:latin typeface="Cambria Math" panose="02040503050406030204" pitchFamily="18" charset="0"/>
                          </a:rPr>
                          <m:t>𝑚</m:t>
                        </m:r>
                      </m:sub>
                    </m:sSub>
                  </m:oMath>
                </a14:m>
                <a:endParaRPr lang="en-US" sz="2800" dirty="0" smtClean="0"/>
              </a:p>
              <a:p>
                <a:pPr lvl="1">
                  <a:buFont typeface="Courier New" panose="02070309020205020404" pitchFamily="49" charset="0"/>
                  <a:buChar char="o"/>
                </a:pPr>
                <a:r>
                  <a:rPr lang="en-US" sz="2800" dirty="0" smtClean="0"/>
                  <a:t>At a critical density </a:t>
                </a:r>
                <a14:m>
                  <m:oMath xmlns:m="http://schemas.openxmlformats.org/officeDocument/2006/math">
                    <m:r>
                      <a:rPr lang="el-GR" sz="2800" i="1" dirty="0" smtClean="0">
                        <a:latin typeface="Cambria Math" panose="02040503050406030204" pitchFamily="18" charset="0"/>
                        <a:ea typeface="Cambria Math" panose="02040503050406030204" pitchFamily="18" charset="0"/>
                      </a:rPr>
                      <m:t>𝜌</m:t>
                    </m:r>
                    <m:r>
                      <a:rPr lang="en-US" sz="2800" i="1" dirty="0" smtClean="0">
                        <a:latin typeface="Cambria Math" panose="02040503050406030204" pitchFamily="18" charset="0"/>
                        <a:ea typeface="Cambria Math" panose="02040503050406030204" pitchFamily="18" charset="0"/>
                      </a:rPr>
                      <m:t>=</m:t>
                    </m:r>
                    <m:sSub>
                      <m:sSubPr>
                        <m:ctrlPr>
                          <a:rPr lang="en-US" sz="2800" b="0" i="1" dirty="0" smtClean="0">
                            <a:latin typeface="Cambria Math" panose="02040503050406030204" pitchFamily="18" charset="0"/>
                          </a:rPr>
                        </m:ctrlPr>
                      </m:sSubPr>
                      <m:e>
                        <m:r>
                          <a:rPr lang="en-US" sz="2800" i="1" dirty="0">
                            <a:latin typeface="Cambria Math" panose="02040503050406030204" pitchFamily="18" charset="0"/>
                          </a:rPr>
                          <m:t>𝜌</m:t>
                        </m:r>
                      </m:e>
                      <m:sub>
                        <m:r>
                          <a:rPr lang="en-US" sz="2800" b="0" i="1" dirty="0" smtClean="0">
                            <a:latin typeface="Cambria Math" panose="02040503050406030204" pitchFamily="18" charset="0"/>
                          </a:rPr>
                          <m:t>𝑚</m:t>
                        </m:r>
                      </m:sub>
                    </m:sSub>
                  </m:oMath>
                </a14:m>
                <a:r>
                  <a:rPr lang="en-US" sz="2800" dirty="0" smtClean="0"/>
                  <a:t>, then </a:t>
                </a:r>
                <a14:m>
                  <m:oMath xmlns:m="http://schemas.openxmlformats.org/officeDocument/2006/math">
                    <m:r>
                      <a:rPr lang="en-US" sz="2800" i="1" dirty="0" smtClean="0">
                        <a:latin typeface="Cambria Math" panose="02040503050406030204" pitchFamily="18" charset="0"/>
                      </a:rPr>
                      <m:t>𝑞</m:t>
                    </m:r>
                    <m:r>
                      <a:rPr lang="en-US" sz="2800" i="1" dirty="0" smtClean="0">
                        <a:latin typeface="Cambria Math" panose="02040503050406030204" pitchFamily="18" charset="0"/>
                      </a:rPr>
                      <m:t>=0</m:t>
                    </m:r>
                  </m:oMath>
                </a14:m>
                <a:endParaRPr lang="en-US" sz="2800" dirty="0" smtClean="0"/>
              </a:p>
              <a:p>
                <a:pPr lvl="1">
                  <a:buFont typeface="Courier New" panose="02070309020205020404" pitchFamily="49" charset="0"/>
                  <a:buChar char="o"/>
                </a:pPr>
                <a:r>
                  <a:rPr lang="en-US" sz="2800" dirty="0" smtClean="0"/>
                  <a:t>For </a:t>
                </a:r>
                <a14:m>
                  <m:oMath xmlns:m="http://schemas.openxmlformats.org/officeDocument/2006/math">
                    <m:r>
                      <a:rPr lang="el-GR" sz="2800" i="1" dirty="0" smtClean="0">
                        <a:latin typeface="Cambria Math" panose="02040503050406030204" pitchFamily="18" charset="0"/>
                        <a:ea typeface="Cambria Math" panose="02040503050406030204" pitchFamily="18" charset="0"/>
                      </a:rPr>
                      <m:t>𝜌</m:t>
                    </m:r>
                    <m:r>
                      <a:rPr lang="en-US" sz="2800" b="0" i="1" dirty="0" smtClean="0">
                        <a:latin typeface="Cambria Math" panose="02040503050406030204" pitchFamily="18" charset="0"/>
                        <a:ea typeface="Cambria Math" panose="02040503050406030204" pitchFamily="18" charset="0"/>
                      </a:rPr>
                      <m:t>&gt;</m:t>
                    </m:r>
                    <m:sSub>
                      <m:sSubPr>
                        <m:ctrlPr>
                          <a:rPr lang="en-US" sz="2800" b="0" i="1" dirty="0" smtClean="0">
                            <a:latin typeface="Cambria Math" panose="02040503050406030204" pitchFamily="18" charset="0"/>
                          </a:rPr>
                        </m:ctrlPr>
                      </m:sSubPr>
                      <m:e>
                        <m:r>
                          <a:rPr lang="en-US" sz="2800" i="1" dirty="0">
                            <a:latin typeface="Cambria Math" panose="02040503050406030204" pitchFamily="18" charset="0"/>
                          </a:rPr>
                          <m:t>𝜌</m:t>
                        </m:r>
                      </m:e>
                      <m:sub>
                        <m:r>
                          <a:rPr lang="en-US" sz="2800" b="0" i="1" dirty="0" smtClean="0">
                            <a:latin typeface="Cambria Math" panose="02040503050406030204" pitchFamily="18" charset="0"/>
                          </a:rPr>
                          <m:t>𝑚</m:t>
                        </m:r>
                      </m:sub>
                    </m:sSub>
                  </m:oMath>
                </a14:m>
                <a:r>
                  <a:rPr lang="en-US" sz="2800" dirty="0" smtClean="0"/>
                  <a:t>, then </a:t>
                </a:r>
                <a14:m>
                  <m:oMath xmlns:m="http://schemas.openxmlformats.org/officeDocument/2006/math">
                    <m:r>
                      <a:rPr lang="en-US" sz="2800" i="1" dirty="0" smtClean="0">
                        <a:latin typeface="Cambria Math" panose="02040503050406030204" pitchFamily="18" charset="0"/>
                      </a:rPr>
                      <m:t>𝑞</m:t>
                    </m:r>
                    <m:r>
                      <a:rPr lang="en-US" sz="2800" i="1" dirty="0" smtClean="0">
                        <a:latin typeface="Cambria Math" panose="02040503050406030204" pitchFamily="18" charset="0"/>
                      </a:rPr>
                      <m:t>=0</m:t>
                    </m:r>
                  </m:oMath>
                </a14:m>
                <a:endParaRPr lang="en-US" sz="2800" dirty="0" smtClean="0"/>
              </a:p>
              <a:p>
                <a:r>
                  <a:rPr lang="en-US" sz="3200" dirty="0" smtClean="0"/>
                  <a:t>Here is one model that accomplishes these things:</a:t>
                </a:r>
              </a:p>
              <a:p>
                <a:endParaRPr lang="en-US" sz="3200" dirty="0"/>
              </a:p>
              <a:p>
                <a:endParaRPr lang="en-US" sz="3200" dirty="0" smtClean="0"/>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19696" y="4219303"/>
            <a:ext cx="5630205" cy="921611"/>
          </a:xfrm>
          <a:prstGeom prst="rect">
            <a:avLst/>
          </a:prstGeom>
        </p:spPr>
      </p:pic>
    </p:spTree>
    <p:extLst>
      <p:ext uri="{BB962C8B-B14F-4D97-AF65-F5344CB8AC3E}">
        <p14:creationId xmlns:p14="http://schemas.microsoft.com/office/powerpoint/2010/main" val="2179656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The wave equation: first order system</a:t>
            </a:r>
            <a:endParaRPr lang="en-US" dirty="0">
              <a:solidFill>
                <a:srgbClr val="0070C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52512" y="1053982"/>
                <a:ext cx="10515600" cy="5268442"/>
              </a:xfrm>
            </p:spPr>
            <p:txBody>
              <a:bodyPr>
                <a:noAutofit/>
              </a:bodyPr>
              <a:lstStyle/>
              <a:p>
                <a:r>
                  <a:rPr lang="en-US" sz="3200" dirty="0" smtClean="0"/>
                  <a:t>We consider </a:t>
                </a:r>
              </a:p>
              <a:p>
                <a:endParaRPr lang="en-US" sz="3200" dirty="0"/>
              </a:p>
              <a:p>
                <a:endParaRPr lang="en-US" sz="3200" dirty="0" smtClean="0"/>
              </a:p>
              <a:p>
                <a:r>
                  <a:rPr lang="en-US" sz="3200" dirty="0" smtClean="0"/>
                  <a:t>The system is on [-1,1], with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(−1,</m:t>
                    </m:r>
                    <m:r>
                      <a:rPr lang="en-US" sz="3200" i="1" dirty="0" smtClean="0">
                        <a:latin typeface="Cambria Math" panose="02040503050406030204" pitchFamily="18" charset="0"/>
                      </a:rPr>
                      <m:t>𝑡</m:t>
                    </m:r>
                    <m:r>
                      <a:rPr lang="en-US" sz="3200" i="1" dirty="0" smtClean="0">
                        <a:latin typeface="Cambria Math" panose="02040503050406030204" pitchFamily="18" charset="0"/>
                      </a:rPr>
                      <m:t>)=</m:t>
                    </m:r>
                    <m:r>
                      <a:rPr lang="en-US" sz="3200" i="1" dirty="0" smtClean="0">
                        <a:latin typeface="Cambria Math" panose="02040503050406030204" pitchFamily="18" charset="0"/>
                      </a:rPr>
                      <m:t>𝑢</m:t>
                    </m:r>
                    <m:r>
                      <a:rPr lang="en-US" sz="3200" i="1" dirty="0" smtClean="0">
                        <a:latin typeface="Cambria Math" panose="02040503050406030204" pitchFamily="18" charset="0"/>
                      </a:rPr>
                      <m:t>(1,</m:t>
                    </m:r>
                    <m:r>
                      <a:rPr lang="en-US" sz="3200" i="1" dirty="0" smtClean="0">
                        <a:latin typeface="Cambria Math" panose="02040503050406030204" pitchFamily="18" charset="0"/>
                      </a:rPr>
                      <m:t>𝑡</m:t>
                    </m:r>
                    <m:r>
                      <a:rPr lang="en-US" sz="3200" i="1" dirty="0" smtClean="0">
                        <a:latin typeface="Cambria Math" panose="02040503050406030204" pitchFamily="18" charset="0"/>
                      </a:rPr>
                      <m:t>)=0 </m:t>
                    </m:r>
                  </m:oMath>
                </a14:m>
                <a:r>
                  <a:rPr lang="en-US" sz="3200" dirty="0" smtClean="0"/>
                  <a:t>and </a:t>
                </a:r>
                <a14:m>
                  <m:oMath xmlns:m="http://schemas.openxmlformats.org/officeDocument/2006/math">
                    <m:r>
                      <a:rPr lang="en-US" sz="3200" i="1" dirty="0" smtClean="0">
                        <a:latin typeface="Cambria Math" panose="02040503050406030204" pitchFamily="18" charset="0"/>
                      </a:rPr>
                      <m:t>𝑢</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,0)=</m:t>
                    </m:r>
                    <m:r>
                      <a:rPr lang="en-US" sz="3200" i="1" dirty="0" smtClean="0">
                        <a:latin typeface="Cambria Math" panose="02040503050406030204" pitchFamily="18" charset="0"/>
                      </a:rPr>
                      <m:t>𝑓</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 </m:t>
                    </m:r>
                  </m:oMath>
                </a14:m>
                <a:r>
                  <a:rPr lang="en-US" sz="3200" dirty="0" smtClean="0"/>
                  <a:t>and </a:t>
                </a:r>
                <a14:m>
                  <m:oMath xmlns:m="http://schemas.openxmlformats.org/officeDocument/2006/math">
                    <m:r>
                      <a:rPr lang="en-US" sz="3200" i="1" dirty="0" smtClean="0">
                        <a:latin typeface="Cambria Math" panose="02040503050406030204" pitchFamily="18" charset="0"/>
                      </a:rPr>
                      <m:t>𝑧</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,0)=</m:t>
                    </m:r>
                    <m:r>
                      <a:rPr lang="en-US" sz="3200" i="1" dirty="0" smtClean="0">
                        <a:latin typeface="Cambria Math" panose="02040503050406030204" pitchFamily="18" charset="0"/>
                      </a:rPr>
                      <m:t>𝑔</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oMath>
                </a14:m>
                <a:r>
                  <a:rPr lang="en-US" sz="3200" dirty="0" smtClean="0"/>
                  <a:t>.  </a:t>
                </a:r>
              </a:p>
              <a:p>
                <a:r>
                  <a:rPr lang="en-US" sz="3200" dirty="0"/>
                  <a:t>Here </a:t>
                </a:r>
                <a14:m>
                  <m:oMath xmlns:m="http://schemas.openxmlformats.org/officeDocument/2006/math">
                    <m:r>
                      <a:rPr lang="en-US" sz="3200" i="1" dirty="0" smtClean="0">
                        <a:latin typeface="Cambria Math" panose="02040503050406030204" pitchFamily="18" charset="0"/>
                      </a:rPr>
                      <m:t>𝑓</m:t>
                    </m:r>
                    <m:d>
                      <m:dPr>
                        <m:ctrlPr>
                          <a:rPr lang="en-US" sz="3200" i="1" dirty="0" smtClean="0">
                            <a:latin typeface="Cambria Math" panose="02040503050406030204" pitchFamily="18" charset="0"/>
                          </a:rPr>
                        </m:ctrlPr>
                      </m:dPr>
                      <m:e>
                        <m:r>
                          <a:rPr lang="en-US" sz="3200" i="1" dirty="0" smtClean="0">
                            <a:latin typeface="Cambria Math" panose="02040503050406030204" pitchFamily="18" charset="0"/>
                          </a:rPr>
                          <m:t>𝑥</m:t>
                        </m:r>
                      </m:e>
                    </m:d>
                    <m:r>
                      <a:rPr lang="en-US" sz="3200" i="1" dirty="0" smtClean="0">
                        <a:latin typeface="Cambria Math" panose="02040503050406030204" pitchFamily="18" charset="0"/>
                      </a:rPr>
                      <m:t>=</m:t>
                    </m:r>
                    <m:func>
                      <m:funcPr>
                        <m:ctrlPr>
                          <a:rPr lang="en-US" sz="3200" i="1" dirty="0" smtClean="0">
                            <a:latin typeface="Cambria Math" panose="02040503050406030204" pitchFamily="18" charset="0"/>
                          </a:rPr>
                        </m:ctrlPr>
                      </m:funcPr>
                      <m:fName>
                        <m:r>
                          <m:rPr>
                            <m:sty m:val="p"/>
                          </m:rPr>
                          <a:rPr lang="en-US" sz="3200" i="0" dirty="0" err="1" smtClean="0">
                            <a:latin typeface="Cambria Math" panose="02040503050406030204" pitchFamily="18" charset="0"/>
                          </a:rPr>
                          <m:t>exp</m:t>
                        </m:r>
                      </m:fName>
                      <m:e>
                        <m:d>
                          <m:dPr>
                            <m:ctrlPr>
                              <a:rPr lang="en-US" sz="3200" i="1" dirty="0" smtClean="0">
                                <a:latin typeface="Cambria Math" panose="02040503050406030204" pitchFamily="18" charset="0"/>
                              </a:rPr>
                            </m:ctrlPr>
                          </m:dPr>
                          <m:e>
                            <m:r>
                              <a:rPr lang="en-US" sz="3200" i="1" dirty="0" smtClean="0">
                                <a:latin typeface="Cambria Math" panose="02040503050406030204" pitchFamily="18" charset="0"/>
                              </a:rPr>
                              <m:t> </m:t>
                            </m:r>
                            <m:r>
                              <a:rPr lang="en-US" sz="3200" i="1" dirty="0">
                                <a:latin typeface="Cambria Math" panose="02040503050406030204" pitchFamily="18" charset="0"/>
                              </a:rPr>
                              <m:t>−</m:t>
                            </m:r>
                            <m:r>
                              <a:rPr lang="en-US" sz="3200" i="1" dirty="0" smtClean="0">
                                <a:latin typeface="Cambria Math" panose="02040503050406030204" pitchFamily="18" charset="0"/>
                              </a:rPr>
                              <m:t>100</m:t>
                            </m:r>
                            <m:sSup>
                              <m:sSupPr>
                                <m:ctrlPr>
                                  <a:rPr lang="en-US" sz="3200" b="0" i="1" dirty="0" smtClean="0">
                                    <a:latin typeface="Cambria Math" panose="02040503050406030204" pitchFamily="18" charset="0"/>
                                  </a:rPr>
                                </m:ctrlPr>
                              </m:sSupPr>
                              <m:e>
                                <m:r>
                                  <a:rPr lang="en-US" sz="3200" i="1" dirty="0" smtClean="0">
                                    <a:latin typeface="Cambria Math" panose="02040503050406030204" pitchFamily="18" charset="0"/>
                                  </a:rPr>
                                  <m:t>𝑥</m:t>
                                </m:r>
                              </m:e>
                              <m:sup>
                                <m:r>
                                  <a:rPr lang="en-US" sz="3200" b="0" i="1" dirty="0" smtClean="0">
                                    <a:latin typeface="Cambria Math" panose="02040503050406030204" pitchFamily="18" charset="0"/>
                                  </a:rPr>
                                  <m:t>2</m:t>
                                </m:r>
                              </m:sup>
                            </m:sSup>
                          </m:e>
                        </m:d>
                      </m:e>
                    </m:func>
                    <m:r>
                      <a:rPr lang="en-US" sz="3200" b="0" i="1" dirty="0" smtClean="0">
                        <a:latin typeface="Cambria Math" panose="02040503050406030204" pitchFamily="18" charset="0"/>
                      </a:rPr>
                      <m:t>,   </m:t>
                    </m:r>
                    <m:r>
                      <a:rPr lang="en-US" sz="3200" b="0" i="1" dirty="0" smtClean="0">
                        <a:latin typeface="Cambria Math" panose="02040503050406030204" pitchFamily="18" charset="0"/>
                      </a:rPr>
                      <m:t>𝑔</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𝑥</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m:t>
                    </m:r>
                    <m:r>
                      <a:rPr lang="en-US" sz="3200" b="0" i="1" dirty="0" smtClean="0">
                        <a:latin typeface="Cambria Math" panose="02040503050406030204" pitchFamily="18" charset="0"/>
                      </a:rPr>
                      <m:t>𝑓</m:t>
                    </m:r>
                    <m:r>
                      <a:rPr lang="en-US" sz="3200" b="0" i="1" dirty="0" smtClean="0">
                        <a:latin typeface="Cambria Math" panose="02040503050406030204" pitchFamily="18" charset="0"/>
                      </a:rPr>
                      <m:t>(</m:t>
                    </m:r>
                    <m:r>
                      <a:rPr lang="en-US" sz="3200" b="0" i="1" dirty="0" smtClean="0">
                        <a:latin typeface="Cambria Math" panose="02040503050406030204" pitchFamily="18" charset="0"/>
                      </a:rPr>
                      <m:t>𝑥</m:t>
                    </m:r>
                    <m:r>
                      <a:rPr lang="en-US" sz="3200" b="0" i="1" dirty="0" smtClean="0">
                        <a:latin typeface="Cambria Math" panose="02040503050406030204" pitchFamily="18" charset="0"/>
                      </a:rPr>
                      <m:t>)</m:t>
                    </m:r>
                  </m:oMath>
                </a14:m>
                <a:r>
                  <a:rPr lang="en-US" sz="3200" dirty="0" smtClean="0"/>
                  <a:t>.</a:t>
                </a:r>
              </a:p>
              <a:p>
                <a:r>
                  <a:rPr lang="en-US" sz="3200" dirty="0"/>
                  <a:t>We now have </a:t>
                </a:r>
                <a14:m>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 = 1 + ( </m:t>
                    </m:r>
                    <m:r>
                      <m:rPr>
                        <m:sty m:val="p"/>
                      </m:rPr>
                      <a:rPr lang="en-US" sz="3200" i="0" dirty="0" smtClean="0">
                        <a:latin typeface="Cambria Math" panose="02040503050406030204" pitchFamily="18" charset="0"/>
                      </a:rPr>
                      <m:t>sign</m:t>
                    </m:r>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a:latin typeface="Cambria Math" panose="02040503050406030204" pitchFamily="18" charset="0"/>
                      </a:rPr>
                      <m:t>) +1) /</m:t>
                    </m:r>
                    <m:r>
                      <a:rPr lang="en-US" sz="3200" i="1" dirty="0" smtClean="0">
                        <a:latin typeface="Cambria Math" panose="02040503050406030204" pitchFamily="18" charset="0"/>
                      </a:rPr>
                      <m:t>2</m:t>
                    </m:r>
                  </m:oMath>
                </a14:m>
                <a:r>
                  <a:rPr lang="en-US" sz="3200" dirty="0" smtClean="0"/>
                  <a:t>; this is 1 for </a:t>
                </a:r>
                <a14:m>
                  <m:oMath xmlns:m="http://schemas.openxmlformats.org/officeDocument/2006/math">
                    <m:r>
                      <a:rPr lang="en-US" sz="3200" i="1" dirty="0" smtClean="0">
                        <a:latin typeface="Cambria Math" panose="02040503050406030204" pitchFamily="18" charset="0"/>
                      </a:rPr>
                      <m:t>𝑥</m:t>
                    </m:r>
                    <m:r>
                      <a:rPr lang="en-US" sz="3200" i="1" dirty="0" smtClean="0">
                        <a:latin typeface="Cambria Math" panose="02040503050406030204" pitchFamily="18" charset="0"/>
                      </a:rPr>
                      <m:t>&lt;0</m:t>
                    </m:r>
                  </m:oMath>
                </a14:m>
                <a:r>
                  <a:rPr lang="en-US" sz="3200" dirty="0" smtClean="0"/>
                  <a:t> and 2 for </a:t>
                </a:r>
                <a14:m>
                  <m:oMath xmlns:m="http://schemas.openxmlformats.org/officeDocument/2006/math">
                    <m:r>
                      <a:rPr lang="en-US" sz="3200" i="1" dirty="0" smtClean="0">
                        <a:latin typeface="Cambria Math" panose="02040503050406030204" pitchFamily="18" charset="0"/>
                      </a:rPr>
                      <m:t>𝑥</m:t>
                    </m:r>
                    <m:r>
                      <a:rPr lang="en-US" sz="3200" i="1" dirty="0" smtClean="0">
                        <a:latin typeface="Cambria Math" panose="02040503050406030204" pitchFamily="18" charset="0"/>
                      </a:rPr>
                      <m:t>&gt;0</m:t>
                    </m:r>
                  </m:oMath>
                </a14:m>
                <a:endParaRPr lang="en-US" sz="3200" dirty="0"/>
              </a:p>
              <a:p>
                <a:r>
                  <a:rPr lang="en-US" sz="3200" dirty="0" smtClean="0"/>
                  <a:t>Solve again…</a:t>
                </a:r>
              </a:p>
              <a:p>
                <a:endParaRPr lang="en-US" sz="32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52512" y="1053982"/>
                <a:ext cx="10515600" cy="5268442"/>
              </a:xfrm>
              <a:blipFill>
                <a:blip r:embed="rId2"/>
                <a:stretch>
                  <a:fillRect l="-1333" t="-243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4208009" y="1053981"/>
            <a:ext cx="2308004" cy="1260854"/>
          </a:xfrm>
          <a:prstGeom prst="rect">
            <a:avLst/>
          </a:prstGeom>
        </p:spPr>
      </p:pic>
    </p:spTree>
    <p:extLst>
      <p:ext uri="{BB962C8B-B14F-4D97-AF65-F5344CB8AC3E}">
        <p14:creationId xmlns:p14="http://schemas.microsoft.com/office/powerpoint/2010/main" val="11038902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variable wave speed</a:t>
            </a:r>
            <a:endParaRPr lang="en-US" dirty="0">
              <a:solidFill>
                <a:srgbClr val="0070C0"/>
              </a:solidFill>
            </a:endParaRPr>
          </a:p>
        </p:txBody>
      </p:sp>
      <p:sp>
        <p:nvSpPr>
          <p:cNvPr id="3" name="Content Placeholder 2"/>
          <p:cNvSpPr>
            <a:spLocks noGrp="1"/>
          </p:cNvSpPr>
          <p:nvPr>
            <p:ph idx="1"/>
          </p:nvPr>
        </p:nvSpPr>
        <p:spPr>
          <a:xfrm>
            <a:off x="9127670" y="1099456"/>
            <a:ext cx="2811780" cy="5232243"/>
          </a:xfrm>
        </p:spPr>
        <p:txBody>
          <a:bodyPr>
            <a:noAutofit/>
          </a:bodyPr>
          <a:lstStyle/>
          <a:p>
            <a:r>
              <a:rPr lang="en-US" sz="3200" dirty="0" smtClean="0"/>
              <a:t>Set up differentiation</a:t>
            </a:r>
            <a:endParaRPr lang="en-US" sz="3200" dirty="0"/>
          </a:p>
          <a:p>
            <a:r>
              <a:rPr lang="en-US" sz="3200" dirty="0" smtClean="0"/>
              <a:t>Set up variable wave speed</a:t>
            </a:r>
            <a:endParaRPr lang="en-US" sz="3200" dirty="0" smtClean="0">
              <a:latin typeface="Courier New" panose="02070309020205020404" pitchFamily="49" charset="0"/>
            </a:endParaRPr>
          </a:p>
          <a:p>
            <a:r>
              <a:rPr lang="en-US" sz="3200" dirty="0" smtClean="0"/>
              <a:t>Set up </a:t>
            </a:r>
            <a:r>
              <a:rPr lang="en-US" sz="3200" dirty="0" err="1" smtClean="0"/>
              <a:t>rhs</a:t>
            </a:r>
            <a:r>
              <a:rPr lang="en-US" sz="3200" dirty="0" smtClean="0"/>
              <a:t> function of ODE system</a:t>
            </a:r>
            <a:endParaRPr lang="en-US" sz="3200" dirty="0"/>
          </a:p>
          <a:p>
            <a:endParaRPr lang="en-US" sz="3200" dirty="0" smtClean="0"/>
          </a:p>
          <a:p>
            <a:endParaRPr lang="en-US" sz="3200" dirty="0" smtClean="0"/>
          </a:p>
          <a:p>
            <a:endParaRPr lang="en-US" sz="3200" dirty="0" smtClean="0"/>
          </a:p>
        </p:txBody>
      </p:sp>
      <p:pic>
        <p:nvPicPr>
          <p:cNvPr id="5" name="Picture 4"/>
          <p:cNvPicPr>
            <a:picLocks noChangeAspect="1"/>
          </p:cNvPicPr>
          <p:nvPr/>
        </p:nvPicPr>
        <p:blipFill>
          <a:blip r:embed="rId2"/>
          <a:stretch>
            <a:fillRect/>
          </a:stretch>
        </p:blipFill>
        <p:spPr>
          <a:xfrm>
            <a:off x="546326" y="365126"/>
            <a:ext cx="2866161" cy="582553"/>
          </a:xfrm>
          <a:prstGeom prst="rect">
            <a:avLst/>
          </a:prstGeom>
        </p:spPr>
      </p:pic>
      <p:pic>
        <p:nvPicPr>
          <p:cNvPr id="6" name="Picture 5"/>
          <p:cNvPicPr>
            <a:picLocks noChangeAspect="1"/>
          </p:cNvPicPr>
          <p:nvPr/>
        </p:nvPicPr>
        <p:blipFill>
          <a:blip r:embed="rId3"/>
          <a:stretch>
            <a:fillRect/>
          </a:stretch>
        </p:blipFill>
        <p:spPr>
          <a:xfrm>
            <a:off x="546326" y="1099456"/>
            <a:ext cx="4953932" cy="794658"/>
          </a:xfrm>
          <a:prstGeom prst="rect">
            <a:avLst/>
          </a:prstGeom>
        </p:spPr>
      </p:pic>
      <p:pic>
        <p:nvPicPr>
          <p:cNvPr id="10" name="Picture 9"/>
          <p:cNvPicPr>
            <a:picLocks noChangeAspect="1"/>
          </p:cNvPicPr>
          <p:nvPr/>
        </p:nvPicPr>
        <p:blipFill>
          <a:blip r:embed="rId4"/>
          <a:stretch>
            <a:fillRect/>
          </a:stretch>
        </p:blipFill>
        <p:spPr>
          <a:xfrm>
            <a:off x="546326" y="1939589"/>
            <a:ext cx="3965995" cy="1113854"/>
          </a:xfrm>
          <a:prstGeom prst="rect">
            <a:avLst/>
          </a:prstGeom>
        </p:spPr>
      </p:pic>
      <p:pic>
        <p:nvPicPr>
          <p:cNvPr id="12" name="Picture 11"/>
          <p:cNvPicPr>
            <a:picLocks noChangeAspect="1"/>
          </p:cNvPicPr>
          <p:nvPr/>
        </p:nvPicPr>
        <p:blipFill>
          <a:blip r:embed="rId5"/>
          <a:stretch>
            <a:fillRect/>
          </a:stretch>
        </p:blipFill>
        <p:spPr>
          <a:xfrm>
            <a:off x="546325" y="3098917"/>
            <a:ext cx="5794937" cy="2305839"/>
          </a:xfrm>
          <a:prstGeom prst="rect">
            <a:avLst/>
          </a:prstGeom>
        </p:spPr>
      </p:pic>
    </p:spTree>
    <p:extLst>
      <p:ext uri="{BB962C8B-B14F-4D97-AF65-F5344CB8AC3E}">
        <p14:creationId xmlns:p14="http://schemas.microsoft.com/office/powerpoint/2010/main" val="36376200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variable wave speed</a:t>
            </a:r>
            <a:endParaRPr lang="en-US" dirty="0">
              <a:solidFill>
                <a:srgbClr val="0070C0"/>
              </a:solidFill>
            </a:endParaRPr>
          </a:p>
        </p:txBody>
      </p:sp>
      <p:sp>
        <p:nvSpPr>
          <p:cNvPr id="3" name="Content Placeholder 2"/>
          <p:cNvSpPr>
            <a:spLocks noGrp="1"/>
          </p:cNvSpPr>
          <p:nvPr>
            <p:ph idx="1"/>
          </p:nvPr>
        </p:nvSpPr>
        <p:spPr>
          <a:xfrm>
            <a:off x="9127670" y="1698171"/>
            <a:ext cx="2811780" cy="4633528"/>
          </a:xfrm>
        </p:spPr>
        <p:txBody>
          <a:bodyPr>
            <a:noAutofit/>
          </a:bodyPr>
          <a:lstStyle/>
          <a:p>
            <a:r>
              <a:rPr lang="en-US" sz="3200" dirty="0" smtClean="0"/>
              <a:t>Set up ICs and solve system with ode45</a:t>
            </a:r>
            <a:endParaRPr lang="en-US" sz="3200" dirty="0"/>
          </a:p>
          <a:p>
            <a:endParaRPr lang="en-US" sz="3200" dirty="0" smtClean="0"/>
          </a:p>
          <a:p>
            <a:r>
              <a:rPr lang="en-US" sz="3200" dirty="0" smtClean="0"/>
              <a:t>Extract original variables and plot</a:t>
            </a:r>
            <a:endParaRPr lang="en-US" sz="3200" dirty="0"/>
          </a:p>
          <a:p>
            <a:endParaRPr lang="en-US" sz="3200" dirty="0" smtClean="0"/>
          </a:p>
          <a:p>
            <a:endParaRPr lang="en-US" sz="3200" dirty="0" smtClean="0"/>
          </a:p>
          <a:p>
            <a:endParaRPr lang="en-US" sz="3200" dirty="0" smtClean="0"/>
          </a:p>
        </p:txBody>
      </p:sp>
      <p:pic>
        <p:nvPicPr>
          <p:cNvPr id="5" name="Picture 4"/>
          <p:cNvPicPr>
            <a:picLocks noChangeAspect="1"/>
          </p:cNvPicPr>
          <p:nvPr/>
        </p:nvPicPr>
        <p:blipFill>
          <a:blip r:embed="rId2"/>
          <a:stretch>
            <a:fillRect/>
          </a:stretch>
        </p:blipFill>
        <p:spPr>
          <a:xfrm>
            <a:off x="546326" y="365126"/>
            <a:ext cx="2866161" cy="582553"/>
          </a:xfrm>
          <a:prstGeom prst="rect">
            <a:avLst/>
          </a:prstGeom>
        </p:spPr>
      </p:pic>
      <p:pic>
        <p:nvPicPr>
          <p:cNvPr id="4" name="Picture 3"/>
          <p:cNvPicPr>
            <a:picLocks noChangeAspect="1"/>
          </p:cNvPicPr>
          <p:nvPr/>
        </p:nvPicPr>
        <p:blipFill>
          <a:blip r:embed="rId3"/>
          <a:stretch>
            <a:fillRect/>
          </a:stretch>
        </p:blipFill>
        <p:spPr>
          <a:xfrm>
            <a:off x="546325" y="1099456"/>
            <a:ext cx="6006217" cy="2182587"/>
          </a:xfrm>
          <a:prstGeom prst="rect">
            <a:avLst/>
          </a:prstGeom>
        </p:spPr>
      </p:pic>
      <p:pic>
        <p:nvPicPr>
          <p:cNvPr id="7" name="Picture 6"/>
          <p:cNvPicPr>
            <a:picLocks noChangeAspect="1"/>
          </p:cNvPicPr>
          <p:nvPr/>
        </p:nvPicPr>
        <p:blipFill>
          <a:blip r:embed="rId4"/>
          <a:stretch>
            <a:fillRect/>
          </a:stretch>
        </p:blipFill>
        <p:spPr>
          <a:xfrm>
            <a:off x="546325" y="3433820"/>
            <a:ext cx="8276721" cy="1187166"/>
          </a:xfrm>
          <a:prstGeom prst="rect">
            <a:avLst/>
          </a:prstGeom>
        </p:spPr>
      </p:pic>
      <p:pic>
        <p:nvPicPr>
          <p:cNvPr id="8" name="Picture 7"/>
          <p:cNvPicPr>
            <a:picLocks noChangeAspect="1"/>
          </p:cNvPicPr>
          <p:nvPr/>
        </p:nvPicPr>
        <p:blipFill>
          <a:blip r:embed="rId5"/>
          <a:stretch>
            <a:fillRect/>
          </a:stretch>
        </p:blipFill>
        <p:spPr>
          <a:xfrm>
            <a:off x="546325" y="4639412"/>
            <a:ext cx="2507274" cy="438773"/>
          </a:xfrm>
          <a:prstGeom prst="rect">
            <a:avLst/>
          </a:prstGeom>
        </p:spPr>
      </p:pic>
    </p:spTree>
    <p:extLst>
      <p:ext uri="{BB962C8B-B14F-4D97-AF65-F5344CB8AC3E}">
        <p14:creationId xmlns:p14="http://schemas.microsoft.com/office/powerpoint/2010/main" val="9879913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354" y="365126"/>
            <a:ext cx="8125096" cy="688855"/>
          </a:xfrm>
        </p:spPr>
        <p:txBody>
          <a:bodyPr>
            <a:normAutofit fontScale="90000"/>
          </a:bodyPr>
          <a:lstStyle/>
          <a:p>
            <a:r>
              <a:rPr lang="en-US" dirty="0" smtClean="0">
                <a:solidFill>
                  <a:srgbClr val="0070C0"/>
                </a:solidFill>
              </a:rPr>
              <a:t>Example: variable wave speed</a:t>
            </a:r>
            <a:endParaRPr lang="en-US" dirty="0">
              <a:solidFill>
                <a:srgbClr val="0070C0"/>
              </a:solidFill>
            </a:endParaRPr>
          </a:p>
        </p:txBody>
      </p:sp>
      <p:sp>
        <p:nvSpPr>
          <p:cNvPr id="3" name="Content Placeholder 2"/>
          <p:cNvSpPr>
            <a:spLocks noGrp="1"/>
          </p:cNvSpPr>
          <p:nvPr>
            <p:ph idx="1"/>
          </p:nvPr>
        </p:nvSpPr>
        <p:spPr>
          <a:xfrm>
            <a:off x="9127670" y="1698171"/>
            <a:ext cx="2811780" cy="4633528"/>
          </a:xfrm>
        </p:spPr>
        <p:txBody>
          <a:bodyPr>
            <a:noAutofit/>
          </a:bodyPr>
          <a:lstStyle/>
          <a:p>
            <a:r>
              <a:rPr lang="en-US" sz="3200" dirty="0" smtClean="0"/>
              <a:t>Discontinuous wave speed at zero reflects wave</a:t>
            </a:r>
            <a:endParaRPr lang="en-US" sz="3200" dirty="0"/>
          </a:p>
          <a:p>
            <a:r>
              <a:rPr lang="en-US" sz="3200" dirty="0" smtClean="0"/>
              <a:t>Happens at each pass of wave</a:t>
            </a:r>
          </a:p>
          <a:p>
            <a:r>
              <a:rPr lang="en-US" sz="3200" dirty="0" smtClean="0"/>
              <a:t>Gets complicated!</a:t>
            </a:r>
            <a:endParaRPr lang="en-US" sz="3200" dirty="0"/>
          </a:p>
          <a:p>
            <a:endParaRPr lang="en-US" sz="3200" dirty="0" smtClean="0"/>
          </a:p>
          <a:p>
            <a:endParaRPr lang="en-US" sz="3200" dirty="0" smtClean="0"/>
          </a:p>
          <a:p>
            <a:endParaRPr lang="en-US" sz="3200" dirty="0" smtClean="0"/>
          </a:p>
        </p:txBody>
      </p:sp>
      <p:pic>
        <p:nvPicPr>
          <p:cNvPr id="5" name="Picture 4"/>
          <p:cNvPicPr>
            <a:picLocks noChangeAspect="1"/>
          </p:cNvPicPr>
          <p:nvPr/>
        </p:nvPicPr>
        <p:blipFill>
          <a:blip r:embed="rId2"/>
          <a:stretch>
            <a:fillRect/>
          </a:stretch>
        </p:blipFill>
        <p:spPr>
          <a:xfrm>
            <a:off x="546326" y="365126"/>
            <a:ext cx="2866161" cy="582553"/>
          </a:xfrm>
          <a:prstGeom prst="rect">
            <a:avLst/>
          </a:prstGeom>
        </p:spPr>
      </p:pic>
      <p:pic>
        <p:nvPicPr>
          <p:cNvPr id="6" name="Picture 5"/>
          <p:cNvPicPr>
            <a:picLocks noChangeAspect="1"/>
          </p:cNvPicPr>
          <p:nvPr/>
        </p:nvPicPr>
        <p:blipFill>
          <a:blip r:embed="rId3"/>
          <a:stretch>
            <a:fillRect/>
          </a:stretch>
        </p:blipFill>
        <p:spPr>
          <a:xfrm>
            <a:off x="546325" y="1053980"/>
            <a:ext cx="8247237" cy="4138505"/>
          </a:xfrm>
          <a:prstGeom prst="rect">
            <a:avLst/>
          </a:prstGeom>
        </p:spPr>
      </p:pic>
    </p:spTree>
    <p:extLst>
      <p:ext uri="{BB962C8B-B14F-4D97-AF65-F5344CB8AC3E}">
        <p14:creationId xmlns:p14="http://schemas.microsoft.com/office/powerpoint/2010/main" val="42888110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solidFill>
                  <a:schemeClr val="accent1"/>
                </a:solidFill>
              </a:rPr>
              <a:t>Key ideas</a:t>
            </a:r>
            <a:endParaRPr lang="en-US" dirty="0">
              <a:solidFill>
                <a:schemeClr val="accent1"/>
              </a:solidFill>
            </a:endParaRPr>
          </a:p>
        </p:txBody>
      </p:sp>
      <p:sp>
        <p:nvSpPr>
          <p:cNvPr id="3" name="Content Placeholder 2"/>
          <p:cNvSpPr>
            <a:spLocks noGrp="1"/>
          </p:cNvSpPr>
          <p:nvPr>
            <p:ph idx="1"/>
          </p:nvPr>
        </p:nvSpPr>
        <p:spPr>
          <a:xfrm>
            <a:off x="838200" y="1237795"/>
            <a:ext cx="10515600" cy="4869089"/>
          </a:xfrm>
        </p:spPr>
        <p:txBody>
          <a:bodyPr>
            <a:normAutofit/>
          </a:bodyPr>
          <a:lstStyle/>
          <a:p>
            <a:r>
              <a:rPr lang="en-US" dirty="0" smtClean="0"/>
              <a:t>Exact solutions to the advection equation propagate in one direction and constant speed and do not change shape</a:t>
            </a:r>
          </a:p>
          <a:p>
            <a:r>
              <a:rPr lang="en-US" dirty="0" smtClean="0"/>
              <a:t>Nonlinear problems can depend on the solution values themselves, which allows much richer behavior (e.g. shocks)</a:t>
            </a:r>
          </a:p>
          <a:p>
            <a:r>
              <a:rPr lang="en-US" dirty="0" smtClean="0"/>
              <a:t>The CFL condition requires that explicit time stepping have a time step comparable to the space step for stability.  This requirement also motivates the use of </a:t>
            </a:r>
            <a:r>
              <a:rPr lang="en-US" dirty="0" err="1" smtClean="0"/>
              <a:t>upwinding</a:t>
            </a:r>
            <a:r>
              <a:rPr lang="en-US" dirty="0" smtClean="0"/>
              <a:t>.</a:t>
            </a:r>
          </a:p>
          <a:p>
            <a:r>
              <a:rPr lang="en-US" dirty="0" smtClean="0"/>
              <a:t>The wave equation, which is second order in both space and time, allows propagation of waves in both directions. This led to the use of central differencing in space, which acted as </a:t>
            </a:r>
            <a:r>
              <a:rPr lang="en-US" dirty="0" err="1" smtClean="0"/>
              <a:t>upwinding</a:t>
            </a:r>
            <a:r>
              <a:rPr lang="en-US" dirty="0" smtClean="0"/>
              <a:t> in both directions.</a:t>
            </a:r>
            <a:endParaRPr lang="en-US" dirty="0"/>
          </a:p>
        </p:txBody>
      </p:sp>
    </p:spTree>
    <p:extLst>
      <p:ext uri="{BB962C8B-B14F-4D97-AF65-F5344CB8AC3E}">
        <p14:creationId xmlns:p14="http://schemas.microsoft.com/office/powerpoint/2010/main" val="410410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Traffic flow</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4903705" cy="5464385"/>
              </a:xfrm>
            </p:spPr>
            <p:txBody>
              <a:bodyPr>
                <a:noAutofit/>
              </a:bodyPr>
              <a:lstStyle/>
              <a:p>
                <a:r>
                  <a:rPr lang="en-US" sz="3200" dirty="0" smtClean="0"/>
                  <a:t>Good numbers are </a:t>
                </a:r>
                <a14:m>
                  <m:oMath xmlns:m="http://schemas.openxmlformats.org/officeDocument/2006/math">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smtClean="0">
                            <a:latin typeface="Cambria Math" panose="02040503050406030204" pitchFamily="18" charset="0"/>
                          </a:rPr>
                          <m:t>𝑐</m:t>
                        </m:r>
                      </m:sub>
                    </m:sSub>
                    <m:r>
                      <a:rPr lang="en-US" sz="3200" i="1" dirty="0" smtClean="0">
                        <a:latin typeface="Cambria Math" panose="02040503050406030204" pitchFamily="18" charset="0"/>
                      </a:rPr>
                      <m:t>=1080</m:t>
                    </m:r>
                  </m:oMath>
                </a14:m>
                <a:r>
                  <a:rPr lang="en-US" sz="3200" dirty="0" smtClean="0"/>
                  <a:t> and </a:t>
                </a:r>
                <a14:m>
                  <m:oMath xmlns:m="http://schemas.openxmlformats.org/officeDocument/2006/math">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smtClean="0">
                            <a:latin typeface="Cambria Math" panose="02040503050406030204" pitchFamily="18" charset="0"/>
                          </a:rPr>
                          <m:t>𝑚</m:t>
                        </m:r>
                      </m:sub>
                    </m:sSub>
                    <m:r>
                      <a:rPr lang="en-US" sz="3200" i="1" dirty="0" smtClean="0">
                        <a:latin typeface="Cambria Math" panose="02040503050406030204" pitchFamily="18" charset="0"/>
                      </a:rPr>
                      <m:t>=380</m:t>
                    </m:r>
                  </m:oMath>
                </a14:m>
                <a:r>
                  <a:rPr lang="en-US" sz="3200" dirty="0" smtClean="0"/>
                  <a:t> vehicles per km, and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𝑞</m:t>
                        </m:r>
                      </m:e>
                      <m:sub>
                        <m:r>
                          <a:rPr lang="en-US" sz="3200" i="1" dirty="0" smtClean="0">
                            <a:latin typeface="Cambria Math" panose="02040503050406030204" pitchFamily="18" charset="0"/>
                          </a:rPr>
                          <m:t>𝑚</m:t>
                        </m:r>
                      </m:sub>
                    </m:sSub>
                    <m:r>
                      <a:rPr lang="en-US" sz="3200" i="1" dirty="0" smtClean="0">
                        <a:latin typeface="Cambria Math" panose="02040503050406030204" pitchFamily="18" charset="0"/>
                      </a:rPr>
                      <m:t>=4500</m:t>
                    </m:r>
                  </m:oMath>
                </a14:m>
                <a:r>
                  <a:rPr lang="en-US" sz="3200" dirty="0" smtClean="0"/>
                  <a:t> vehicles per </a:t>
                </a:r>
                <a:r>
                  <a:rPr lang="en-US" sz="3200" dirty="0" err="1" smtClean="0"/>
                  <a:t>hr</a:t>
                </a:r>
                <a:endParaRPr lang="en-US" sz="3200" dirty="0" smtClean="0"/>
              </a:p>
              <a:p>
                <a:r>
                  <a:rPr lang="en-US" sz="3200" dirty="0" smtClean="0"/>
                  <a:t>Plot it</a:t>
                </a:r>
              </a:p>
              <a:p>
                <a:endParaRPr lang="en-US" sz="3200" dirty="0" smtClean="0"/>
              </a:p>
              <a:p>
                <a:r>
                  <a:rPr lang="en-US" sz="3200" dirty="0" smtClean="0"/>
                  <a:t>Drivers can see changes in density and adjust; we use this tweak:</a:t>
                </a:r>
              </a:p>
              <a:p>
                <a:endParaRPr lang="en-US" sz="3200" dirty="0"/>
              </a:p>
              <a:p>
                <a:endParaRPr lang="en-US" sz="3200" dirty="0" smtClean="0"/>
              </a:p>
              <a:p>
                <a:endParaRPr lang="en-US" sz="3200" dirty="0" smtClean="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4903705" cy="5464385"/>
              </a:xfrm>
              <a:blipFill>
                <a:blip r:embed="rId2"/>
                <a:stretch>
                  <a:fillRect l="-2857" t="-2232" r="-285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656217" y="998898"/>
            <a:ext cx="6030387" cy="987117"/>
          </a:xfrm>
          <a:prstGeom prst="rect">
            <a:avLst/>
          </a:prstGeom>
        </p:spPr>
      </p:pic>
      <p:pic>
        <p:nvPicPr>
          <p:cNvPr id="5" name="Picture 4"/>
          <p:cNvPicPr>
            <a:picLocks noChangeAspect="1"/>
          </p:cNvPicPr>
          <p:nvPr/>
        </p:nvPicPr>
        <p:blipFill>
          <a:blip r:embed="rId4"/>
          <a:stretch>
            <a:fillRect/>
          </a:stretch>
        </p:blipFill>
        <p:spPr>
          <a:xfrm>
            <a:off x="5656217" y="1982857"/>
            <a:ext cx="6126480" cy="4757305"/>
          </a:xfrm>
          <a:prstGeom prst="rect">
            <a:avLst/>
          </a:prstGeom>
        </p:spPr>
      </p:pic>
      <p:pic>
        <p:nvPicPr>
          <p:cNvPr id="6" name="Picture 5"/>
          <p:cNvPicPr>
            <a:picLocks noChangeAspect="1"/>
          </p:cNvPicPr>
          <p:nvPr/>
        </p:nvPicPr>
        <p:blipFill>
          <a:blip r:embed="rId5"/>
          <a:stretch>
            <a:fillRect/>
          </a:stretch>
        </p:blipFill>
        <p:spPr>
          <a:xfrm>
            <a:off x="932852" y="5530622"/>
            <a:ext cx="4543023" cy="399914"/>
          </a:xfrm>
          <a:prstGeom prst="rect">
            <a:avLst/>
          </a:prstGeom>
        </p:spPr>
      </p:pic>
    </p:spTree>
    <p:extLst>
      <p:ext uri="{BB962C8B-B14F-4D97-AF65-F5344CB8AC3E}">
        <p14:creationId xmlns:p14="http://schemas.microsoft.com/office/powerpoint/2010/main" val="217135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It is necessary for us to have an equation that conserves the number of cars on the road: they can’t just appear and disappear!</a:t>
                </a:r>
              </a:p>
              <a:p>
                <a:r>
                  <a:rPr lang="en-US" sz="3200" dirty="0" smtClean="0"/>
                  <a:t>Suppose a small interval of road, say </a:t>
                </a:r>
                <a14:m>
                  <m:oMath xmlns:m="http://schemas.openxmlformats.org/officeDocument/2006/math">
                    <m:r>
                      <a:rPr lang="en-US" sz="3200" i="1" dirty="0" smtClean="0">
                        <a:latin typeface="Cambria Math" panose="02040503050406030204" pitchFamily="18" charset="0"/>
                      </a:rPr>
                      <m:t>[</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r>
                      <a:rPr lang="en-US" sz="3200" i="1" dirty="0" smtClean="0">
                        <a:latin typeface="Cambria Math" panose="02040503050406030204" pitchFamily="18" charset="0"/>
                      </a:rPr>
                      <m:t>𝑑𝑥</m:t>
                    </m:r>
                    <m:r>
                      <a:rPr lang="en-US" sz="3200" i="1" dirty="0" smtClean="0">
                        <a:latin typeface="Cambria Math" panose="02040503050406030204" pitchFamily="18" charset="0"/>
                      </a:rPr>
                      <m:t>/2,</m:t>
                    </m:r>
                    <m:r>
                      <a:rPr lang="en-US" sz="3200" i="1" dirty="0" smtClean="0">
                        <a:latin typeface="Cambria Math" panose="02040503050406030204" pitchFamily="18" charset="0"/>
                      </a:rPr>
                      <m:t>𝑥</m:t>
                    </m:r>
                    <m:r>
                      <a:rPr lang="en-US" sz="3200" i="1" dirty="0" smtClean="0">
                        <a:latin typeface="Cambria Math" panose="02040503050406030204" pitchFamily="18" charset="0"/>
                      </a:rPr>
                      <m:t>+</m:t>
                    </m:r>
                    <m:r>
                      <a:rPr lang="en-US" sz="3200" i="1" dirty="0" smtClean="0">
                        <a:latin typeface="Cambria Math" panose="02040503050406030204" pitchFamily="18" charset="0"/>
                      </a:rPr>
                      <m:t>𝑑𝑥</m:t>
                    </m:r>
                    <m:r>
                      <a:rPr lang="en-US" sz="3200" i="1" dirty="0" smtClean="0">
                        <a:latin typeface="Cambria Math" panose="02040503050406030204" pitchFamily="18" charset="0"/>
                      </a:rPr>
                      <m:t>/2]</m:t>
                    </m:r>
                  </m:oMath>
                </a14:m>
                <a:endParaRPr lang="en-US" sz="3200" dirty="0" smtClean="0"/>
              </a:p>
              <a:p>
                <a:r>
                  <a:rPr lang="en-US" sz="3200" dirty="0" smtClean="0"/>
                  <a:t>The difference between the incoming and outgoing cars gives the time rate of change:</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d>
                        <m:dPr>
                          <m:ctrlPr>
                            <a:rPr lang="en-US" sz="3200" i="1" dirty="0">
                              <a:latin typeface="Cambria Math" panose="02040503050406030204" pitchFamily="18" charset="0"/>
                            </a:rPr>
                          </m:ctrlPr>
                        </m:dPr>
                        <m:e>
                          <m:r>
                            <a:rPr lang="en-US" sz="3200" b="0" i="1" dirty="0" smtClean="0">
                              <a:latin typeface="Cambria Math" panose="02040503050406030204" pitchFamily="18" charset="0"/>
                            </a:rPr>
                            <m:t>𝑥</m:t>
                          </m:r>
                          <m:r>
                            <a:rPr lang="en-US" sz="3200" i="1" dirty="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𝑡</m:t>
                          </m:r>
                        </m:e>
                      </m:d>
                      <m:r>
                        <a:rPr lang="en-US" sz="3200" b="0" i="1" dirty="0" smtClean="0">
                          <a:latin typeface="Cambria Math" panose="02040503050406030204" pitchFamily="18" charset="0"/>
                        </a:rPr>
                        <m:t>𝑑𝑥</m:t>
                      </m:r>
                      <m:r>
                        <a:rPr lang="en-US" sz="3200" b="0" i="1" dirty="0" smtClean="0">
                          <a:latin typeface="Cambria Math" panose="02040503050406030204" pitchFamily="18" charset="0"/>
                        </a:rPr>
                        <m:t>=</m:t>
                      </m:r>
                      <m:r>
                        <a:rPr lang="en-US" sz="3200" b="0" i="1" dirty="0" smtClean="0">
                          <a:latin typeface="Cambria Math" panose="02040503050406030204" pitchFamily="18" charset="0"/>
                        </a:rPr>
                        <m:t>𝑞</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𝑥</m:t>
                          </m:r>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𝑑𝑥</m:t>
                              </m:r>
                            </m:num>
                            <m:den>
                              <m:r>
                                <a:rPr lang="en-US" sz="3200" b="0" i="1" dirty="0" smtClean="0">
                                  <a:latin typeface="Cambria Math" panose="02040503050406030204" pitchFamily="18" charset="0"/>
                                </a:rPr>
                                <m:t>2</m:t>
                              </m:r>
                            </m:den>
                          </m:f>
                          <m:r>
                            <a:rPr lang="en-US" sz="3200" b="0" i="1" dirty="0" smtClean="0">
                              <a:latin typeface="Cambria Math" panose="02040503050406030204" pitchFamily="18" charset="0"/>
                            </a:rPr>
                            <m:t>,</m:t>
                          </m:r>
                          <m:r>
                            <a:rPr lang="en-US" sz="3200" b="0" i="1" dirty="0" smtClean="0">
                              <a:latin typeface="Cambria Math" panose="02040503050406030204" pitchFamily="18" charset="0"/>
                            </a:rPr>
                            <m:t>𝑡</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𝑞</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𝑥</m:t>
                          </m:r>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𝑑𝑥</m:t>
                              </m:r>
                            </m:num>
                            <m:den>
                              <m:r>
                                <a:rPr lang="en-US" sz="3200" b="0" i="1" dirty="0" smtClean="0">
                                  <a:latin typeface="Cambria Math" panose="02040503050406030204" pitchFamily="18" charset="0"/>
                                </a:rPr>
                                <m:t>2</m:t>
                              </m:r>
                            </m:den>
                          </m:f>
                        </m:e>
                      </m:d>
                    </m:oMath>
                  </m:oMathPara>
                </a14:m>
                <a:endParaRPr lang="en-US" sz="3200" dirty="0" smtClean="0"/>
              </a:p>
              <a:p>
                <a:r>
                  <a:rPr lang="en-US" sz="3200" b="0" dirty="0" smtClean="0"/>
                  <a:t>Divide by </a:t>
                </a:r>
                <a14:m>
                  <m:oMath xmlns:m="http://schemas.openxmlformats.org/officeDocument/2006/math">
                    <m:r>
                      <a:rPr lang="en-US" sz="3200" b="0" i="1" dirty="0" smtClean="0">
                        <a:latin typeface="Cambria Math" panose="02040503050406030204" pitchFamily="18" charset="0"/>
                      </a:rPr>
                      <m:t>𝑑𝑥</m:t>
                    </m:r>
                  </m:oMath>
                </a14:m>
                <a:r>
                  <a:rPr lang="en-US" sz="3200" dirty="0" smtClean="0"/>
                  <a:t> and let </a:t>
                </a:r>
                <a14:m>
                  <m:oMath xmlns:m="http://schemas.openxmlformats.org/officeDocument/2006/math">
                    <m:r>
                      <a:rPr lang="en-US" sz="3200" b="0" i="1" smtClean="0">
                        <a:latin typeface="Cambria Math" panose="02040503050406030204" pitchFamily="18" charset="0"/>
                      </a:rPr>
                      <m:t>𝑑𝑥</m:t>
                    </m:r>
                    <m:r>
                      <a:rPr lang="en-US" sz="3200" b="0" i="1" smtClean="0">
                        <a:latin typeface="Cambria Math" panose="02040503050406030204" pitchFamily="18" charset="0"/>
                        <a:ea typeface="Cambria Math" panose="02040503050406030204" pitchFamily="18" charset="0"/>
                      </a:rPr>
                      <m:t>→0</m:t>
                    </m:r>
                  </m:oMath>
                </a14:m>
                <a:r>
                  <a:rPr lang="en-US" sz="3200" dirty="0" smtClean="0"/>
                  <a:t> to get the conservation law</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𝑥</m:t>
                      </m:r>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𝑡</m:t>
                      </m:r>
                      <m:r>
                        <a:rPr lang="en-US" sz="3200" b="0" i="1" dirty="0" smtClean="0">
                          <a:latin typeface="Cambria Math" panose="02040503050406030204" pitchFamily="18" charset="0"/>
                          <a:ea typeface="Cambria Math" panose="02040503050406030204" pitchFamily="18" charset="0"/>
                        </a:rPr>
                        <m:t>)+</m:t>
                      </m:r>
                      <m:sSub>
                        <m:sSubPr>
                          <m:ctrlPr>
                            <a:rPr lang="en-US" sz="3200" b="0" i="1" dirty="0" smtClean="0">
                              <a:latin typeface="Cambria Math" panose="02040503050406030204" pitchFamily="18" charset="0"/>
                              <a:ea typeface="Cambria Math" panose="02040503050406030204" pitchFamily="18" charset="0"/>
                            </a:rPr>
                          </m:ctrlPr>
                        </m:sSubPr>
                        <m:e>
                          <m:r>
                            <a:rPr lang="en-US" sz="3200" b="0" i="1" dirty="0" smtClean="0">
                              <a:latin typeface="Cambria Math" panose="02040503050406030204" pitchFamily="18" charset="0"/>
                              <a:ea typeface="Cambria Math" panose="02040503050406030204" pitchFamily="18" charset="0"/>
                            </a:rPr>
                            <m:t>𝑞</m:t>
                          </m:r>
                        </m:e>
                        <m:sub>
                          <m:r>
                            <a:rPr lang="en-US" sz="3200" b="0" i="1" dirty="0" smtClean="0">
                              <a:latin typeface="Cambria Math" panose="02040503050406030204" pitchFamily="18" charset="0"/>
                              <a:ea typeface="Cambria Math" panose="02040503050406030204" pitchFamily="18" charset="0"/>
                            </a:rPr>
                            <m:t>𝑥</m:t>
                          </m:r>
                        </m:sub>
                      </m:sSub>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𝑥</m:t>
                      </m:r>
                      <m:r>
                        <a:rPr lang="en-US" sz="3200" b="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𝑡</m:t>
                      </m:r>
                      <m:r>
                        <a:rPr lang="en-US" sz="3200" b="0" i="1" dirty="0" smtClean="0">
                          <a:latin typeface="Cambria Math" panose="02040503050406030204" pitchFamily="18" charset="0"/>
                          <a:ea typeface="Cambria Math" panose="02040503050406030204" pitchFamily="18" charset="0"/>
                        </a:rPr>
                        <m:t>)=0</m:t>
                      </m:r>
                    </m:oMath>
                  </m:oMathPara>
                </a14:m>
                <a:endParaRPr lang="en-US" sz="32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344" r="-232"/>
                </a:stretch>
              </a:blipFill>
            </p:spPr>
            <p:txBody>
              <a:bodyPr/>
              <a:lstStyle/>
              <a:p>
                <a:r>
                  <a:rPr lang="en-US">
                    <a:noFill/>
                  </a:rPr>
                  <a:t> </a:t>
                </a:r>
              </a:p>
            </p:txBody>
          </p:sp>
        </mc:Fallback>
      </mc:AlternateContent>
    </p:spTree>
    <p:extLst>
      <p:ext uri="{BB962C8B-B14F-4D97-AF65-F5344CB8AC3E}">
        <p14:creationId xmlns:p14="http://schemas.microsoft.com/office/powerpoint/2010/main" val="420540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8855"/>
          </a:xfrm>
        </p:spPr>
        <p:txBody>
          <a:bodyPr>
            <a:normAutofit fontScale="90000"/>
          </a:bodyPr>
          <a:lstStyle/>
          <a:p>
            <a:r>
              <a:rPr lang="en-US" dirty="0" smtClean="0">
                <a:solidFill>
                  <a:srgbClr val="0070C0"/>
                </a:solidFill>
              </a:rPr>
              <a:t>Conservation laws and hyperbolic equations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512" y="1053981"/>
                <a:ext cx="10515600" cy="5464385"/>
              </a:xfrm>
            </p:spPr>
            <p:txBody>
              <a:bodyPr>
                <a:noAutofit/>
              </a:bodyPr>
              <a:lstStyle/>
              <a:p>
                <a:r>
                  <a:rPr lang="en-US" sz="3200" dirty="0" smtClean="0"/>
                  <a:t>Put our function </a:t>
                </a:r>
                <a14:m>
                  <m:oMath xmlns:m="http://schemas.openxmlformats.org/officeDocument/2006/math">
                    <m:r>
                      <a:rPr lang="en-US" sz="3200" i="1" dirty="0" smtClean="0">
                        <a:latin typeface="Cambria Math" panose="02040503050406030204" pitchFamily="18" charset="0"/>
                      </a:rPr>
                      <m:t>𝑞</m:t>
                    </m:r>
                    <m:r>
                      <a:rPr lang="en-US" sz="3200" i="1" dirty="0" smtClean="0">
                        <a:latin typeface="Cambria Math" panose="02040503050406030204" pitchFamily="18" charset="0"/>
                      </a:rPr>
                      <m:t>=</m:t>
                    </m:r>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Sub>
                    <m:r>
                      <a:rPr lang="en-US" sz="320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𝜌</m:t>
                    </m:r>
                    <m:r>
                      <a:rPr lang="en-US" sz="320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𝜖</m:t>
                    </m:r>
                    <m:sSub>
                      <m:sSubPr>
                        <m:ctrlPr>
                          <a:rPr lang="en-US" sz="3200" i="1" dirty="0" err="1"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sub>
                    </m:sSub>
                    <m:r>
                      <a:rPr lang="en-US" sz="3200" i="1" dirty="0" smtClean="0">
                        <a:latin typeface="Cambria Math" panose="02040503050406030204" pitchFamily="18" charset="0"/>
                      </a:rPr>
                      <m:t> </m:t>
                    </m:r>
                  </m:oMath>
                </a14:m>
                <a:r>
                  <a:rPr lang="en-US" sz="3200" dirty="0" smtClean="0"/>
                  <a:t>into the conservation law</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r>
                        <a:rPr lang="en-US" sz="3200" b="0" i="1" dirty="0" smtClean="0">
                          <a:latin typeface="Cambria Math" panose="02040503050406030204" pitchFamily="18" charset="0"/>
                          <a:ea typeface="Cambria Math" panose="02040503050406030204" pitchFamily="18" charset="0"/>
                        </a:rPr>
                        <m:t>+</m:t>
                      </m:r>
                      <m:sSub>
                        <m:sSubPr>
                          <m:ctrlPr>
                            <a:rPr lang="en-US" sz="3200" b="0" i="1" dirty="0" smtClean="0">
                              <a:latin typeface="Cambria Math" panose="02040503050406030204" pitchFamily="18" charset="0"/>
                              <a:ea typeface="Cambria Math" panose="02040503050406030204" pitchFamily="18" charset="0"/>
                            </a:rPr>
                          </m:ctrlPr>
                        </m:sSubPr>
                        <m:e>
                          <m:r>
                            <a:rPr lang="en-US" sz="3200" b="0" i="1" dirty="0" smtClean="0">
                              <a:latin typeface="Cambria Math" panose="02040503050406030204" pitchFamily="18" charset="0"/>
                              <a:ea typeface="Cambria Math" panose="02040503050406030204" pitchFamily="18" charset="0"/>
                            </a:rPr>
                            <m:t>𝑞</m:t>
                          </m:r>
                        </m:e>
                        <m:sub>
                          <m:r>
                            <a:rPr lang="en-US" sz="3200" b="0" i="1" dirty="0" smtClean="0">
                              <a:latin typeface="Cambria Math" panose="02040503050406030204" pitchFamily="18" charset="0"/>
                              <a:ea typeface="Cambria Math" panose="02040503050406030204" pitchFamily="18" charset="0"/>
                            </a:rPr>
                            <m:t>𝑥</m:t>
                          </m:r>
                        </m:sub>
                      </m:sSub>
                      <m:r>
                        <a:rPr lang="en-US" sz="3200" b="0" i="1" dirty="0" smtClean="0">
                          <a:latin typeface="Cambria Math" panose="02040503050406030204" pitchFamily="18" charset="0"/>
                          <a:ea typeface="Cambria Math" panose="02040503050406030204" pitchFamily="18" charset="0"/>
                        </a:rPr>
                        <m:t>=0</m:t>
                      </m:r>
                    </m:oMath>
                  </m:oMathPara>
                </a14:m>
                <a:endParaRPr lang="en-US" sz="3200" i="1" dirty="0" smtClean="0"/>
              </a:p>
              <a:p>
                <a:r>
                  <a:rPr lang="en-US" sz="3200" dirty="0" smtClean="0"/>
                  <a:t>The resulting PDE is then</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b="0" i="1" dirty="0" smtClean="0">
                              <a:latin typeface="Cambria Math" panose="02040503050406030204" pitchFamily="18" charset="0"/>
                              <a:ea typeface="Cambria Math" panose="02040503050406030204" pitchFamily="18" charset="0"/>
                            </a:rPr>
                            <m:t>𝑡</m:t>
                          </m:r>
                        </m:sub>
                      </m:sSub>
                      <m:r>
                        <a:rPr lang="en-US" sz="3200" b="0" i="1" dirty="0" smtClean="0">
                          <a:latin typeface="Cambria Math" panose="02040503050406030204" pitchFamily="18" charset="0"/>
                          <a:ea typeface="Cambria Math" panose="02040503050406030204" pitchFamily="18" charset="0"/>
                        </a:rPr>
                        <m:t>+</m:t>
                      </m:r>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sub>
                      </m:sSub>
                      <m:r>
                        <a:rPr lang="en-US" sz="3200" b="0" i="1" dirty="0" smtClean="0">
                          <a:latin typeface="Cambria Math" panose="02040503050406030204" pitchFamily="18" charset="0"/>
                        </a:rPr>
                        <m:t>=</m:t>
                      </m:r>
                      <m:r>
                        <a:rPr lang="en-US" sz="3200" i="1" dirty="0" smtClean="0">
                          <a:latin typeface="Cambria Math" panose="02040503050406030204" pitchFamily="18" charset="0"/>
                          <a:ea typeface="Cambria Math" panose="02040503050406030204" pitchFamily="18" charset="0"/>
                        </a:rPr>
                        <m:t>𝜖</m:t>
                      </m:r>
                      <m:sSub>
                        <m:sSubPr>
                          <m:ctrlPr>
                            <a:rPr lang="en-US" sz="3200" i="1" dirty="0" err="1"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r>
                            <a:rPr lang="en-US" sz="3200" b="0" i="1" dirty="0" smtClean="0">
                              <a:latin typeface="Cambria Math" panose="02040503050406030204" pitchFamily="18" charset="0"/>
                            </a:rPr>
                            <m:t>𝑥</m:t>
                          </m:r>
                        </m:sub>
                      </m:sSub>
                    </m:oMath>
                  </m:oMathPara>
                </a14:m>
                <a:endParaRPr lang="en-US" sz="3200" dirty="0" smtClean="0"/>
              </a:p>
              <a:p>
                <a:r>
                  <a:rPr lang="en-US" sz="3200" dirty="0" smtClean="0"/>
                  <a:t>The first and last terms indicate diffusive behavior but we are thinking of </a:t>
                </a:r>
                <a14:m>
                  <m:oMath xmlns:m="http://schemas.openxmlformats.org/officeDocument/2006/math">
                    <m:r>
                      <a:rPr lang="en-US" sz="3200" i="1" dirty="0" smtClean="0">
                        <a:latin typeface="Cambria Math" panose="02040503050406030204" pitchFamily="18" charset="0"/>
                        <a:ea typeface="Cambria Math" panose="02040503050406030204" pitchFamily="18" charset="0"/>
                      </a:rPr>
                      <m:t>𝜖</m:t>
                    </m:r>
                  </m:oMath>
                </a14:m>
                <a:r>
                  <a:rPr lang="en-US" sz="3200" dirty="0" smtClean="0"/>
                  <a:t> as small</a:t>
                </a:r>
              </a:p>
              <a:p>
                <a:r>
                  <a:rPr lang="en-US" sz="3200" dirty="0" smtClean="0"/>
                  <a:t>The second term, involving </a:t>
                </a:r>
                <a14:m>
                  <m:oMath xmlns:m="http://schemas.openxmlformats.org/officeDocument/2006/math">
                    <m:sSub>
                      <m:sSubPr>
                        <m:ctrlPr>
                          <a:rPr lang="en-US" sz="3200" i="1" dirty="0" smtClean="0">
                            <a:latin typeface="Cambria Math" panose="02040503050406030204" pitchFamily="18" charset="0"/>
                            <a:ea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𝜌</m:t>
                        </m:r>
                      </m:e>
                      <m:sub>
                        <m:r>
                          <a:rPr lang="en-US" sz="3200" i="1" dirty="0" err="1" smtClean="0">
                            <a:latin typeface="Cambria Math" panose="02040503050406030204" pitchFamily="18" charset="0"/>
                          </a:rPr>
                          <m:t>𝑥</m:t>
                        </m:r>
                      </m:sub>
                    </m:sSub>
                  </m:oMath>
                </a14:m>
                <a:r>
                  <a:rPr lang="en-US" sz="3200" dirty="0" smtClean="0"/>
                  <a:t>, is often called </a:t>
                </a:r>
                <a:r>
                  <a:rPr lang="en-US" sz="3200" dirty="0" err="1" smtClean="0"/>
                  <a:t>advective</a:t>
                </a:r>
                <a:endParaRPr lang="en-US" sz="3200" dirty="0" smtClean="0"/>
              </a:p>
              <a:p>
                <a:r>
                  <a:rPr lang="en-US" sz="3200" dirty="0" smtClean="0"/>
                  <a:t>It tends to make solutions propagate, in some cases without changing the form of the answer</a:t>
                </a:r>
              </a:p>
              <a:p>
                <a:r>
                  <a:rPr lang="en-US" sz="3200" dirty="0" smtClean="0"/>
                  <a:t>Note that </a:t>
                </a:r>
                <a14:m>
                  <m:oMath xmlns:m="http://schemas.openxmlformats.org/officeDocument/2006/math">
                    <m:sSubSup>
                      <m:sSubSupPr>
                        <m:ctrlPr>
                          <a:rPr lang="en-US" sz="3200" b="0" i="1" dirty="0" smtClean="0">
                            <a:latin typeface="Cambria Math" panose="02040503050406030204" pitchFamily="18" charset="0"/>
                          </a:rPr>
                        </m:ctrlPr>
                      </m:sSubSupPr>
                      <m:e>
                        <m:r>
                          <a:rPr lang="en-US" sz="3200" i="1" dirty="0" smtClean="0">
                            <a:latin typeface="Cambria Math" panose="02040503050406030204" pitchFamily="18" charset="0"/>
                          </a:rPr>
                          <m:t>𝑄</m:t>
                        </m:r>
                      </m:e>
                      <m:sub>
                        <m:r>
                          <a:rPr lang="en-US" sz="3200" i="1" dirty="0" smtClean="0">
                            <a:latin typeface="Cambria Math" panose="02040503050406030204" pitchFamily="18" charset="0"/>
                          </a:rPr>
                          <m:t>0</m:t>
                        </m:r>
                      </m:sub>
                      <m:sup>
                        <m:r>
                          <a:rPr lang="en-US" sz="3200" b="0" i="1" dirty="0" smtClean="0">
                            <a:latin typeface="Cambria Math" panose="02040503050406030204" pitchFamily="18" charset="0"/>
                          </a:rPr>
                          <m:t>′</m:t>
                        </m:r>
                      </m:sup>
                    </m:sSubSup>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ea typeface="Cambria Math" panose="02040503050406030204" pitchFamily="18" charset="0"/>
                          </a:rPr>
                          <m:t>𝜌</m:t>
                        </m:r>
                      </m:e>
                    </m:d>
                  </m:oMath>
                </a14:m>
                <a:r>
                  <a:rPr lang="en-US" sz="3200" dirty="0" smtClean="0"/>
                  <a:t> has units of length per time (i.e., velocity)</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512" y="1053981"/>
                <a:ext cx="10515600" cy="5464385"/>
              </a:xfrm>
              <a:blipFill>
                <a:blip r:embed="rId2"/>
                <a:stretch>
                  <a:fillRect l="-1333" t="-2232" r="-2261"/>
                </a:stretch>
              </a:blipFill>
            </p:spPr>
            <p:txBody>
              <a:bodyPr/>
              <a:lstStyle/>
              <a:p>
                <a:r>
                  <a:rPr lang="en-US">
                    <a:noFill/>
                  </a:rPr>
                  <a:t> </a:t>
                </a:r>
              </a:p>
            </p:txBody>
          </p:sp>
        </mc:Fallback>
      </mc:AlternateContent>
    </p:spTree>
    <p:extLst>
      <p:ext uri="{BB962C8B-B14F-4D97-AF65-F5344CB8AC3E}">
        <p14:creationId xmlns:p14="http://schemas.microsoft.com/office/powerpoint/2010/main" val="315707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1887</Words>
  <Application>Microsoft Office PowerPoint</Application>
  <PresentationFormat>Widescreen</PresentationFormat>
  <Paragraphs>384</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Cambria Math</vt:lpstr>
      <vt:lpstr>Courier New</vt:lpstr>
      <vt:lpstr>Office Theme</vt:lpstr>
      <vt:lpstr>Chapter 12 Advection equations</vt:lpstr>
      <vt:lpstr>Advection equations</vt:lpstr>
      <vt:lpstr>Advection equations</vt:lpstr>
      <vt:lpstr>Section 12.1 Traffic flow</vt:lpstr>
      <vt:lpstr>Traffic flow</vt:lpstr>
      <vt:lpstr>Traffic flow</vt:lpstr>
      <vt:lpstr>Traffic flow</vt:lpstr>
      <vt:lpstr>Conservation laws and hyperbolic equations</vt:lpstr>
      <vt:lpstr>Conservation laws and hyperbolic equations</vt:lpstr>
      <vt:lpstr>Conservation laws and hyperbolic equations</vt:lpstr>
      <vt:lpstr>Conservation laws and hyperbolic equations</vt:lpstr>
      <vt:lpstr>Conservation laws and hyperbolic equations</vt:lpstr>
      <vt:lpstr>Example: linear advection+MOL</vt:lpstr>
      <vt:lpstr>Example: linear advection+MOL</vt:lpstr>
      <vt:lpstr>Solutions for traffic flow</vt:lpstr>
      <vt:lpstr>Example: traffic flow+MOL</vt:lpstr>
      <vt:lpstr>Example: traffic flow+MOL</vt:lpstr>
      <vt:lpstr>Example: traffic flow+MOL</vt:lpstr>
      <vt:lpstr>Solutions for traffic flow</vt:lpstr>
      <vt:lpstr>Section 12.2 Upwinding and Stability</vt:lpstr>
      <vt:lpstr>Upwinding and stability</vt:lpstr>
      <vt:lpstr>Conservation laws and hyperbolic equations</vt:lpstr>
      <vt:lpstr>Upwinding and stability</vt:lpstr>
      <vt:lpstr>Upwinding and stability</vt:lpstr>
      <vt:lpstr>The CFL condition</vt:lpstr>
      <vt:lpstr>CFL condition</vt:lpstr>
      <vt:lpstr>The CFL condition</vt:lpstr>
      <vt:lpstr>The CFL condition</vt:lpstr>
      <vt:lpstr>Example: CFL condition, linear advection</vt:lpstr>
      <vt:lpstr>Example: CFL condition, linear advection</vt:lpstr>
      <vt:lpstr>Upwinding and stability</vt:lpstr>
      <vt:lpstr>Upwinding and stability</vt:lpstr>
      <vt:lpstr>Example: BCs and upwinding</vt:lpstr>
      <vt:lpstr>Example: BCs and upwinding</vt:lpstr>
      <vt:lpstr>Section 12.3 Absolute stability for advection</vt:lpstr>
      <vt:lpstr>Absolute stability for advection</vt:lpstr>
      <vt:lpstr>Absolute stability for advection</vt:lpstr>
      <vt:lpstr>Absolute stability for advection</vt:lpstr>
      <vt:lpstr>Absolute stability for advection</vt:lpstr>
      <vt:lpstr>Absolute stability for advection</vt:lpstr>
      <vt:lpstr>Example: advection and stability</vt:lpstr>
      <vt:lpstr>Example: advection and stability</vt:lpstr>
      <vt:lpstr>Absolute stability for advection</vt:lpstr>
      <vt:lpstr>Advection and stability : RK4</vt:lpstr>
      <vt:lpstr>Advection-diffusion equations</vt:lpstr>
      <vt:lpstr>Example: advection-diffusion eqns</vt:lpstr>
      <vt:lpstr>Boundary effects</vt:lpstr>
      <vt:lpstr>Boundary effects</vt:lpstr>
      <vt:lpstr>Boundary effects</vt:lpstr>
      <vt:lpstr>Example: advection with inflow BC</vt:lpstr>
      <vt:lpstr>Section 12.4 The wave equation</vt:lpstr>
      <vt:lpstr>The wave equation</vt:lpstr>
      <vt:lpstr>The wave equation</vt:lpstr>
      <vt:lpstr>The wave equation: first order system</vt:lpstr>
      <vt:lpstr>First order system</vt:lpstr>
      <vt:lpstr>Example: 1st order wave eqn system</vt:lpstr>
      <vt:lpstr>Example: 1st order wave eqn system</vt:lpstr>
      <vt:lpstr>Example: 1st order wave eqn system</vt:lpstr>
      <vt:lpstr>Reflections: variable wave speed</vt:lpstr>
      <vt:lpstr>The wave equation: first order system</vt:lpstr>
      <vt:lpstr>Example: variable wave speed</vt:lpstr>
      <vt:lpstr>Example: variable wave speed</vt:lpstr>
      <vt:lpstr>Example: variable wave speed</vt:lpstr>
      <vt:lpstr>Key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Diffusion equations</dc:title>
  <dc:creator>Richard J. Braun</dc:creator>
  <cp:lastModifiedBy>Braun, Richard J</cp:lastModifiedBy>
  <cp:revision>65</cp:revision>
  <cp:lastPrinted>2018-04-16T00:05:34Z</cp:lastPrinted>
  <dcterms:created xsi:type="dcterms:W3CDTF">2018-04-15T14:57:46Z</dcterms:created>
  <dcterms:modified xsi:type="dcterms:W3CDTF">2018-04-24T21:45:01Z</dcterms:modified>
</cp:coreProperties>
</file>