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4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9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5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0741-9DF7-4078-A9EF-B36B7BBB2F5B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BD9C-5AF1-48F9-A856-15E1ADC2E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7103"/>
            <a:ext cx="9144000" cy="1586570"/>
          </a:xfrm>
        </p:spPr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76824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Numbers, Problems and Algorithms</a:t>
            </a:r>
          </a:p>
          <a:p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4015619"/>
            <a:ext cx="6554115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7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 number examples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i="1" dirty="0" smtClean="0"/>
                  <a:t>Example</a:t>
                </a:r>
                <a:r>
                  <a:rPr lang="en-US" altLang="en-US" sz="2400" dirty="0" smtClean="0"/>
                  <a:t>: Return to addition, and consider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en-US" sz="2400" i="1" dirty="0" smtClean="0"/>
              </a:p>
              <a:p>
                <a:pPr eaLnBrk="1" hangingPunct="1"/>
                <a:r>
                  <a:rPr lang="en-US" altLang="en-US" sz="2400" dirty="0" smtClean="0"/>
                  <a:t>(Before, we had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en-US" sz="2400" dirty="0" smtClean="0"/>
                  <a:t>)</a:t>
                </a:r>
              </a:p>
              <a:p>
                <a:pPr eaLnBrk="1" hangingPunct="1"/>
                <a:r>
                  <a:rPr lang="en-US" altLang="en-US" sz="2400" dirty="0" smtClean="0"/>
                  <a:t>Use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Applying the formula,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The condition number is large when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dirty="0" smtClean="0"/>
                  <a:t>; conditioning is poor there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804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67" y="2901551"/>
            <a:ext cx="2237516" cy="103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8" y="4669372"/>
            <a:ext cx="3317223" cy="9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 number examples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i="1" dirty="0" smtClean="0"/>
                  <a:t>Example</a:t>
                </a:r>
                <a:r>
                  <a:rPr lang="en-US" altLang="en-US" sz="2400" dirty="0" smtClean="0"/>
                  <a:t>: Multiplication by constant c,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altLang="en-US" sz="2400" i="1" dirty="0" smtClean="0"/>
                  <a:t>.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Then</a:t>
                </a:r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/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No magnification of error!</a:t>
                </a:r>
              </a:p>
              <a:p>
                <a:r>
                  <a:rPr lang="en-US" altLang="en-US" sz="2400" i="1" dirty="0"/>
                  <a:t>Example</a:t>
                </a:r>
                <a:r>
                  <a:rPr lang="en-US" altLang="en-US" sz="240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i="1" dirty="0" smtClean="0"/>
                  <a:t>:</a:t>
                </a:r>
              </a:p>
              <a:p>
                <a:endParaRPr lang="en-US" altLang="en-US" sz="2400" i="1" dirty="0"/>
              </a:p>
              <a:p>
                <a:endParaRPr lang="en-US" altLang="en-US" sz="2400" i="1" dirty="0" smtClean="0"/>
              </a:p>
              <a:p>
                <a:endParaRPr lang="en-US" altLang="en-US" sz="2400" i="1" dirty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>The condition number is large when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dirty="0" smtClean="0"/>
                  <a:t> is an odd integer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919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98" y="1876098"/>
            <a:ext cx="4308978" cy="998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54" y="4099034"/>
            <a:ext cx="4685877" cy="110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 number examples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i="1" dirty="0" smtClean="0"/>
                  <a:t>Example</a:t>
                </a:r>
                <a:r>
                  <a:rPr lang="en-US" altLang="en-US" sz="2400" dirty="0" smtClean="0"/>
                  <a:t>: Effect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400" dirty="0" smtClean="0"/>
                  <a:t> on roots of quadratic equation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i="1" dirty="0" smtClean="0"/>
                  <a:t>.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Use implicit differentiation</a:t>
                </a:r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/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Solve for derivative,</a:t>
                </a:r>
              </a:p>
              <a:p>
                <a:endParaRPr lang="en-US" altLang="en-US" sz="2400" i="1" dirty="0"/>
              </a:p>
              <a:p>
                <a:pPr marL="0" indent="0">
                  <a:buNone/>
                </a:pPr>
                <a:r>
                  <a:rPr lang="en-US" altLang="en-US" sz="2400" dirty="0"/>
                  <a:t>t</a:t>
                </a:r>
                <a:r>
                  <a:rPr lang="en-US" altLang="en-US" sz="2400" dirty="0" smtClean="0"/>
                  <a:t>hen solve use in condition number definition to get</a:t>
                </a:r>
              </a:p>
              <a:p>
                <a:endParaRPr lang="en-US" altLang="en-US" sz="2400" i="1" dirty="0"/>
              </a:p>
              <a:p>
                <a:endParaRPr lang="en-US" altLang="en-US" sz="2400" i="1" dirty="0" smtClean="0"/>
              </a:p>
              <a:p>
                <a:endParaRPr lang="en-US" altLang="en-US" sz="2400" i="1" dirty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>Conditioning is poor for small discriminant, i.e., near double roots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919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1842654"/>
            <a:ext cx="4087046" cy="9982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4508204"/>
            <a:ext cx="3359327" cy="11004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40" y="2994441"/>
            <a:ext cx="4201211" cy="99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5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Algorithms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dirty="0" smtClean="0"/>
                  <a:t>Consider evaluating polynomials.</a:t>
                </a:r>
              </a:p>
              <a:p>
                <a:pPr eaLnBrk="1" hangingPunct="1"/>
                <a:r>
                  <a:rPr lang="en-US" altLang="en-US" sz="2400" dirty="0" smtClean="0"/>
                  <a:t>Evaluate polynomials by converting higher degrees to distributed products.</a:t>
                </a:r>
              </a:p>
              <a:p>
                <a:pPr eaLnBrk="1" hangingPunct="1"/>
                <a:r>
                  <a:rPr lang="en-US" altLang="en-US" sz="2400" i="1" dirty="0" smtClean="0"/>
                  <a:t>Example:   </a:t>
                </a:r>
                <a:r>
                  <a:rPr lang="en-US" altLang="en-US" sz="2400" dirty="0" smtClean="0"/>
                  <a:t>Consider</a:t>
                </a:r>
                <a14:m>
                  <m:oMath xmlns:m="http://schemas.openxmlformats.org/officeDocument/2006/math">
                    <m:r>
                      <a:rPr lang="en-US" altLang="en-US" sz="24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i="1" dirty="0" smtClean="0"/>
                  <a:t>. </a:t>
                </a:r>
                <a:endParaRPr lang="en-US" altLang="en-US" sz="2400" i="1" dirty="0"/>
              </a:p>
              <a:p>
                <a:pPr marL="0" indent="0">
                  <a:buNone/>
                </a:pPr>
                <a:r>
                  <a:rPr lang="en-US" altLang="en-US" sz="2400" dirty="0" smtClean="0"/>
                  <a:t>We can write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en-US" sz="2400" dirty="0" smtClean="0"/>
                  <a:t>  and evaluate the </a:t>
                </a:r>
                <a:r>
                  <a:rPr lang="en-US" altLang="en-US" sz="2400" dirty="0" err="1" smtClean="0"/>
                  <a:t>parens</a:t>
                </a:r>
                <a:r>
                  <a:rPr lang="en-US" altLang="en-US" sz="2400" dirty="0" smtClean="0"/>
                  <a:t> first.</a:t>
                </a:r>
              </a:p>
              <a:p>
                <a:r>
                  <a:rPr lang="en-US" altLang="en-US" sz="2400" dirty="0" smtClean="0"/>
                  <a:t>More generally,</a:t>
                </a:r>
              </a:p>
              <a:p>
                <a:endParaRPr lang="en-US" altLang="en-US" sz="2400" dirty="0"/>
              </a:p>
              <a:p>
                <a:endParaRPr lang="en-US" altLang="en-US" sz="2400" dirty="0" smtClean="0"/>
              </a:p>
              <a:p>
                <a:endParaRPr lang="en-US" altLang="en-US" sz="2400" dirty="0" smtClean="0"/>
              </a:p>
              <a:p>
                <a:r>
                  <a:rPr lang="en-US" altLang="en-US" sz="2400" dirty="0" smtClean="0"/>
                  <a:t>The second line suggests an algorithm</a:t>
                </a:r>
              </a:p>
              <a:p>
                <a:pPr marL="0" indent="0">
                  <a:buNone/>
                </a:pPr>
                <a:endParaRPr lang="en-US" altLang="en-US" sz="2400" i="1" dirty="0"/>
              </a:p>
              <a:p>
                <a:endParaRPr lang="en-US" altLang="en-US" sz="2400" i="1" dirty="0" smtClean="0"/>
              </a:p>
              <a:p>
                <a:endParaRPr lang="en-US" altLang="en-US" sz="2400" i="1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919" t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39" y="3395684"/>
            <a:ext cx="5388317" cy="5574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17" y="3953095"/>
            <a:ext cx="6209148" cy="7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7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Horner’s algorithm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7155"/>
            <a:ext cx="10615720" cy="52224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i="1" dirty="0"/>
          </a:p>
          <a:p>
            <a:endParaRPr lang="en-US" altLang="en-US" sz="2400" i="1" dirty="0" smtClean="0"/>
          </a:p>
          <a:p>
            <a:endParaRPr lang="en-US" alt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01" y="1545021"/>
            <a:ext cx="11708066" cy="47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Horner’s algorithm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72921"/>
                <a:ext cx="5257800" cy="509634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i="1" dirty="0" smtClean="0"/>
                  <a:t>Example:   </a:t>
                </a:r>
                <a:r>
                  <a:rPr lang="en-US" altLang="en-US" dirty="0" smtClean="0"/>
                  <a:t>Consider</a:t>
                </a:r>
                <a14:m>
                  <m:oMath xmlns:m="http://schemas.openxmlformats.org/officeDocument/2006/math">
                    <m:r>
                      <a:rPr lang="en-US" alt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en-US" i="1" dirty="0" smtClean="0"/>
                  <a:t>. </a:t>
                </a:r>
                <a:r>
                  <a:rPr lang="en-US" altLang="en-US" dirty="0"/>
                  <a:t> </a:t>
                </a:r>
                <a:r>
                  <a:rPr lang="en-US" altLang="en-US" dirty="0" smtClean="0"/>
                  <a:t>We can also write in expanded form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 smtClean="0"/>
                  <a:t>The coefficient matrix for </a:t>
                </a:r>
                <a:r>
                  <a:rPr lang="en-US" altLang="en-US" dirty="0" err="1" smtClean="0"/>
                  <a:t>matlab</a:t>
                </a:r>
                <a:r>
                  <a:rPr lang="en-US" altLang="en-US" dirty="0" smtClean="0"/>
                  <a:t> in expanded form is c=[1 -3 3 -1].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 smtClean="0"/>
                  <a:t>Using </a:t>
                </a:r>
                <a:r>
                  <a:rPr lang="en-US" altLang="en-US" dirty="0" err="1" smtClean="0"/>
                  <a:t>Matlab</a:t>
                </a:r>
                <a:r>
                  <a:rPr lang="en-US" altLang="en-US" dirty="0" smtClean="0"/>
                  <a:t>, and </a:t>
                </a:r>
                <a:r>
                  <a:rPr lang="en-US" altLang="en-US" dirty="0" err="1" smtClean="0"/>
                  <a:t>horner.m</a:t>
                </a:r>
                <a:r>
                  <a:rPr lang="en-US" altLang="en-US" dirty="0" smtClean="0"/>
                  <a:t>,  with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altLang="en-US" dirty="0" smtClean="0"/>
                  <a:t>, we get the results at right.</a:t>
                </a:r>
              </a:p>
              <a:p>
                <a:pPr marL="0" indent="0">
                  <a:buNone/>
                </a:pPr>
                <a:r>
                  <a:rPr lang="en-US" altLang="en-US" dirty="0" smtClean="0"/>
                  <a:t>y gives the result from the function, and the last line gives the absolute error, which is about the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marL="0" indent="0">
                  <a:buNone/>
                </a:pPr>
                <a:endParaRPr lang="en-US" altLang="en-US" sz="2400" i="1" dirty="0"/>
              </a:p>
              <a:p>
                <a:endParaRPr lang="en-US" altLang="en-US" sz="2400" i="1" dirty="0" smtClean="0"/>
              </a:p>
              <a:p>
                <a:endParaRPr lang="en-US" altLang="en-US" sz="2400" i="1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72921"/>
                <a:ext cx="5257800" cy="5096348"/>
              </a:xfrm>
              <a:blipFill rotWithShape="0">
                <a:blip r:embed="rId2"/>
                <a:stretch>
                  <a:fillRect l="-2436" t="-2033" r="-3828" b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581" y="1862599"/>
            <a:ext cx="5449927" cy="45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8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Consider solving the quadratic formula again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𝑏𝑟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It the standard formula is used with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 smtClean="0"/>
                  <a:t>, the  exact answer is roots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Numerically, the first root is exact in </a:t>
                </a:r>
                <a:r>
                  <a:rPr lang="en-US" altLang="en-US" sz="2400" dirty="0" err="1" smtClean="0"/>
                  <a:t>Matlab</a:t>
                </a:r>
                <a:r>
                  <a:rPr lang="en-US" altLang="en-US" sz="2400" dirty="0" smtClean="0"/>
                  <a:t>, but the second root has only 5 correct digits!</a:t>
                </a:r>
              </a:p>
              <a:p>
                <a:pPr eaLnBrk="1" hangingPunct="1"/>
                <a:r>
                  <a:rPr lang="en-US" altLang="en-US" sz="2400" dirty="0" smtClean="0"/>
                  <a:t>We could do better by using the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following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400" dirty="0" smtClean="0"/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/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400" dirty="0" smtClean="0"/>
                  <a:t> will get the answers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 smtClean="0"/>
                  <a:t>to many digits</a:t>
                </a:r>
              </a:p>
              <a:p>
                <a:pPr marL="0" indent="0" eaLnBrk="1" hangingPunct="1">
                  <a:buNone/>
                </a:pPr>
                <a:endParaRPr lang="en-US" altLang="en-US" sz="2400" i="1" dirty="0"/>
              </a:p>
              <a:p>
                <a:pPr marL="0" indent="0" eaLnBrk="1" hangingPunct="1">
                  <a:buNone/>
                </a:pPr>
                <a:endParaRPr lang="en-US" altLang="en-US" sz="2400" i="1" dirty="0" smtClean="0"/>
              </a:p>
              <a:p>
                <a:pPr marL="0" indent="0" eaLnBrk="1" hangingPunct="1">
                  <a:buNone/>
                </a:pPr>
                <a:endParaRPr lang="en-US" altLang="en-US" sz="2400" i="1" dirty="0"/>
              </a:p>
              <a:p>
                <a:pPr marL="0" indent="0" eaLnBrk="1" hangingPunct="1">
                  <a:buNone/>
                </a:pPr>
                <a:endParaRPr lang="en-US" altLang="en-US" sz="2400" i="1" dirty="0" smtClean="0"/>
              </a:p>
              <a:p>
                <a:pPr marL="0" indent="0" eaLnBrk="1" hangingPunct="1">
                  <a:buNone/>
                </a:pPr>
                <a:endParaRPr lang="en-US" altLang="en-US" sz="2400" i="1" dirty="0"/>
              </a:p>
              <a:p>
                <a:endParaRPr lang="en-US" altLang="en-US" sz="2400" i="1" dirty="0" smtClean="0"/>
              </a:p>
              <a:p>
                <a:endParaRPr lang="en-US" altLang="en-US" sz="2400" i="1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919" t="-1634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6714"/>
            <a:ext cx="4681367" cy="10501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658" y="2892360"/>
            <a:ext cx="5112168" cy="39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9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Stability: quadratic equation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7155"/>
            <a:ext cx="10615720" cy="52224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/>
              <a:t>First computation failed because numerator was difference of closely spaced numbers, which caused loss of significance (from subtractive cancellation).</a:t>
            </a:r>
          </a:p>
          <a:p>
            <a:pPr eaLnBrk="1" hangingPunct="1"/>
            <a:r>
              <a:rPr lang="en-US" altLang="en-US" sz="3200" dirty="0" smtClean="0"/>
              <a:t>The loss of significance caused a much larger relative error than one may expect.</a:t>
            </a:r>
          </a:p>
          <a:p>
            <a:pPr eaLnBrk="1" hangingPunct="1"/>
            <a:r>
              <a:rPr lang="en-US" altLang="en-US" sz="3200" dirty="0" smtClean="0"/>
              <a:t>Avoid the problem by using different formulas to calculate roots.</a:t>
            </a:r>
          </a:p>
          <a:p>
            <a:pPr eaLnBrk="1" hangingPunct="1"/>
            <a:r>
              <a:rPr lang="en-US" altLang="en-US" sz="3200" dirty="0" smtClean="0"/>
              <a:t>Other situations benefit from changing the approach.</a:t>
            </a:r>
          </a:p>
          <a:p>
            <a:pPr marL="0" indent="0">
              <a:buNone/>
            </a:pPr>
            <a:endParaRPr lang="en-US" altLang="en-US" sz="2400" i="1" dirty="0"/>
          </a:p>
          <a:p>
            <a:endParaRPr lang="en-US" altLang="en-US" sz="2400" i="1" dirty="0" smtClean="0"/>
          </a:p>
          <a:p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694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Stability: approximate exponential integral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7155"/>
            <a:ext cx="10615720" cy="5222473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3200" dirty="0" smtClean="0"/>
              <a:t>Example from </a:t>
            </a:r>
            <a:r>
              <a:rPr lang="en-US" altLang="en-US" sz="3200" dirty="0" err="1" smtClean="0"/>
              <a:t>Moler</a:t>
            </a:r>
            <a:r>
              <a:rPr lang="en-US" altLang="en-US" sz="3200" dirty="0" smtClean="0"/>
              <a:t> for approximating the exponential integral. </a:t>
            </a:r>
          </a:p>
          <a:p>
            <a:pPr eaLnBrk="1" hangingPunct="1"/>
            <a:r>
              <a:rPr lang="en-US" altLang="en-US" sz="3200" dirty="0" smtClean="0"/>
              <a:t>Use integration by parts to get recursive formula.  </a:t>
            </a:r>
          </a:p>
          <a:p>
            <a:pPr eaLnBrk="1" hangingPunct="1"/>
            <a:r>
              <a:rPr lang="en-US" altLang="en-US" sz="3200" dirty="0" smtClean="0"/>
              <a:t>Using the formula one way magnifies error so that approximation becomes negative (it can’t) in just a few iterations.  That way is </a:t>
            </a:r>
            <a:r>
              <a:rPr lang="en-US" altLang="en-US" sz="3200" i="1" dirty="0" smtClean="0"/>
              <a:t>unstable</a:t>
            </a:r>
            <a:r>
              <a:rPr lang="en-US" altLang="en-US" sz="3200" dirty="0" smtClean="0"/>
              <a:t> because it magnifies </a:t>
            </a:r>
            <a:r>
              <a:rPr lang="en-US" altLang="en-US" sz="3200" dirty="0" err="1" smtClean="0"/>
              <a:t>roundoff</a:t>
            </a:r>
            <a:r>
              <a:rPr lang="en-US" altLang="en-US" sz="3200" dirty="0" smtClean="0"/>
              <a:t> error.</a:t>
            </a:r>
          </a:p>
          <a:p>
            <a:pPr eaLnBrk="1" hangingPunct="1"/>
            <a:r>
              <a:rPr lang="en-US" altLang="en-US" sz="3200" dirty="0" smtClean="0"/>
              <a:t>Rewriting the formula and using it differently minimizes error at each step and rapidly approaches the desired results: that approach is </a:t>
            </a:r>
            <a:r>
              <a:rPr lang="en-US" altLang="en-US" sz="3200" i="1" dirty="0" smtClean="0"/>
              <a:t>stable</a:t>
            </a:r>
            <a:r>
              <a:rPr lang="en-US" altLang="en-US" sz="3200" dirty="0" smtClean="0"/>
              <a:t>.</a:t>
            </a:r>
          </a:p>
          <a:p>
            <a:pPr eaLnBrk="1" hangingPunct="1"/>
            <a:r>
              <a:rPr lang="en-US" altLang="en-US" sz="3200" dirty="0" smtClean="0"/>
              <a:t>We have to choose or design algorithms that are stable against </a:t>
            </a:r>
            <a:r>
              <a:rPr lang="en-US" altLang="en-US" sz="3200" dirty="0" err="1" smtClean="0"/>
              <a:t>roundoff</a:t>
            </a:r>
            <a:r>
              <a:rPr lang="en-US" altLang="en-US" sz="3200" dirty="0" smtClean="0"/>
              <a:t> error.</a:t>
            </a:r>
          </a:p>
        </p:txBody>
      </p:sp>
    </p:spTree>
    <p:extLst>
      <p:ext uri="{BB962C8B-B14F-4D97-AF65-F5344CB8AC3E}">
        <p14:creationId xmlns:p14="http://schemas.microsoft.com/office/powerpoint/2010/main" val="19400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 and backward error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en-US" sz="3200" dirty="0" smtClean="0"/>
                  <a:t>Forward Error:  algorithm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200" dirty="0" smtClean="0"/>
                  <a:t> for problem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200" dirty="0" smtClean="0"/>
                  <a:t> has forward error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alt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en-US" sz="3200" dirty="0" smtClean="0"/>
              </a:p>
              <a:p>
                <a:r>
                  <a:rPr lang="en-US" altLang="en-US" sz="3200" dirty="0" smtClean="0"/>
                  <a:t>Backward Error:  Say we can find approximate input data such that </a:t>
                </a:r>
              </a:p>
              <a:p>
                <a:pPr marL="0" indent="0">
                  <a:buNone/>
                </a:pPr>
                <a:r>
                  <a:rPr lang="en-US" altLang="en-US" sz="3200" i="1" dirty="0" smtClean="0">
                    <a:latin typeface="Cambria Math" panose="02040503050406030204" pitchFamily="18" charset="0"/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alt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3200" dirty="0"/>
                  <a:t> </a:t>
                </a:r>
                <a:r>
                  <a:rPr lang="en-US" altLang="en-US" sz="3200" dirty="0" smtClean="0"/>
                  <a:t> </a:t>
                </a:r>
                <a:endParaRPr lang="en-US" altLang="en-US" sz="3200" dirty="0" smtClean="0"/>
              </a:p>
              <a:p>
                <a:pPr marL="0" indent="0" eaLnBrk="1" hangingPunct="1">
                  <a:buNone/>
                </a:pPr>
                <a:r>
                  <a:rPr lang="en-US" altLang="en-US" sz="3200" dirty="0" smtClean="0"/>
                  <a:t>Then the backward error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en-US" sz="320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32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altLang="en-US" sz="3200" dirty="0"/>
              </a:p>
              <a:p>
                <a:r>
                  <a:rPr lang="en-US" altLang="en-US" sz="3200" dirty="0" smtClean="0"/>
                  <a:t>If backward error is small, then the algorithm “gives the correct answer to nearly the right problem” (</a:t>
                </a:r>
                <a:r>
                  <a:rPr lang="en-US" altLang="en-US" sz="3200" dirty="0" err="1" smtClean="0"/>
                  <a:t>Trefethen</a:t>
                </a:r>
                <a:r>
                  <a:rPr lang="en-US" altLang="en-US" sz="3200" dirty="0" smtClean="0"/>
                  <a:t> and </a:t>
                </a:r>
                <a:r>
                  <a:rPr lang="en-US" altLang="en-US" sz="3200" dirty="0" err="1" smtClean="0"/>
                  <a:t>Bau</a:t>
                </a:r>
                <a:r>
                  <a:rPr lang="en-US" altLang="en-US" sz="3200" dirty="0" smtClean="0"/>
                  <a:t>).</a:t>
                </a:r>
                <a:endParaRPr lang="en-US" altLang="en-US" sz="3200" dirty="0" smtClean="0"/>
              </a:p>
              <a:p>
                <a:pPr eaLnBrk="1" hangingPunct="1"/>
                <a:r>
                  <a:rPr lang="en-US" altLang="en-US" sz="3200" dirty="0" smtClean="0"/>
                  <a:t>Polynomial example of text: forward error in roots is poorly conditioned at double root, but those roots satisfy a polynomial very close to original</a:t>
                </a:r>
                <a:endParaRPr lang="en-US" altLang="en-US" sz="3200" dirty="0" smtClean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1091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2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1076"/>
            <a:ext cx="10515600" cy="886647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Objectives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253"/>
            <a:ext cx="10515600" cy="50639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Learn how numbers are represented in the computer</a:t>
            </a:r>
          </a:p>
          <a:p>
            <a:pPr eaLnBrk="1" hangingPunct="1"/>
            <a:r>
              <a:rPr lang="en-US" altLang="en-US" sz="3600" dirty="0" smtClean="0"/>
              <a:t>Examine consequences of floating point arithmetic</a:t>
            </a:r>
          </a:p>
          <a:p>
            <a:pPr eaLnBrk="1" hangingPunct="1"/>
            <a:r>
              <a:rPr lang="en-US" altLang="en-US" sz="3600" dirty="0" smtClean="0"/>
              <a:t>Begin to study numerical algorithms</a:t>
            </a:r>
          </a:p>
          <a:p>
            <a:pPr eaLnBrk="1" hangingPunct="1"/>
            <a:r>
              <a:rPr lang="en-US" altLang="en-US" sz="3600" dirty="0" smtClean="0"/>
              <a:t>Learn to identify when problems can cause numerical problems:</a:t>
            </a:r>
          </a:p>
          <a:p>
            <a:pPr lvl="1"/>
            <a:r>
              <a:rPr lang="en-US" altLang="en-US" sz="3200" dirty="0" smtClean="0"/>
              <a:t>From subtraction of closely spaced numbers</a:t>
            </a:r>
          </a:p>
          <a:p>
            <a:pPr lvl="1"/>
            <a:r>
              <a:rPr lang="en-US" altLang="en-US" sz="3200" dirty="0" smtClean="0"/>
              <a:t>From the problem itself: conditioning</a:t>
            </a:r>
          </a:p>
          <a:p>
            <a:pPr lvl="1"/>
            <a:r>
              <a:rPr lang="en-US" altLang="en-US" sz="3200" dirty="0" smtClean="0"/>
              <a:t>From the numerical algorithm: stability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166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2889" y="365125"/>
            <a:ext cx="661889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 and backward error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889" y="1103587"/>
            <a:ext cx="5420710" cy="546678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Compute roots of 6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degree polynomial  </a:t>
            </a:r>
          </a:p>
          <a:p>
            <a:r>
              <a:rPr lang="en-US" altLang="en-US" sz="2400" dirty="0" smtClean="0"/>
              <a:t> One pair is a double root</a:t>
            </a:r>
          </a:p>
          <a:p>
            <a:r>
              <a:rPr lang="en-US" altLang="en-US" sz="2400" dirty="0" smtClean="0"/>
              <a:t>Those roots have large forward error</a:t>
            </a:r>
          </a:p>
          <a:p>
            <a:r>
              <a:rPr lang="en-US" altLang="en-US" sz="2400" dirty="0" smtClean="0">
                <a:cs typeface="Arial" panose="020B0604020202020204" pitchFamily="34" charset="0"/>
              </a:rPr>
              <a:t>Using the roots to go backward and get </a:t>
            </a:r>
            <a:r>
              <a:rPr lang="en-US" altLang="en-US" sz="2400" dirty="0" err="1" smtClean="0">
                <a:cs typeface="Arial" panose="020B0604020202020204" pitchFamily="34" charset="0"/>
              </a:rPr>
              <a:t>coefficents</a:t>
            </a:r>
            <a:r>
              <a:rPr lang="en-US" altLang="en-US" sz="2400" dirty="0" smtClean="0">
                <a:cs typeface="Arial" panose="020B0604020202020204" pitchFamily="34" charset="0"/>
              </a:rPr>
              <a:t> gives very close polynomial</a:t>
            </a:r>
            <a:r>
              <a:rPr lang="en-US" altLang="en-US" sz="2400" i="1" dirty="0" smtClean="0">
                <a:cs typeface="Arial" panose="020B0604020202020204" pitchFamily="34" charset="0"/>
              </a:rPr>
              <a:t>   </a:t>
            </a:r>
            <a:endParaRPr lang="en-US" altLang="en-US" sz="2400" dirty="0" smtClean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779" y="853104"/>
            <a:ext cx="4691355" cy="3641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18" y="3315353"/>
            <a:ext cx="3290243" cy="27459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56" y="4908660"/>
            <a:ext cx="701137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Stability and backward error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57155"/>
            <a:ext cx="10615720" cy="5222473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Small backward error is the best we can hope in a finite precision environment.</a:t>
            </a:r>
          </a:p>
          <a:p>
            <a:r>
              <a:rPr lang="en-US" altLang="en-US" sz="3200" dirty="0" smtClean="0"/>
              <a:t>Showing small backward error implies stability: the algorithm doesn’t magnify error.  This is the polynomial example.</a:t>
            </a:r>
          </a:p>
          <a:p>
            <a:r>
              <a:rPr lang="en-US" altLang="en-US" sz="3200" dirty="0" smtClean="0"/>
              <a:t>But, stability doesn’t imply small backward error:  subtraction is an example.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6316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Floating point numbers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dirty="0" smtClean="0"/>
                  <a:t>The set </a:t>
                </a:r>
                <a:r>
                  <a:rPr lang="en-US" altLang="en-US" sz="2400" b="1" i="1" dirty="0" smtClean="0"/>
                  <a:t>F</a:t>
                </a:r>
                <a:r>
                  <a:rPr lang="en-US" altLang="en-US" sz="2400" dirty="0" smtClean="0"/>
                  <a:t> of floating point numbers is of the form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±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endParaRPr lang="en-US" altLang="en-US" sz="2400" dirty="0"/>
              </a:p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 smtClean="0"/>
                  <a:t> is the exponent, and is an integer.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2400" dirty="0" smtClean="0"/>
                  <a:t> is the mantissa, with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sz="2400" dirty="0" smtClean="0"/>
                  <a:t>, with d binary digits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 smtClean="0"/>
                  <a:t> is a binary digit (0 or 1),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 smtClean="0"/>
                  <a:t> is the binary place</a:t>
                </a:r>
              </a:p>
              <a:p>
                <a:r>
                  <a:rPr lang="en-US" altLang="en-US" sz="2400" dirty="0" smtClean="0"/>
                  <a:t>Factoring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we can rewrite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smtClean="0"/>
                  <a:t>this way:</a:t>
                </a:r>
              </a:p>
              <a:p>
                <a:endParaRPr lang="en-US" altLang="en-US" sz="2400" dirty="0"/>
              </a:p>
              <a:p>
                <a:r>
                  <a:rPr lang="en-US" altLang="en-US" sz="2400" dirty="0" smtClean="0"/>
                  <a:t>In this form,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sz="2400" dirty="0" smtClean="0"/>
                  <a:t> is an integer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Because of this,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evenly-spaced numbers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39" y="3233273"/>
            <a:ext cx="4577322" cy="13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Properties of </a:t>
            </a:r>
            <a:r>
              <a:rPr lang="en-US" altLang="en-US" b="1" i="1" dirty="0" smtClean="0">
                <a:solidFill>
                  <a:schemeClr val="accent1">
                    <a:lumMod val="75000"/>
                  </a:schemeClr>
                </a:solidFill>
              </a:rPr>
              <a:t>F</a:t>
            </a:r>
            <a:endParaRPr lang="en-US" altLang="en-US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sz="2400" dirty="0" smtClean="0"/>
                  <a:t>Keep in mind that </a:t>
                </a:r>
              </a:p>
              <a:p>
                <a:endParaRPr lang="en-US" altLang="en-US" sz="2400" dirty="0" smtClean="0"/>
              </a:p>
              <a:p>
                <a:r>
                  <a:rPr lang="en-US" alt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sz="2400" dirty="0" smtClean="0"/>
                  <a:t>, we are at the smallest number in the interval, so the first number bigger than unity is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That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is special and it is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en-US" sz="2400" dirty="0" smtClean="0"/>
                  <a:t> and called machine epsilon</a:t>
                </a:r>
                <a:endParaRPr lang="en-US" altLang="en-US" sz="2400" dirty="0"/>
              </a:p>
              <a:p>
                <a:pPr eaLnBrk="1" hangingPunct="1"/>
                <a:r>
                  <a:rPr lang="en-US" altLang="en-US" sz="2400" dirty="0" smtClean="0"/>
                  <a:t>Define rounding </a:t>
                </a:r>
                <a:r>
                  <a:rPr lang="en-US" altLang="en-US" sz="2400" dirty="0" err="1" smtClean="0"/>
                  <a:t>fl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as converting real number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/>
                  <a:t> into the nearest member of </a:t>
                </a:r>
                <a:r>
                  <a:rPr lang="en-US" altLang="en-US" sz="2400" b="1" i="1" dirty="0" smtClean="0"/>
                  <a:t>F</a:t>
                </a:r>
              </a:p>
              <a:p>
                <a:r>
                  <a:rPr lang="en-US" altLang="en-US" sz="2400" dirty="0" smtClean="0"/>
                  <a:t>Then one finds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fl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Rearranging indicates  small relative error:</a:t>
                </a:r>
              </a:p>
              <a:p>
                <a:endParaRPr lang="en-US" altLang="en-US" sz="2400" dirty="0"/>
              </a:p>
              <a:p>
                <a:endParaRPr lang="en-US" altLang="en-US" sz="2400" dirty="0" smtClean="0"/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 smtClean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96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39" y="1372943"/>
            <a:ext cx="4577322" cy="131532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850" y="5204757"/>
            <a:ext cx="4547950" cy="9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7289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Scientific notation, significant digits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dirty="0" smtClean="0"/>
                  <a:t>Consider Planck’s constant given by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6.626068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m</a:t>
                </a:r>
                <a:r>
                  <a:rPr lang="en-US" altLang="en-US" sz="2400" baseline="30000" dirty="0" smtClean="0"/>
                  <a:t>2</a:t>
                </a:r>
                <a:r>
                  <a:rPr lang="en-US" altLang="en-US" sz="2400" dirty="0" smtClean="0"/>
                  <a:t> kg/s.  If we change the last digit by 1, then the relative change is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The relative error is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, so we can say that the original number had 7 significant digits.</a:t>
                </a:r>
              </a:p>
              <a:p>
                <a:pPr eaLnBrk="1" hangingPunct="1"/>
                <a:r>
                  <a:rPr lang="en-US" altLang="en-US" sz="2400" dirty="0" smtClean="0"/>
                  <a:t>More generally, 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r>
                  <a:rPr lang="en-US" altLang="en-US" sz="2400" dirty="0" smtClean="0"/>
                  <a:t>This is different than decimal places.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96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06" y="2554014"/>
            <a:ext cx="4696191" cy="976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60" y="4173493"/>
            <a:ext cx="3408501" cy="98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59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15310"/>
            <a:ext cx="10515600" cy="886647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Double precision numbers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en-US" sz="2400" dirty="0" smtClean="0"/>
                  <a:t>IEEE standard 754 specifies how to store so-called double precision numbers</a:t>
                </a:r>
              </a:p>
              <a:p>
                <a:pPr eaLnBrk="1" hangingPunct="1"/>
                <a:r>
                  <a:rPr lang="en-US" altLang="en-US" sz="2400" dirty="0" smtClean="0"/>
                  <a:t>64 bits per number,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en-US" sz="2400" dirty="0" smtClean="0"/>
                  <a:t>=52 digit mantissas, 11 digits for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 smtClean="0"/>
                  <a:t>, and a sign bit.</a:t>
                </a:r>
              </a:p>
              <a:p>
                <a:r>
                  <a:rPr lang="en-US" altLang="en-US" sz="2400" dirty="0" smtClean="0"/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; this is about 16 digits</a:t>
                </a:r>
              </a:p>
              <a:p>
                <a:pPr eaLnBrk="1" hangingPunct="1"/>
                <a:r>
                  <a:rPr lang="en-US" altLang="en-US" sz="2400" dirty="0" smtClean="0"/>
                  <a:t>Biggest number: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1024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308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If bigger, “overflow”</a:t>
                </a:r>
              </a:p>
              <a:p>
                <a:r>
                  <a:rPr lang="en-US" altLang="en-US" sz="2400" dirty="0" smtClean="0"/>
                  <a:t>Smallest number: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102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en-US" sz="2400" dirty="0" smtClean="0"/>
              </a:p>
              <a:p>
                <a:r>
                  <a:rPr lang="en-US" altLang="en-US" sz="2400" dirty="0" smtClean="0"/>
                  <a:t>If smaller, “underflow”</a:t>
                </a:r>
              </a:p>
              <a:p>
                <a:r>
                  <a:rPr lang="en-US" altLang="en-US" sz="2400" dirty="0" smtClean="0"/>
                  <a:t>How can we have any problem with arithmetic or algorithms with so many digits and such range?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Floating point arithmetic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825624"/>
                <a:ext cx="10636502" cy="465400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sz="2400" dirty="0" smtClean="0"/>
                  <a:t>Consider multiplication </a:t>
                </a:r>
                <a:endParaRPr lang="en-US" altLang="en-US" sz="2400" dirty="0"/>
              </a:p>
              <a:p>
                <a:pPr eaLnBrk="1" hangingPunct="1"/>
                <a:r>
                  <a:rPr lang="en-US" altLang="en-US" sz="2400" dirty="0" smtClean="0"/>
                  <a:t>For two exact numbers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Exact product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en-US" sz="2400" dirty="0" smtClean="0"/>
                  <a:t>, floating product fl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 </a:t>
                </a:r>
              </a:p>
              <a:p>
                <a:pPr eaLnBrk="1" hangingPunct="1"/>
                <a:r>
                  <a:rPr lang="en-US" altLang="en-US" sz="2400" dirty="0" smtClean="0"/>
                  <a:t>One finds that 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This is a potential error in the 16</a:t>
                </a:r>
                <a:r>
                  <a:rPr lang="en-US" altLang="en-US" sz="2400" baseline="30000" dirty="0" smtClean="0"/>
                  <a:t>th</a:t>
                </a:r>
                <a:r>
                  <a:rPr lang="en-US" altLang="en-US" sz="2400" dirty="0" smtClean="0"/>
                  <a:t> digit</a:t>
                </a:r>
              </a:p>
              <a:p>
                <a:pPr eaLnBrk="1" hangingPunct="1"/>
                <a:r>
                  <a:rPr lang="en-US" altLang="en-US" sz="2400" dirty="0" smtClean="0"/>
                  <a:t>If we have very many operations, 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en-US" sz="2400" dirty="0" smtClean="0"/>
                  <a:t> then it’s possible that this could add up. </a:t>
                </a:r>
              </a:p>
              <a:p>
                <a:pPr eaLnBrk="1" hangingPunct="1"/>
                <a:r>
                  <a:rPr lang="en-US" altLang="en-US" sz="2400" dirty="0" smtClean="0"/>
                  <a:t>Other operations are not as forgiving.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636502" cy="4654003"/>
              </a:xfrm>
              <a:blipFill rotWithShape="0">
                <a:blip r:embed="rId2"/>
                <a:stretch>
                  <a:fillRect l="-803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16" y="3270309"/>
            <a:ext cx="3866460" cy="122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Problems and condition numbers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198180"/>
                <a:ext cx="10891345" cy="520262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 smtClean="0"/>
                  <a:t>Putting the number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 smtClean="0"/>
                  <a:t> in the computer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fl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 smtClean="0"/>
              </a:p>
              <a:p>
                <a:r>
                  <a:rPr lang="en-US" altLang="en-US" dirty="0" smtClean="0"/>
                  <a:t>We can write that the computer implementation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en-US" dirty="0" smtClean="0"/>
                  <a:t> </a:t>
                </a:r>
              </a:p>
              <a:p>
                <a:pPr eaLnBrk="1" hangingPunct="1"/>
                <a:r>
                  <a:rPr lang="en-US" altLang="en-US" dirty="0" smtClean="0"/>
                  <a:t>Then, the relative error becomes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 smtClean="0"/>
                  <a:t> near </a:t>
                </a:r>
                <a:r>
                  <a:rPr lang="en-US" altLang="en-US" dirty="0" smtClean="0"/>
                  <a:t>-1</a:t>
                </a:r>
                <a:r>
                  <a:rPr lang="en-US" altLang="en-US" dirty="0" smtClean="0"/>
                  <a:t>, the relative error can become very large</a:t>
                </a:r>
              </a:p>
              <a:p>
                <a:pPr eaLnBrk="1" hangingPunct="1"/>
                <a:r>
                  <a:rPr lang="en-US" altLang="en-US" dirty="0" smtClean="0"/>
                  <a:t>Say we have 5 digits and add -1.0012 to 1; then we get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−1.2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en-US" dirty="0" smtClean="0"/>
              </a:p>
              <a:p>
                <a:pPr eaLnBrk="1" hangingPunct="1"/>
                <a:r>
                  <a:rPr lang="en-US" altLang="en-US" dirty="0" smtClean="0"/>
                  <a:t>Only two digits now are correct:  subtractive cancellation!</a:t>
                </a:r>
              </a:p>
              <a:p>
                <a:pPr eaLnBrk="1" hangingPunct="1"/>
                <a:r>
                  <a:rPr lang="en-US" altLang="en-US" dirty="0" smtClean="0"/>
                  <a:t>Important source of error!</a:t>
                </a:r>
              </a:p>
            </p:txBody>
          </p:sp>
        </mc:Choice>
        <mc:Fallback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198180"/>
                <a:ext cx="10891345" cy="5202620"/>
              </a:xfrm>
              <a:blipFill rotWithShape="0">
                <a:blip r:embed="rId2"/>
                <a:stretch>
                  <a:fillRect l="-1008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63" y="3011214"/>
            <a:ext cx="7358818" cy="11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/>
          <a:lstStyle/>
          <a:p>
            <a:pPr algn="ctr" eaLnBrk="1" hangingPunct="1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</a:rPr>
              <a:t>Condition numbers</a:t>
            </a:r>
            <a:endParaRPr lang="en-US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en-US" sz="2400" dirty="0" smtClean="0"/>
                  <a:t>We can measure how bad an operation or problem is with the </a:t>
                </a:r>
                <a:r>
                  <a:rPr lang="en-US" altLang="en-US" sz="2400" i="1" dirty="0" smtClean="0"/>
                  <a:t>condition number</a:t>
                </a:r>
                <a:endParaRPr lang="en-US" altLang="en-US" sz="2400" i="1" dirty="0"/>
              </a:p>
              <a:p>
                <a:r>
                  <a:rPr lang="en-US" altLang="en-US" sz="2400" dirty="0" smtClean="0"/>
                  <a:t>Let the exact number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/>
                  <a:t> become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</a:rPr>
                      <m:t>fl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Then considering only changes due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 smtClean="0"/>
                  <a:t>, one gets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In the limit of small error (ideal computer)</a:t>
                </a:r>
              </a:p>
              <a:p>
                <a:pPr eaLnBrk="1" hangingPunct="1"/>
                <a:endParaRPr lang="en-US" altLang="en-US" sz="2400" dirty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endParaRPr lang="en-US" altLang="en-US" sz="2400" dirty="0" smtClean="0"/>
              </a:p>
              <a:p>
                <a:pPr eaLnBrk="1" hangingPunct="1"/>
                <a:r>
                  <a:rPr lang="en-US" altLang="en-US" sz="2400" dirty="0" smtClean="0"/>
                  <a:t>The condition number indicates the magnification of errors in computation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: compares size of output to size of input</a:t>
                </a:r>
              </a:p>
            </p:txBody>
          </p:sp>
        </mc:Choice>
        <mc:Fallback xmlns="">
          <p:sp>
            <p:nvSpPr>
              <p:cNvPr id="2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257155"/>
                <a:ext cx="10615720" cy="5222473"/>
              </a:xfrm>
              <a:blipFill rotWithShape="0">
                <a:blip r:embed="rId2"/>
                <a:stretch>
                  <a:fillRect l="-804" t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079" y="2592609"/>
            <a:ext cx="3140900" cy="103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48" y="4357817"/>
            <a:ext cx="8362904" cy="9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6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560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Chapter 1</vt:lpstr>
      <vt:lpstr>Objectives</vt:lpstr>
      <vt:lpstr>Floating point numbers</vt:lpstr>
      <vt:lpstr>Properties of F</vt:lpstr>
      <vt:lpstr>Scientific notation, significant digits</vt:lpstr>
      <vt:lpstr>Double precision numbers</vt:lpstr>
      <vt:lpstr>Floating point arithmetic</vt:lpstr>
      <vt:lpstr>Problems and condition numbers</vt:lpstr>
      <vt:lpstr>Condition numbers</vt:lpstr>
      <vt:lpstr>Condition number examples</vt:lpstr>
      <vt:lpstr>Condition number examples</vt:lpstr>
      <vt:lpstr>Condition number examples</vt:lpstr>
      <vt:lpstr>Algorithms</vt:lpstr>
      <vt:lpstr>Horner’s algorithm</vt:lpstr>
      <vt:lpstr>Horner’s algorithm</vt:lpstr>
      <vt:lpstr>Stability</vt:lpstr>
      <vt:lpstr>Stability: quadratic equation</vt:lpstr>
      <vt:lpstr>Stability: approximate exponential integral</vt:lpstr>
      <vt:lpstr>Stability and backward error</vt:lpstr>
      <vt:lpstr>Stability and backward error</vt:lpstr>
      <vt:lpstr>Stability and backward error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Symbolic vs Numerical Computing</dc:title>
  <dc:creator>Braun, Richard J</dc:creator>
  <cp:lastModifiedBy>Richard Braun</cp:lastModifiedBy>
  <cp:revision>44</cp:revision>
  <dcterms:created xsi:type="dcterms:W3CDTF">2016-02-09T15:28:29Z</dcterms:created>
  <dcterms:modified xsi:type="dcterms:W3CDTF">2016-02-12T03:11:10Z</dcterms:modified>
</cp:coreProperties>
</file>