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97" r:id="rId3"/>
    <p:sldId id="298" r:id="rId4"/>
    <p:sldId id="299" r:id="rId5"/>
    <p:sldId id="300" r:id="rId6"/>
    <p:sldId id="268" r:id="rId7"/>
    <p:sldId id="269" r:id="rId8"/>
    <p:sldId id="271" r:id="rId9"/>
    <p:sldId id="303" r:id="rId10"/>
    <p:sldId id="302" r:id="rId11"/>
    <p:sldId id="304" r:id="rId12"/>
    <p:sldId id="305" r:id="rId13"/>
    <p:sldId id="306" r:id="rId14"/>
    <p:sldId id="307" r:id="rId15"/>
    <p:sldId id="285" r:id="rId16"/>
    <p:sldId id="308" r:id="rId17"/>
    <p:sldId id="322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CB4FF-152C-4857-BD20-79C6B1486C5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B4778-45AB-48EE-83D1-95ABFE86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1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90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1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22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1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57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37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50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46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71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1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3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96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45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72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20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73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81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32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37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41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05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349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713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616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258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036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306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906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878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707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762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22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336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079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327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566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764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533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996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72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21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22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83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52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4778-45AB-48EE-83D1-95ABFE865F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0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2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4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7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3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6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9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0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9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2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6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215A-A2BC-48C5-89D7-7313DDC281F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7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5554"/>
            <a:ext cx="9144000" cy="945428"/>
          </a:xfrm>
        </p:spPr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20982"/>
            <a:ext cx="9144000" cy="855662"/>
          </a:xfrm>
        </p:spPr>
        <p:txBody>
          <a:bodyPr>
            <a:normAutofit lnSpcReduction="10000"/>
          </a:bodyPr>
          <a:lstStyle/>
          <a:p>
            <a:r>
              <a:rPr lang="en-US" sz="6000" dirty="0" err="1" smtClean="0"/>
              <a:t>Rootfinding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534" y="2693843"/>
            <a:ext cx="4519711" cy="33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3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 for systems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10020300" cy="540327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Here 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Jacobian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/>
                  <a:t>The elements are the partial derivatives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evaluated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This </a:t>
                </a:r>
                <a:r>
                  <a:rPr lang="en-US" dirty="0"/>
                  <a:t>linearized system only approximates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≈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Solving gives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Analogous with scalar version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10020300" cy="5403271"/>
              </a:xfrm>
              <a:blipFill rotWithShape="0">
                <a:blip r:embed="rId3"/>
                <a:stretch>
                  <a:fillRect l="-1096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70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 for systems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10020300" cy="54032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Turn this into an iteration; theoretically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Analogous with scalar version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T</a:t>
                </a:r>
                <a:r>
                  <a:rPr lang="en-US" dirty="0" smtClean="0"/>
                  <a:t>he Jacobian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function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/>
                  <a:t>must </a:t>
                </a:r>
                <a:r>
                  <a:rPr lang="en-US" dirty="0" smtClean="0"/>
                  <a:t>also be </a:t>
                </a:r>
                <a:r>
                  <a:rPr lang="en-US" dirty="0"/>
                  <a:t>updated every iteration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10020300" cy="5403271"/>
              </a:xfrm>
              <a:blipFill rotWithShape="0">
                <a:blip r:embed="rId3"/>
                <a:stretch>
                  <a:fillRect l="-1096" t="-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3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 for systems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10020300" cy="54032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This is a </a:t>
                </a:r>
                <a:r>
                  <a:rPr lang="en-US" b="1" i="1" dirty="0" smtClean="0"/>
                  <a:t>theoretical </a:t>
                </a:r>
                <a:r>
                  <a:rPr lang="en-US" dirty="0" smtClean="0"/>
                  <a:t>iteration; we </a:t>
                </a:r>
                <a:r>
                  <a:rPr lang="en-US" b="1" i="1" dirty="0" smtClean="0"/>
                  <a:t>don’t compute </a:t>
                </a:r>
                <a:r>
                  <a:rPr lang="en-US" dirty="0" smtClean="0"/>
                  <a:t>with this:</a:t>
                </a:r>
                <a:endParaRPr lang="en-US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instead solve the linear system and then update the iterate.</a:t>
                </a:r>
              </a:p>
              <a:p>
                <a:r>
                  <a:rPr lang="en-US" dirty="0" smtClean="0"/>
                  <a:t>Define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Then, rewrite the top equation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m:rPr>
                              <m:nor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Or,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system is solved each iteration, then compute the updated iterate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10020300" cy="5403271"/>
              </a:xfrm>
              <a:blipFill rotWithShape="0">
                <a:blip r:embed="rId3"/>
                <a:stretch>
                  <a:fillRect l="-1096" t="-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 for systems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10020300" cy="54032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So, the approach is as follows: </a:t>
                </a:r>
              </a:p>
              <a:p>
                <a:r>
                  <a:rPr lang="en-US" dirty="0" smtClean="0"/>
                  <a:t>Write the equations 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)=0,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=1,2, 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Create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Solve the system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Then compute the updated iterate from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 dirty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Repeat until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are small enough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10020300" cy="5403271"/>
              </a:xfrm>
              <a:blipFill rotWithShape="0">
                <a:blip r:embed="rId3"/>
                <a:stretch>
                  <a:fillRect l="-1096" t="-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5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 for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1199"/>
            <a:ext cx="10020300" cy="5403271"/>
          </a:xfrm>
        </p:spPr>
        <p:txBody>
          <a:bodyPr>
            <a:normAutofit/>
          </a:bodyPr>
          <a:lstStyle/>
          <a:p>
            <a:r>
              <a:rPr lang="en-US" dirty="0" smtClean="0"/>
              <a:t>Example: 2x2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52" y="366610"/>
            <a:ext cx="9420348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 for systems: book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177142"/>
                <a:ext cx="3897085" cy="509303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function, we need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, and an initial guess</a:t>
                </a:r>
              </a:p>
              <a:p>
                <a:r>
                  <a:rPr lang="en-US" dirty="0" smtClean="0"/>
                  <a:t>F calculates both the function and the Jacobian matrix</a:t>
                </a:r>
              </a:p>
              <a:p>
                <a:r>
                  <a:rPr lang="en-US" dirty="0" smtClean="0"/>
                  <a:t>Note bigger tolerances in both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𝒅𝒙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set to 1000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/>
                  <a:t> (uses two-norm)</a:t>
                </a:r>
              </a:p>
              <a:p>
                <a:r>
                  <a:rPr lang="en-US" dirty="0" smtClean="0"/>
                  <a:t>Iterate in while loop until tolerances aren’t satisfied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177142"/>
                <a:ext cx="3897085" cy="5093030"/>
              </a:xfrm>
              <a:blipFill rotWithShape="0">
                <a:blip r:embed="rId3"/>
                <a:stretch>
                  <a:fillRect l="-2817" t="-1914" r="-3443" b="-3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320" y="1177142"/>
            <a:ext cx="6803909" cy="537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950" cy="191149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Nonlinear least squares fitting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33" y="2276624"/>
            <a:ext cx="6036506" cy="319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Nonlinear least squares 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1600"/>
                <a:ext cx="10193595" cy="48053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Overdetermined </a:t>
                </a:r>
                <a:r>
                  <a:rPr lang="en-US" i="1" dirty="0" smtClean="0"/>
                  <a:t>nonlinear</a:t>
                </a:r>
                <a:r>
                  <a:rPr lang="en-US" dirty="0" smtClean="0"/>
                  <a:t> systems to find fits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data pts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parameters,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Before, we sought linear combos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finding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for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But now, we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Now we don’t have a linear function, but we put each of the data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 and relatively few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into the function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so that we have the vector output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1600"/>
                <a:ext cx="10193595" cy="4805363"/>
              </a:xfrm>
              <a:blipFill rotWithShape="0">
                <a:blip r:embed="rId3"/>
                <a:stretch>
                  <a:fillRect l="-1016" t="-2792" b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05" y="2972639"/>
            <a:ext cx="4162098" cy="50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8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Nonlinear least squares fits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1600"/>
                <a:ext cx="10193595" cy="48053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convenience think of the problem as finding the parameters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 </a:t>
                </a:r>
                <a:r>
                  <a:rPr lang="en-US" dirty="0"/>
                  <a:t>the </a:t>
                </a:r>
                <a:r>
                  <a:rPr lang="en-US" dirty="0" smtClean="0"/>
                  <a:t>vector function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 so that we minimize the residual: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can also think of this as minimizing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To solve the problem, we proceed by linearization again</a:t>
                </a:r>
              </a:p>
              <a:p>
                <a:r>
                  <a:rPr lang="en-US" dirty="0" smtClean="0"/>
                  <a:t>Define the linearization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For convenience, define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1600"/>
                <a:ext cx="10193595" cy="4805363"/>
              </a:xfrm>
              <a:blipFill rotWithShape="0">
                <a:blip r:embed="rId3"/>
                <a:stretch>
                  <a:fillRect l="-1016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303" y="2547257"/>
            <a:ext cx="6204214" cy="50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6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Nonlinear least squares fits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1600"/>
                <a:ext cx="10193595" cy="48053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problem from the linearized version of </a:t>
                </a:r>
                <a:r>
                  <a:rPr lang="en-US" b="1" i="1" dirty="0" smtClean="0"/>
                  <a:t>f</a:t>
                </a:r>
                <a:r>
                  <a:rPr lang="en-US" dirty="0" smtClean="0"/>
                  <a:t> then becomes solving for the iterate update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is minimized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This linear rectangular system is solved</a:t>
                </a:r>
              </a:p>
              <a:p>
                <a:r>
                  <a:rPr lang="en-US" dirty="0" smtClean="0"/>
                  <a:t>Each time we update via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We then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 and solve the system again</a:t>
                </a:r>
              </a:p>
              <a:p>
                <a:r>
                  <a:rPr lang="en-US" dirty="0" smtClean="0"/>
                  <a:t>This is exactly what we did for Newton’s method, and this time it is called Gauss-Newton iteration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1600"/>
                <a:ext cx="10193595" cy="4805363"/>
              </a:xfrm>
              <a:blipFill rotWithShape="0">
                <a:blip r:embed="rId3"/>
                <a:stretch>
                  <a:fillRect l="-1016" t="-2030" r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8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Return to </a:t>
            </a:r>
            <a:r>
              <a:rPr lang="en-US" dirty="0" err="1" smtClean="0"/>
              <a:t>fzero</a:t>
            </a:r>
            <a:r>
              <a:rPr lang="en-US" dirty="0" smtClean="0"/>
              <a:t>: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1199"/>
            <a:ext cx="10804071" cy="4684815"/>
          </a:xfrm>
        </p:spPr>
        <p:txBody>
          <a:bodyPr>
            <a:normAutofit/>
          </a:bodyPr>
          <a:lstStyle/>
          <a:p>
            <a:r>
              <a:rPr lang="en-US" dirty="0" err="1" smtClean="0"/>
              <a:t>Fzero</a:t>
            </a:r>
            <a:r>
              <a:rPr lang="en-US" dirty="0" smtClean="0"/>
              <a:t> uses a bracketing method for a few steps</a:t>
            </a:r>
          </a:p>
          <a:p>
            <a:r>
              <a:rPr lang="en-US" dirty="0" smtClean="0"/>
              <a:t>Method of bisection finds an interval containing the root, and may narrow it</a:t>
            </a:r>
          </a:p>
          <a:p>
            <a:r>
              <a:rPr lang="en-US" dirty="0" smtClean="0"/>
              <a:t>Then, inverse quadratic interpolation is used to converge to the root</a:t>
            </a:r>
            <a:endParaRPr lang="en-US" dirty="0"/>
          </a:p>
          <a:p>
            <a:r>
              <a:rPr lang="en-US" dirty="0" smtClean="0"/>
              <a:t>This has the advantage of a slow but robust method (bisection) getting close to the root so the fast method (IQI) takes over</a:t>
            </a:r>
          </a:p>
          <a:p>
            <a:r>
              <a:rPr lang="en-US" dirty="0" smtClean="0"/>
              <a:t>Let’s see details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fzero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Nonlinear least squares fits – Gauss-Newton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453243"/>
                <a:ext cx="11016345" cy="5094514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So, here is our recipe: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smtClean="0"/>
                  <a:t>Begin with initial guess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smtClean="0"/>
                  <a:t>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endParaRPr lang="en-US" sz="32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smtClean="0"/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200" dirty="0" smtClean="0"/>
                  <a:t>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sz="32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smtClean="0"/>
                  <a:t>Each time we update via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200" dirty="0" smtClean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smtClean="0"/>
                  <a:t>Repeat previous three steps until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200" dirty="0" smtClean="0"/>
                  <a:t> is small enough</a:t>
                </a:r>
              </a:p>
              <a:p>
                <a:r>
                  <a:rPr lang="en-US" sz="3200" dirty="0" smtClean="0"/>
                  <a:t>How to solve the linear least squares problem for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200" dirty="0" smtClean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453243"/>
                <a:ext cx="11016345" cy="5094514"/>
              </a:xfrm>
              <a:blipFill rotWithShape="0">
                <a:blip r:embed="rId3"/>
                <a:stretch>
                  <a:fillRect l="-1438" t="-2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00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Nonlinear least squares fits – Gauss-Newton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979714"/>
                <a:ext cx="11016345" cy="556804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How to solve the linear least squares problem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We can use </a:t>
                </a:r>
                <a:r>
                  <a:rPr lang="en-US" dirty="0" err="1" smtClean="0"/>
                  <a:t>Matlab’s</a:t>
                </a:r>
                <a:r>
                  <a:rPr lang="en-US" dirty="0" smtClean="0"/>
                  <a:t> backslash; it will find the least squares solution automatically</a:t>
                </a:r>
              </a:p>
              <a:p>
                <a:r>
                  <a:rPr lang="en-US" dirty="0" smtClean="0"/>
                  <a:t>Because of this, we can use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newtonsys.m</a:t>
                </a:r>
                <a:r>
                  <a:rPr lang="en-US" dirty="0" smtClean="0"/>
                  <a:t>!!!</a:t>
                </a:r>
              </a:p>
              <a:p>
                <a:r>
                  <a:rPr lang="en-US" dirty="0" smtClean="0"/>
                  <a:t>It takes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dirty="0" smtClean="0"/>
                  <a:t> as input, and returns the result of iterating on the linearized system!</a:t>
                </a:r>
              </a:p>
              <a:p>
                <a:r>
                  <a:rPr lang="en-US" dirty="0" smtClean="0"/>
                  <a:t>We usually have to relax the tolerances since we likely can’t make the residual equal zero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979714"/>
                <a:ext cx="11016345" cy="5568043"/>
              </a:xfrm>
              <a:blipFill rotWithShape="0">
                <a:blip r:embed="rId3"/>
                <a:stretch>
                  <a:fillRect l="-940" t="-1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1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Michaelis-Menten</a:t>
            </a:r>
            <a:r>
              <a:rPr lang="en-US" dirty="0" smtClean="0"/>
              <a:t> kinetics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1600"/>
                <a:ext cx="10193595" cy="48053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 production of proteins in cells, it is often observed that protein production may be very low at low concentration and saturates at high concentrations</a:t>
                </a:r>
              </a:p>
              <a:p>
                <a:r>
                  <a:rPr lang="en-US" dirty="0" smtClean="0"/>
                  <a:t>A sigmoidal function is often used to fit this observation is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want to find the best production rate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fits the data for different concentrations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To do this, we need to find the two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that best fit the given data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1600"/>
                <a:ext cx="10193595" cy="4805363"/>
              </a:xfrm>
              <a:blipFill rotWithShape="0">
                <a:blip r:embed="rId3"/>
                <a:stretch>
                  <a:fillRect l="-1016" t="-2030" r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219" y="3116001"/>
            <a:ext cx="2557342" cy="101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Michaelis-Menten</a:t>
            </a:r>
            <a:r>
              <a:rPr lang="en-US" dirty="0" smtClean="0"/>
              <a:t> kinetics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1600"/>
                <a:ext cx="10193595" cy="48053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function to be minimized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input data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Plugging in each data point gives the </a:t>
                </a:r>
                <a:r>
                  <a:rPr lang="en-US" i="1" dirty="0" err="1" smtClean="0"/>
                  <a:t>i-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component of </a:t>
                </a:r>
                <a:r>
                  <a:rPr lang="en-US" b="1" i="1" dirty="0" smtClean="0"/>
                  <a:t>f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We also need the Jacobian matrix, which is rectangular and comes from </a:t>
                </a:r>
                <a:r>
                  <a:rPr lang="en-US" dirty="0" err="1" smtClean="0"/>
                  <a:t>dwrt</a:t>
                </a:r>
                <a:r>
                  <a:rPr lang="en-US" dirty="0" smtClean="0"/>
                  <a:t>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(each entry is a column)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𝑎𝑥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1600"/>
                <a:ext cx="10193595" cy="4805363"/>
              </a:xfrm>
              <a:blipFill rotWithShape="0">
                <a:blip r:embed="rId3"/>
                <a:stretch>
                  <a:fillRect l="-1016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03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Michaelis-Menten</a:t>
            </a:r>
            <a:r>
              <a:rPr lang="en-US" dirty="0" smtClean="0"/>
              <a:t> kinetics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1600"/>
                <a:ext cx="10193595" cy="48053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also need some data</a:t>
                </a:r>
              </a:p>
              <a:p>
                <a:r>
                  <a:rPr lang="en-US" dirty="0" smtClean="0"/>
                  <a:t>We cook up some 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And we add some “noise” that makes the data less than perfect: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+0.15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/16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Now we have the data, and we expect that the fit should be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Let’s go to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 and solve the problem…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1600"/>
                <a:ext cx="10193595" cy="4805363"/>
              </a:xfrm>
              <a:blipFill rotWithShape="0">
                <a:blip r:embed="rId3"/>
                <a:stretch>
                  <a:fillRect l="-1016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6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Michaelis-Menten</a:t>
            </a:r>
            <a:r>
              <a:rPr lang="en-US" dirty="0" smtClean="0"/>
              <a:t> kinetics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1600"/>
            <a:ext cx="3162302" cy="4805363"/>
          </a:xfrm>
        </p:spPr>
        <p:txBody>
          <a:bodyPr>
            <a:normAutofit/>
          </a:bodyPr>
          <a:lstStyle/>
          <a:p>
            <a:r>
              <a:rPr lang="en-US" dirty="0" smtClean="0"/>
              <a:t>Create the 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Here’s how it looks: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79" y="1380294"/>
            <a:ext cx="6310286" cy="19955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1" y="3384549"/>
            <a:ext cx="6353886" cy="32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8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Michaelis-Menten</a:t>
            </a:r>
            <a:r>
              <a:rPr lang="en-US" dirty="0" smtClean="0"/>
              <a:t> kinetics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71600"/>
                <a:ext cx="3181351" cy="48053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Create the functions to evaluate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dirty="0" smtClean="0"/>
                  <a:t> :</a:t>
                </a:r>
              </a:p>
              <a:p>
                <a:r>
                  <a:rPr lang="en-US" dirty="0" smtClean="0"/>
                  <a:t>Note how the derivatives are with respect to the desired parameters</a:t>
                </a:r>
              </a:p>
              <a:p>
                <a:r>
                  <a:rPr lang="en-US" dirty="0" smtClean="0"/>
                  <a:t>Each expression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dirty="0" smtClean="0"/>
                  <a:t> is a column here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71600"/>
                <a:ext cx="3181351" cy="4805363"/>
              </a:xfrm>
              <a:blipFill rotWithShape="0">
                <a:blip r:embed="rId3"/>
                <a:stretch>
                  <a:fillRect l="-3257" t="-2030" r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321" y="1568828"/>
            <a:ext cx="7098479" cy="441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096" y="174625"/>
            <a:ext cx="4095750" cy="1006475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Michaelis-Menten</a:t>
            </a:r>
            <a:r>
              <a:rPr lang="en-US" sz="3600" dirty="0" smtClean="0"/>
              <a:t> ex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1600"/>
            <a:ext cx="3162302" cy="480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Solve the problem: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Here’s how it looks: </a:t>
            </a:r>
          </a:p>
          <a:p>
            <a:endParaRPr lang="en-US" dirty="0"/>
          </a:p>
          <a:p>
            <a:r>
              <a:rPr lang="en-US" dirty="0" smtClean="0"/>
              <a:t>The last values of the parameters are close to the (2,0.5) we started with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846" y="174626"/>
            <a:ext cx="7605543" cy="2610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846" y="2785306"/>
            <a:ext cx="7114652" cy="376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Michaelis-Menten</a:t>
            </a:r>
            <a:r>
              <a:rPr lang="en-US" dirty="0" smtClean="0"/>
              <a:t> kinetics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1600"/>
                <a:ext cx="10193595" cy="48053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can also use a linearized fit function to see how it does.</a:t>
                </a:r>
              </a:p>
              <a:p>
                <a:r>
                  <a:rPr lang="en-US" dirty="0" smtClean="0"/>
                  <a:t>The fit is then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now need to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1/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The data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,1/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columns of the </a:t>
                </a:r>
                <a:r>
                  <a:rPr lang="en-US" dirty="0" err="1" smtClean="0"/>
                  <a:t>Vandermonde</a:t>
                </a:r>
                <a:r>
                  <a:rPr lang="en-US" dirty="0" smtClean="0"/>
                  <a:t> matrix are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./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Let’s go to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 and solve the new problem…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1600"/>
                <a:ext cx="10193595" cy="4805363"/>
              </a:xfrm>
              <a:blipFill rotWithShape="0">
                <a:blip r:embed="rId3"/>
                <a:stretch>
                  <a:fillRect l="-1016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02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096" y="174625"/>
            <a:ext cx="4095750" cy="1006475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Michaelis-Menten</a:t>
            </a:r>
            <a:r>
              <a:rPr lang="en-US" sz="3600" dirty="0" smtClean="0"/>
              <a:t> ex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1600"/>
            <a:ext cx="3162302" cy="4805363"/>
          </a:xfrm>
        </p:spPr>
        <p:txBody>
          <a:bodyPr>
            <a:normAutofit/>
          </a:bodyPr>
          <a:lstStyle/>
          <a:p>
            <a:r>
              <a:rPr lang="en-US" dirty="0" smtClean="0"/>
              <a:t>Solve the problem: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Here’s how it looks: </a:t>
            </a:r>
          </a:p>
          <a:p>
            <a:r>
              <a:rPr lang="en-US" dirty="0" smtClean="0"/>
              <a:t>Fit is worse than for NL version</a:t>
            </a:r>
          </a:p>
          <a:p>
            <a:r>
              <a:rPr lang="en-US" dirty="0" smtClean="0"/>
              <a:t>Residual worse, now 0.7487 (last time 0.5234)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846" y="1286148"/>
            <a:ext cx="5671654" cy="780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846" y="2171700"/>
            <a:ext cx="7690580" cy="40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Return to </a:t>
            </a:r>
            <a:r>
              <a:rPr lang="en-US" dirty="0" err="1" smtClean="0"/>
              <a:t>fzero</a:t>
            </a:r>
            <a:r>
              <a:rPr lang="en-US" dirty="0" smtClean="0"/>
              <a:t>: how it 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11353800" cy="61900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r>
                  <a:rPr lang="en-US" dirty="0" smtClean="0"/>
                  <a:t>                                      bisection, then IQI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11353800" cy="619001"/>
              </a:xfrm>
              <a:blipFill rotWithShape="0">
                <a:blip r:embed="rId3"/>
                <a:stretch>
                  <a:fillRect l="-967" t="-16667" b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48642"/>
            <a:ext cx="9162953" cy="437457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294414" y="1519300"/>
            <a:ext cx="3429001" cy="311801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294414" y="1519300"/>
            <a:ext cx="4789716" cy="35099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43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Michaelis-Menten</a:t>
            </a:r>
            <a:r>
              <a:rPr lang="en-US" dirty="0" smtClean="0"/>
              <a:t> kinetics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371600"/>
            <a:ext cx="10193595" cy="48053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linearized fit is worse than the nonlinear fit</a:t>
            </a:r>
          </a:p>
          <a:p>
            <a:r>
              <a:rPr lang="en-US" sz="3200" dirty="0" smtClean="0"/>
              <a:t>The linearized fit minimizes a different quantity than the nonlinear version</a:t>
            </a:r>
          </a:p>
          <a:p>
            <a:r>
              <a:rPr lang="en-US" sz="3200" dirty="0" smtClean="0"/>
              <a:t>Result is less faithful to original data than nonlinear version</a:t>
            </a:r>
          </a:p>
          <a:p>
            <a:r>
              <a:rPr lang="en-US" sz="3200" dirty="0" smtClean="0"/>
              <a:t>This is a classic example of this issue, but it is very common.</a:t>
            </a:r>
          </a:p>
          <a:p>
            <a:r>
              <a:rPr lang="en-US" sz="3200" dirty="0" smtClean="0"/>
              <a:t>Let’s try it out.</a:t>
            </a:r>
          </a:p>
        </p:txBody>
      </p:sp>
    </p:spTree>
    <p:extLst>
      <p:ext uri="{BB962C8B-B14F-4D97-AF65-F5344CB8AC3E}">
        <p14:creationId xmlns:p14="http://schemas.microsoft.com/office/powerpoint/2010/main" val="56593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8950" cy="191149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Quasi-Newton Methods </a:t>
            </a:r>
            <a:r>
              <a:rPr lang="en-US" sz="5400" smtClean="0"/>
              <a:t>for Systems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33" y="2276624"/>
            <a:ext cx="6036506" cy="319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Quasi-Newton 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1600"/>
                <a:ext cx="10193595" cy="48053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 many problems, it can be difficult to implement an exact Jacobian matrix for the problem.</a:t>
                </a:r>
              </a:p>
              <a:p>
                <a:r>
                  <a:rPr lang="en-US" dirty="0" smtClean="0"/>
                  <a:t>We want to find an approach like the secant method where we don’t need the derivatives</a:t>
                </a:r>
              </a:p>
              <a:p>
                <a:r>
                  <a:rPr lang="en-US" dirty="0" smtClean="0"/>
                  <a:t>For the secant method, we replaced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I</a:t>
                </a:r>
                <a:r>
                  <a:rPr lang="en-US" dirty="0" smtClean="0"/>
                  <a:t>n the limit as the denominator tends to zero, we get the derivative by definition, but we don’t take the limit in numerical methods</a:t>
                </a:r>
              </a:p>
              <a:p>
                <a:r>
                  <a:rPr lang="en-US" dirty="0" smtClean="0"/>
                  <a:t>How to use this for the Jacobian?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1600"/>
                <a:ext cx="10193595" cy="4805363"/>
              </a:xfrm>
              <a:blipFill rotWithShape="0">
                <a:blip r:embed="rId3"/>
                <a:stretch>
                  <a:fillRect l="-1016" t="-2030" r="-717" b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07" y="3679745"/>
            <a:ext cx="2224864" cy="82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8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Quasi-Newton 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981198"/>
                <a:ext cx="5546270" cy="5041369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Jacobian </a:t>
                </a:r>
                <a:r>
                  <a:rPr lang="en-US" dirty="0" smtClean="0"/>
                  <a:t>matrix,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the 2 by 2 case</a:t>
                </a:r>
              </a:p>
              <a:p>
                <a:r>
                  <a:rPr lang="en-US" dirty="0" smtClean="0"/>
                  <a:t>More generally, we can write one column of the Jacobian as at right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column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</a:p>
              <a:p>
                <a:r>
                  <a:rPr lang="en-US" dirty="0" smtClean="0"/>
                  <a:t>We can use the finite difference approximation for each element in the Jacobian</a:t>
                </a:r>
              </a:p>
              <a:p>
                <a:r>
                  <a:rPr lang="en-US" dirty="0" smtClean="0"/>
                  <a:t>The columns are: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981198"/>
                <a:ext cx="5546270" cy="5041369"/>
              </a:xfrm>
              <a:blipFill rotWithShape="0">
                <a:blip r:embed="rId3"/>
                <a:stretch>
                  <a:fillRect l="-2310" t="-2539" r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273" y="535952"/>
            <a:ext cx="3457469" cy="3415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914" y="4931227"/>
            <a:ext cx="6114718" cy="109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0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Quasi-Newton 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1600"/>
                <a:ext cx="10193595" cy="48053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approximate Jacobian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We have the function values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already, but we need to evaluate the first</a:t>
                </a:r>
                <a:r>
                  <a:rPr lang="en-US" dirty="0"/>
                  <a:t> </a:t>
                </a:r>
                <a:r>
                  <a:rPr lang="en-US" dirty="0" smtClean="0"/>
                  <a:t>term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to get the Jacobian</a:t>
                </a:r>
                <a:endParaRPr lang="en-US" dirty="0"/>
              </a:p>
              <a:p>
                <a:r>
                  <a:rPr lang="en-US" dirty="0" smtClean="0"/>
                  <a:t>If we expect a noise level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, then pick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rad>
                  </m:oMath>
                </a14:m>
                <a:endParaRPr lang="en-US" dirty="0" smtClean="0"/>
              </a:p>
              <a:p>
                <a:r>
                  <a:rPr lang="en-US" dirty="0" smtClean="0"/>
                  <a:t>If only </a:t>
                </a:r>
                <a:r>
                  <a:rPr lang="en-US" dirty="0" err="1" smtClean="0"/>
                  <a:t>roundoff</a:t>
                </a:r>
                <a:r>
                  <a:rPr lang="en-US" dirty="0" smtClean="0"/>
                  <a:t> is around to pollute the computation,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eps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/>
                  <a:t>Call approximated Jacobian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1600"/>
                <a:ext cx="10193595" cy="4805363"/>
              </a:xfrm>
              <a:blipFill rotWithShape="0">
                <a:blip r:embed="rId3"/>
                <a:stretch>
                  <a:fillRect l="-1016" t="-2030" r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279" y="1845129"/>
            <a:ext cx="5210934" cy="93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4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Quasi-Newton 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1600"/>
                <a:ext cx="10193595" cy="48053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could use the Newton method for system with the approximate Jacobian</a:t>
                </a:r>
              </a:p>
              <a:p>
                <a:r>
                  <a:rPr lang="en-US" dirty="0"/>
                  <a:t>Solve the system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compute the updated iterate from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 dirty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Repeat until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are small </a:t>
                </a:r>
                <a:r>
                  <a:rPr lang="en-US" dirty="0" smtClean="0"/>
                  <a:t>enough</a:t>
                </a:r>
              </a:p>
              <a:p>
                <a:r>
                  <a:rPr lang="en-US" dirty="0" smtClean="0"/>
                  <a:t>But there are additional factors to consider</a:t>
                </a:r>
              </a:p>
              <a:p>
                <a:r>
                  <a:rPr lang="en-US" dirty="0" smtClean="0"/>
                  <a:t>Sometimes (often?) the Newton’s method gets more sensitive and additional fixes needed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1600"/>
                <a:ext cx="10193595" cy="4805363"/>
              </a:xfrm>
              <a:blipFill rotWithShape="0">
                <a:blip r:embed="rId3"/>
                <a:stretch>
                  <a:fillRect l="-1016" t="-2030" r="-1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2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Quasi-Newton 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1600"/>
                <a:ext cx="10193595" cy="524991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One fix is using </a:t>
                </a:r>
                <a:r>
                  <a:rPr lang="en-US" i="1" dirty="0" smtClean="0"/>
                  <a:t>damped iteration </a:t>
                </a:r>
                <a:r>
                  <a:rPr lang="en-US" dirty="0" smtClean="0"/>
                  <a:t>or </a:t>
                </a:r>
                <a:r>
                  <a:rPr lang="en-US" i="1" dirty="0" smtClean="0"/>
                  <a:t>line search</a:t>
                </a:r>
              </a:p>
              <a:p>
                <a:r>
                  <a:rPr lang="en-US" dirty="0" smtClean="0"/>
                  <a:t> Instead of the Newton update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 dirty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We can use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sty m:val="p"/>
                        </m:rPr>
                        <a:rPr lang="el-GR" i="1" dirty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For damped Newton iteration, it is often the case that a fixed 0&lt;t&lt;1 is used in the update, and the result is called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also vary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and find a value that results in </a:t>
                </a:r>
              </a:p>
              <a:p>
                <a:endParaRPr lang="en-US" dirty="0"/>
              </a:p>
              <a:p>
                <a:r>
                  <a:rPr lang="en-US" dirty="0" smtClean="0"/>
                  <a:t>This is line search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1600"/>
                <a:ext cx="10193595" cy="5249917"/>
              </a:xfrm>
              <a:blipFill rotWithShape="0">
                <a:blip r:embed="rId3"/>
                <a:stretch>
                  <a:fillRect l="-1016" t="-1858" r="-1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29" y="5029201"/>
            <a:ext cx="3048942" cy="6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Quasi-Newton 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1600"/>
                <a:ext cx="10193595" cy="48053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can use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sty m:val="p"/>
                        </m:rPr>
                        <a:rPr lang="el-GR" i="1" dirty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if it results in </a:t>
                </a:r>
              </a:p>
              <a:p>
                <a:r>
                  <a:rPr lang="en-US" dirty="0" smtClean="0"/>
                  <a:t>If it the norm of the residual doesn’t decrease, cut t in half and check again.  </a:t>
                </a:r>
              </a:p>
              <a:p>
                <a:r>
                  <a:rPr lang="en-US" dirty="0" smtClean="0"/>
                  <a:t>Repeat until                                       is satisfied or until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is too small and the method fails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1600"/>
                <a:ext cx="10193595" cy="4805363"/>
              </a:xfrm>
              <a:blipFill rotWithShape="0">
                <a:blip r:embed="rId3"/>
                <a:stretch>
                  <a:fillRect l="-1016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53" y="2623404"/>
            <a:ext cx="3048942" cy="609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53" y="4020208"/>
            <a:ext cx="3048942" cy="6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8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227"/>
          </a:xfrm>
        </p:spPr>
        <p:txBody>
          <a:bodyPr/>
          <a:lstStyle/>
          <a:p>
            <a:r>
              <a:rPr lang="en-US" dirty="0" smtClean="0"/>
              <a:t>Quasi-Newton: </a:t>
            </a:r>
            <a:r>
              <a:rPr lang="en-US" dirty="0" err="1" smtClean="0"/>
              <a:t>Levenberg’s</a:t>
            </a:r>
            <a:r>
              <a:rPr lang="en-US" dirty="0" smtClean="0"/>
              <a:t>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119352"/>
                <a:ext cx="10193595" cy="554946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It may also be advantageous to adjust the iteration process by modifying the linear solves and update direction</a:t>
                </a:r>
              </a:p>
              <a:p>
                <a:r>
                  <a:rPr lang="en-US" dirty="0" smtClean="0"/>
                  <a:t>This was the Newton’s method equation for the update: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A different way to try 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to use steepest descent</a:t>
                </a:r>
              </a:p>
              <a:p>
                <a:r>
                  <a:rPr lang="en-US" dirty="0" smtClean="0"/>
                  <a:t>In this approach , consider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Recall that from calculus, that the negative of the gradient is the direction of steepest descent of a function</a:t>
                </a:r>
              </a:p>
              <a:p>
                <a:r>
                  <a:rPr lang="en-US" dirty="0" smtClean="0"/>
                  <a:t>Then,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r>
                  <a:rPr lang="en-US" dirty="0" smtClean="0"/>
                  <a:t>We could try to figure out a step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 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is a scalar that must be found (like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in line search)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119352"/>
                <a:ext cx="10193595" cy="5549462"/>
              </a:xfrm>
              <a:blipFill rotWithShape="0">
                <a:blip r:embed="rId3"/>
                <a:stretch>
                  <a:fillRect l="-1016" t="-1868" r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0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227"/>
          </a:xfrm>
        </p:spPr>
        <p:txBody>
          <a:bodyPr/>
          <a:lstStyle/>
          <a:p>
            <a:r>
              <a:rPr lang="en-US" dirty="0" smtClean="0"/>
              <a:t>Quasi-Newton: </a:t>
            </a:r>
            <a:r>
              <a:rPr lang="en-US" dirty="0" err="1" smtClean="0"/>
              <a:t>Levenberg’s</a:t>
            </a:r>
            <a:r>
              <a:rPr lang="en-US" dirty="0" smtClean="0"/>
              <a:t>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119352"/>
                <a:ext cx="10193595" cy="554946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steepest descent method can slow down depending on the direction’s relation to the minimum</a:t>
                </a:r>
              </a:p>
              <a:p>
                <a:r>
                  <a:rPr lang="en-US" dirty="0" smtClean="0"/>
                  <a:t>Newton’s method may be difficult to start but converges quickly near the answer</a:t>
                </a:r>
              </a:p>
              <a:p>
                <a:r>
                  <a:rPr lang="en-US" dirty="0" smtClean="0"/>
                  <a:t>Get the best of both by combining them: </a:t>
                </a:r>
                <a:r>
                  <a:rPr lang="en-US" dirty="0" err="1" smtClean="0"/>
                  <a:t>Levenberg</a:t>
                </a:r>
                <a:endParaRPr lang="en-US" dirty="0" smtClean="0"/>
              </a:p>
              <a:p>
                <a:r>
                  <a:rPr lang="en-US" dirty="0" smtClean="0"/>
                  <a:t>In this method, one solves: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1" i="1" dirty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we get back to Newton’s method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 smtClean="0"/>
                  <a:t>, we get close to steepest descent</a:t>
                </a:r>
              </a:p>
              <a:p>
                <a:r>
                  <a:rPr lang="en-US" dirty="0" smtClean="0"/>
                  <a:t>We implement a method that varies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so that it starts large and gets reduced as needed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119352"/>
                <a:ext cx="10193595" cy="5549462"/>
              </a:xfrm>
              <a:blipFill rotWithShape="0">
                <a:blip r:embed="rId3"/>
                <a:stretch>
                  <a:fillRect l="-1016" t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62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Return to </a:t>
            </a:r>
            <a:r>
              <a:rPr lang="en-US" dirty="0" err="1" smtClean="0"/>
              <a:t>fzero</a:t>
            </a:r>
            <a:r>
              <a:rPr lang="en-US" dirty="0" smtClean="0"/>
              <a:t>: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1199"/>
            <a:ext cx="10477500" cy="1157844"/>
          </a:xfrm>
        </p:spPr>
        <p:txBody>
          <a:bodyPr>
            <a:normAutofit/>
          </a:bodyPr>
          <a:lstStyle/>
          <a:p>
            <a:r>
              <a:rPr lang="en-US" dirty="0" smtClean="0"/>
              <a:t>Now set ‘Display’ to ‘</a:t>
            </a:r>
            <a:r>
              <a:rPr lang="en-US" dirty="0" err="1" smtClean="0"/>
              <a:t>iter</a:t>
            </a:r>
            <a:r>
              <a:rPr lang="en-US" dirty="0" smtClean="0"/>
              <a:t>’ to see details</a:t>
            </a:r>
          </a:p>
          <a:p>
            <a:r>
              <a:rPr lang="en-US" dirty="0" err="1" smtClean="0"/>
              <a:t>Fzero</a:t>
            </a:r>
            <a:r>
              <a:rPr lang="en-US" dirty="0" smtClean="0"/>
              <a:t> makes an interval until a sign change found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7485"/>
            <a:ext cx="10815625" cy="40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52" y="366610"/>
            <a:ext cx="4575868" cy="59825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Levenberg’s</a:t>
            </a:r>
            <a:r>
              <a:rPr lang="en-US" dirty="0" smtClean="0"/>
              <a:t>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177142"/>
                <a:ext cx="3897085" cy="509303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Start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 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If it works, cut it (more like Newton)</a:t>
                </a:r>
              </a:p>
              <a:p>
                <a:r>
                  <a:rPr lang="en-US" dirty="0" smtClean="0"/>
                  <a:t>If it fails, make it bigger (more like steepest descent)</a:t>
                </a:r>
                <a:endParaRPr lang="en-US" dirty="0" smtClean="0"/>
              </a:p>
              <a:p>
                <a:r>
                  <a:rPr lang="en-US" dirty="0" smtClean="0"/>
                  <a:t>This code uses approximate Jacobian…</a:t>
                </a:r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177142"/>
                <a:ext cx="3897085" cy="5093030"/>
              </a:xfrm>
              <a:blipFill rotWithShape="0">
                <a:blip r:embed="rId3"/>
                <a:stretch>
                  <a:fillRect l="-2817" t="-1914" r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86" y="166401"/>
            <a:ext cx="7010024" cy="63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52" y="366610"/>
            <a:ext cx="4575868" cy="59825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Levenberg’s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77142"/>
            <a:ext cx="3897085" cy="5093030"/>
          </a:xfrm>
        </p:spPr>
        <p:txBody>
          <a:bodyPr>
            <a:normAutofit/>
          </a:bodyPr>
          <a:lstStyle/>
          <a:p>
            <a:r>
              <a:rPr lang="en-US" dirty="0" smtClean="0"/>
              <a:t>This code uses approximate Jacobian…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Let’s do an example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340" y="2126509"/>
            <a:ext cx="8796115" cy="319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9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Michaelis-Menten</a:t>
            </a:r>
            <a:r>
              <a:rPr lang="en-US" dirty="0" smtClean="0"/>
              <a:t> kinetics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1600"/>
            <a:ext cx="3162302" cy="4805363"/>
          </a:xfrm>
        </p:spPr>
        <p:txBody>
          <a:bodyPr>
            <a:normAutofit/>
          </a:bodyPr>
          <a:lstStyle/>
          <a:p>
            <a:r>
              <a:rPr lang="en-US" dirty="0" smtClean="0"/>
              <a:t>Create the 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Here’s how it looks: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79" y="1380294"/>
            <a:ext cx="6310286" cy="19955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1" y="3384549"/>
            <a:ext cx="6353886" cy="32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5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Michaelis-Menten</a:t>
            </a:r>
            <a:r>
              <a:rPr lang="en-US" dirty="0" smtClean="0"/>
              <a:t> kinetics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71600"/>
                <a:ext cx="3181351" cy="48053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Create the functions to evaluate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dirty="0" smtClean="0"/>
                  <a:t> :</a:t>
                </a:r>
              </a:p>
              <a:p>
                <a:r>
                  <a:rPr lang="en-US" dirty="0" smtClean="0"/>
                  <a:t>Note how the derivatives are with respect to the desired parameters</a:t>
                </a:r>
              </a:p>
              <a:p>
                <a:r>
                  <a:rPr lang="en-US" dirty="0" smtClean="0"/>
                  <a:t>Each expression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dirty="0" smtClean="0"/>
                  <a:t> is a column here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71600"/>
                <a:ext cx="3181351" cy="4805363"/>
              </a:xfrm>
              <a:blipFill rotWithShape="0">
                <a:blip r:embed="rId3"/>
                <a:stretch>
                  <a:fillRect l="-3257" t="-2030" r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321" y="1568828"/>
            <a:ext cx="7098479" cy="441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5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096" y="174625"/>
            <a:ext cx="4095750" cy="1006475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Michaelis-Menten</a:t>
            </a:r>
            <a:r>
              <a:rPr lang="en-US" sz="3600" dirty="0" smtClean="0"/>
              <a:t> ex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1600"/>
            <a:ext cx="3162302" cy="4805363"/>
          </a:xfrm>
        </p:spPr>
        <p:txBody>
          <a:bodyPr>
            <a:normAutofit/>
          </a:bodyPr>
          <a:lstStyle/>
          <a:p>
            <a:r>
              <a:rPr lang="en-US" dirty="0" smtClean="0"/>
              <a:t>Solve the </a:t>
            </a:r>
            <a:r>
              <a:rPr lang="en-US" dirty="0" smtClean="0"/>
              <a:t>problem and note the iterations </a:t>
            </a:r>
            <a:r>
              <a:rPr lang="en-US" dirty="0" err="1" smtClean="0"/>
              <a:t>req’d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Levenberg’s</a:t>
            </a:r>
            <a:r>
              <a:rPr lang="en-US" dirty="0" smtClean="0"/>
              <a:t> method only takes 10 iterations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449" y="882441"/>
            <a:ext cx="7538336" cy="2610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449" y="3774281"/>
            <a:ext cx="5422477" cy="183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6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096" y="174625"/>
            <a:ext cx="4095750" cy="1006475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Michaelis-Menten</a:t>
            </a:r>
            <a:r>
              <a:rPr lang="en-US" sz="3600" dirty="0" smtClean="0"/>
              <a:t> ex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1600"/>
            <a:ext cx="3162302" cy="4805363"/>
          </a:xfrm>
        </p:spPr>
        <p:txBody>
          <a:bodyPr>
            <a:normAutofit/>
          </a:bodyPr>
          <a:lstStyle/>
          <a:p>
            <a:r>
              <a:rPr lang="en-US" dirty="0" smtClean="0"/>
              <a:t>Solve the </a:t>
            </a:r>
            <a:r>
              <a:rPr lang="en-US" dirty="0" smtClean="0"/>
              <a:t>problem with a new guess; this time it fails: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Levenberg’s</a:t>
            </a:r>
            <a:r>
              <a:rPr lang="en-US" dirty="0" smtClean="0"/>
              <a:t> method is barely affected, with about 1e-9 difference in the answer: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449" y="1444782"/>
            <a:ext cx="7538336" cy="1485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847" y="3373821"/>
            <a:ext cx="4758284" cy="311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1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227"/>
          </a:xfrm>
        </p:spPr>
        <p:txBody>
          <a:bodyPr/>
          <a:lstStyle/>
          <a:p>
            <a:r>
              <a:rPr lang="en-US" dirty="0" smtClean="0"/>
              <a:t>Quasi-Newton 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466193"/>
                <a:ext cx="10193595" cy="474542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Levenberg’s method (</a:t>
                </a:r>
                <a:r>
                  <a:rPr lang="en-US" dirty="0" err="1" smtClean="0"/>
                  <a:t>pub’d</a:t>
                </a:r>
                <a:r>
                  <a:rPr lang="en-US" dirty="0" smtClean="0"/>
                  <a:t> 1944) was rediscovered and improved a little bit by Donald Marquardt in 1963 while working at DuPont </a:t>
                </a:r>
                <a:r>
                  <a:rPr lang="en-US" smtClean="0"/>
                  <a:t>(Wikipedia </a:t>
                </a:r>
                <a:r>
                  <a:rPr lang="en-US" dirty="0" smtClean="0"/>
                  <a:t>names three others that rediscovered it in ‘58 to ‘60)</a:t>
                </a:r>
              </a:p>
              <a:p>
                <a:r>
                  <a:rPr lang="en-US" dirty="0" err="1" smtClean="0"/>
                  <a:t>Levenberg</a:t>
                </a:r>
                <a:r>
                  <a:rPr lang="en-US" dirty="0" smtClean="0"/>
                  <a:t>-Marquardt method: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1" i="1" dirty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diag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improvement works a bit better at 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for some problems</a:t>
                </a:r>
              </a:p>
              <a:p>
                <a:r>
                  <a:rPr lang="en-US" dirty="0" smtClean="0"/>
                  <a:t>We implement a method that varies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so that it starts large and gets reduced as needed</a:t>
                </a:r>
              </a:p>
              <a:p>
                <a:r>
                  <a:rPr lang="en-US" dirty="0" smtClean="0"/>
                  <a:t>This method can be chosen as an option in </a:t>
                </a:r>
                <a:r>
                  <a:rPr lang="en-US" dirty="0" err="1" smtClean="0"/>
                  <a:t>lsqnonlin</a:t>
                </a:r>
                <a:r>
                  <a:rPr lang="en-US" dirty="0" smtClean="0"/>
                  <a:t> in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 (optimization toolbox)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466193"/>
                <a:ext cx="10193595" cy="4745422"/>
              </a:xfrm>
              <a:blipFill rotWithShape="0">
                <a:blip r:embed="rId3"/>
                <a:stretch>
                  <a:fillRect l="-1016" t="-2185" r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24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Return to </a:t>
            </a:r>
            <a:r>
              <a:rPr lang="en-US" dirty="0" err="1" smtClean="0"/>
              <a:t>fzero</a:t>
            </a:r>
            <a:r>
              <a:rPr lang="en-US" dirty="0" smtClean="0"/>
              <a:t>: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981198"/>
            <a:ext cx="3276600" cy="4227615"/>
          </a:xfrm>
        </p:spPr>
        <p:txBody>
          <a:bodyPr>
            <a:normAutofit/>
          </a:bodyPr>
          <a:lstStyle/>
          <a:p>
            <a:r>
              <a:rPr lang="en-US" dirty="0" smtClean="0"/>
              <a:t>Endpoints where sign change happened plus initial point become three points for starting IQI</a:t>
            </a:r>
          </a:p>
          <a:p>
            <a:r>
              <a:rPr lang="en-US" dirty="0"/>
              <a:t>T</a:t>
            </a:r>
            <a:r>
              <a:rPr lang="en-US" dirty="0" smtClean="0"/>
              <a:t>hen iterate using IQI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981197"/>
            <a:ext cx="6792685" cy="569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827818" cy="804102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oot finding: Newton’s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428"/>
                <a:ext cx="10529455" cy="479020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You have no doubt seen this method somewhere, but we will analyze it in a bit more depth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/>
                  <a:t>We seek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We want to use Taylor’s theorem to linearize the problem near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we Taylor expand about x near p, we obtain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makes the formula exact.  </a:t>
                </a:r>
              </a:p>
              <a:p>
                <a:r>
                  <a:rPr lang="en-US" dirty="0" smtClean="0"/>
                  <a:t>To solve the problem approximately, we neglect the quadratic term, which may be expected to work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428"/>
                <a:ext cx="10529455" cy="4790208"/>
              </a:xfrm>
              <a:blipFill rotWithShape="0">
                <a:blip r:embed="rId3"/>
                <a:stretch>
                  <a:fillRect l="-1042" t="-2163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2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dirty="0" smtClean="0"/>
              <a:t>oot finding: Newton’s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10529455" cy="54032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Also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to obtain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 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is the equation for a line tangent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which crosses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-axis near p, but not at it (if things work right)</a:t>
                </a:r>
              </a:p>
              <a:p>
                <a:r>
                  <a:rPr lang="en-US" dirty="0" smtClean="0"/>
                  <a:t>Solving for p,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Because we aren’t at the root, we turn this into an iteration: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10529455" cy="5403271"/>
              </a:xfrm>
              <a:blipFill rotWithShape="0">
                <a:blip r:embed="rId3"/>
                <a:stretch>
                  <a:fillRect l="-1042" t="-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9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 for systems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10020300" cy="540327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want to turn the previous approach into something for nonlinear systems.</a:t>
                </a:r>
              </a:p>
              <a:p>
                <a:r>
                  <a:rPr lang="en-US" dirty="0" smtClean="0"/>
                  <a:t>We want to solve a system of the form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0, 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need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to be zero at the same locations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 smtClean="0"/>
                  <a:t>, 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L</a:t>
                </a:r>
                <a:r>
                  <a:rPr lang="en-US" dirty="0" smtClean="0"/>
                  <a:t>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At the roots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10020300" cy="5403271"/>
              </a:xfrm>
              <a:blipFill rotWithShape="0">
                <a:blip r:embed="rId3"/>
                <a:stretch>
                  <a:fillRect l="-1096" t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2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 for systems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10020300" cy="540327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Taylor expand through the linear terms for each function</a:t>
                </a:r>
              </a:p>
              <a:p>
                <a:r>
                  <a:rPr lang="en-US" dirty="0" smtClean="0"/>
                  <a:t>Expand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dirty="0" smtClean="0"/>
                  <a:t>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(0)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(0)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||≪1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We have truncate the expansion,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 </m:t>
                    </m:r>
                  </m:oMath>
                </a14:m>
                <a:r>
                  <a:rPr lang="en-US" dirty="0" smtClean="0"/>
                  <a:t>by definition.  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≈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1" i="1" dirty="0"/>
                        <m:t>p</m:t>
                      </m:r>
                      <m:r>
                        <m:rPr>
                          <m:nor/>
                        </m:rPr>
                        <a:rPr lang="en-US" dirty="0"/>
                        <m:t>−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Here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Jacobian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10020300" cy="5403271"/>
              </a:xfrm>
              <a:blipFill rotWithShape="0">
                <a:blip r:embed="rId3"/>
                <a:stretch>
                  <a:fillRect l="-974" t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9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4134</TotalTime>
  <Words>1209</Words>
  <Application>Microsoft Office PowerPoint</Application>
  <PresentationFormat>Widescreen</PresentationFormat>
  <Paragraphs>359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Courier New</vt:lpstr>
      <vt:lpstr>Office Theme</vt:lpstr>
      <vt:lpstr>Chapter 4</vt:lpstr>
      <vt:lpstr>Return to fzero: how it works</vt:lpstr>
      <vt:lpstr>Return to fzero: how it works</vt:lpstr>
      <vt:lpstr>Return to fzero: how it works</vt:lpstr>
      <vt:lpstr>Return to fzero: how it works</vt:lpstr>
      <vt:lpstr>Root finding: Newton’s method</vt:lpstr>
      <vt:lpstr>Root finding: Newton’s method</vt:lpstr>
      <vt:lpstr>Newton’s method for systems</vt:lpstr>
      <vt:lpstr>Newton’s method for systems</vt:lpstr>
      <vt:lpstr>Newton’s method for systems</vt:lpstr>
      <vt:lpstr>Newton’s method for systems</vt:lpstr>
      <vt:lpstr>Newton’s method for systems</vt:lpstr>
      <vt:lpstr>Newton’s method for systems</vt:lpstr>
      <vt:lpstr>Newton’s method for systems</vt:lpstr>
      <vt:lpstr>Newton’s method for systems: book code</vt:lpstr>
      <vt:lpstr>Nonlinear least squares fitting</vt:lpstr>
      <vt:lpstr>Nonlinear least squares fitting</vt:lpstr>
      <vt:lpstr>Nonlinear least squares fits</vt:lpstr>
      <vt:lpstr>Nonlinear least squares fits</vt:lpstr>
      <vt:lpstr>Nonlinear least squares fits – Gauss-Newton</vt:lpstr>
      <vt:lpstr>Nonlinear least squares fits – Gauss-Newton</vt:lpstr>
      <vt:lpstr>Example: Michaelis-Menten kinetics</vt:lpstr>
      <vt:lpstr>Example: Michaelis-Menten kinetics</vt:lpstr>
      <vt:lpstr>Example: Michaelis-Menten kinetics</vt:lpstr>
      <vt:lpstr>Example: Michaelis-Menten kinetics</vt:lpstr>
      <vt:lpstr>Example: Michaelis-Menten kinetics</vt:lpstr>
      <vt:lpstr>Michaelis-Menten ex</vt:lpstr>
      <vt:lpstr>Example: Michaelis-Menten kinetics</vt:lpstr>
      <vt:lpstr>Michaelis-Menten ex</vt:lpstr>
      <vt:lpstr>Example: Michaelis-Menten kinetics</vt:lpstr>
      <vt:lpstr>Quasi-Newton Methods for Systems</vt:lpstr>
      <vt:lpstr>Quasi-Newton methods</vt:lpstr>
      <vt:lpstr>Quasi-Newton methods</vt:lpstr>
      <vt:lpstr>Quasi-Newton methods</vt:lpstr>
      <vt:lpstr>Quasi-Newton methods</vt:lpstr>
      <vt:lpstr>Quasi-Newton methods</vt:lpstr>
      <vt:lpstr>Quasi-Newton methods</vt:lpstr>
      <vt:lpstr>Quasi-Newton: Levenberg’s method</vt:lpstr>
      <vt:lpstr>Quasi-Newton: Levenberg’s method</vt:lpstr>
      <vt:lpstr>Levenberg’s method</vt:lpstr>
      <vt:lpstr>Levenberg’s method</vt:lpstr>
      <vt:lpstr>Example: Michaelis-Menten kinetics</vt:lpstr>
      <vt:lpstr>Example: Michaelis-Menten kinetics</vt:lpstr>
      <vt:lpstr>Michaelis-Menten ex</vt:lpstr>
      <vt:lpstr>Michaelis-Menten ex</vt:lpstr>
      <vt:lpstr>Quasi-Newton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Braun, Richard J</dc:creator>
  <cp:lastModifiedBy>Richard Braun</cp:lastModifiedBy>
  <cp:revision>134</cp:revision>
  <dcterms:created xsi:type="dcterms:W3CDTF">2016-03-16T15:33:07Z</dcterms:created>
  <dcterms:modified xsi:type="dcterms:W3CDTF">2016-04-07T04:43:54Z</dcterms:modified>
</cp:coreProperties>
</file>