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7" r:id="rId13"/>
    <p:sldId id="266" r:id="rId14"/>
    <p:sldId id="268" r:id="rId15"/>
    <p:sldId id="269" r:id="rId16"/>
    <p:sldId id="270" r:id="rId17"/>
    <p:sldId id="272" r:id="rId18"/>
    <p:sldId id="271" r:id="rId19"/>
    <p:sldId id="274" r:id="rId20"/>
    <p:sldId id="275" r:id="rId21"/>
    <p:sldId id="27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67" autoAdjust="0"/>
    <p:restoredTop sz="94660"/>
  </p:normalViewPr>
  <p:slideViewPr>
    <p:cSldViewPr snapToGrid="0">
      <p:cViewPr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6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5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358-C41B-4393-950C-A72DBD3312CB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986F0-E671-44A0-ACFA-61E21EA04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3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366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5</a:t>
            </a:r>
            <a:br>
              <a:rPr lang="en-US" dirty="0" smtClean="0"/>
            </a:br>
            <a:r>
              <a:rPr lang="en-US" dirty="0" smtClean="0"/>
              <a:t>Interpolation and Calculus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377" y="3209716"/>
            <a:ext cx="6162575" cy="30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This will allow us to draw hats or tents with a 1 at each node</a:t>
            </a:r>
          </a:p>
          <a:p>
            <a:r>
              <a:rPr lang="en-US" dirty="0" smtClean="0"/>
              <a:t>Here’s a way to do it in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Uses textbook hat function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5" y="2344099"/>
            <a:ext cx="7942149" cy="270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0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4143703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The nodes are the six given t values.</a:t>
            </a:r>
          </a:p>
          <a:p>
            <a:r>
              <a:rPr lang="en-US" dirty="0" smtClean="0"/>
              <a:t>Each color is one hat function</a:t>
            </a:r>
          </a:p>
          <a:p>
            <a:r>
              <a:rPr lang="en-US" dirty="0" smtClean="0"/>
              <a:t>Ends have half of one</a:t>
            </a:r>
          </a:p>
          <a:p>
            <a:r>
              <a:rPr lang="en-US" dirty="0" smtClean="0"/>
              <a:t>Let’s look at details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398" y="2017986"/>
            <a:ext cx="7894837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1873" y="2081049"/>
            <a:ext cx="3754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Sets max value starting from 0 index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46332" y="2711669"/>
            <a:ext cx="3635541" cy="1465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9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1873" y="2081049"/>
            <a:ext cx="3754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 extra points with same spacing as ends in given data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637283" y="3374115"/>
            <a:ext cx="1522964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71059" y="2982112"/>
            <a:ext cx="375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Shift index to start at 1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136319" y="3609118"/>
            <a:ext cx="1522964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95448" y="3505332"/>
            <a:ext cx="6038193" cy="14753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Text </a:t>
            </a:r>
            <a:r>
              <a:rPr lang="en-US" dirty="0" err="1" smtClean="0"/>
              <a:t>Matlab</a:t>
            </a:r>
            <a:r>
              <a:rPr lang="en-US" dirty="0" smtClean="0"/>
              <a:t> function: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94" y="1683295"/>
            <a:ext cx="8249030" cy="4550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81873" y="2081049"/>
            <a:ext cx="37548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Choose correct part of hat function from 4 possibilities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425559" y="4164044"/>
            <a:ext cx="1522964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8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Here’s a sketch of parts of the hat function</a:t>
                </a:r>
              </a:p>
              <a:p>
                <a:r>
                  <a:rPr lang="en-US" dirty="0" smtClean="0"/>
                  <a:t>For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sketched</a:t>
                </a:r>
              </a:p>
              <a:p>
                <a:r>
                  <a:rPr lang="en-US" dirty="0" smtClean="0"/>
                  <a:t>We want the solid parts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  <a:blipFill rotWithShape="0">
                <a:blip r:embed="rId2"/>
                <a:stretch>
                  <a:fillRect l="-2671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8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121" y="1056289"/>
                <a:ext cx="4112172" cy="5439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four possible choices according to each node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0 to left of previous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increase corresponding to left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decrease corresponding to right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0 to right of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121" y="1056289"/>
                <a:ext cx="4112172" cy="5439103"/>
              </a:xfrm>
              <a:blipFill rotWithShape="0">
                <a:blip r:embed="rId2"/>
                <a:stretch>
                  <a:fillRect l="-3111" t="-2464" r="-5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11037" y="3294993"/>
            <a:ext cx="3473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61107" y="2144110"/>
            <a:ext cx="33219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45367" y="2144110"/>
            <a:ext cx="30662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4918" y="3294993"/>
            <a:ext cx="2627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883738" y="4871545"/>
            <a:ext cx="1951725" cy="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03586" y="2144110"/>
            <a:ext cx="3042745" cy="85133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four possible choices according to each node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0 to left of previous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increase corresponding to left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decrease corresponding to right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0 to right of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  <a:blipFill rotWithShape="0">
                <a:blip r:embed="rId2"/>
                <a:stretch>
                  <a:fillRect l="-3116" t="-2464" r="-5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11037" y="3294993"/>
            <a:ext cx="3473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61107" y="2144110"/>
            <a:ext cx="33219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45367" y="2144110"/>
            <a:ext cx="30662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4918" y="3294993"/>
            <a:ext cx="2627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880293" y="3563008"/>
            <a:ext cx="623355" cy="126124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74985" y="2956034"/>
            <a:ext cx="4257672" cy="12218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this on several levels.</a:t>
            </a:r>
          </a:p>
          <a:p>
            <a:r>
              <a:rPr lang="en-US" dirty="0" smtClean="0"/>
              <a:t>We can: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pproximate data if we have just the right amount of data for the functions we want to use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Approximate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Develop error formulae for the difference between the interpolant and a given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Develop methods for approximating derivatives and integrals (calculus)</a:t>
            </a:r>
          </a:p>
          <a:p>
            <a:r>
              <a:rPr lang="en-US" dirty="0" smtClean="0"/>
              <a:t>We will mostly focus on the last 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four possible choices according to each node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0 to left of previous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increase corresponding to left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decrease corresponding to right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0 to right of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  <a:blipFill rotWithShape="0">
                <a:blip r:embed="rId2"/>
                <a:stretch>
                  <a:fillRect l="-3116" t="-2464" r="-5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11037" y="3294993"/>
            <a:ext cx="3473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61107" y="2144110"/>
            <a:ext cx="33219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45367" y="2144110"/>
            <a:ext cx="30662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4918" y="3294993"/>
            <a:ext cx="2627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8503648" y="3563008"/>
            <a:ext cx="1538986" cy="13243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38200" y="4063562"/>
            <a:ext cx="4257672" cy="122182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There are four possible choices according to each node k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0 to left of previous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increase corresponding to left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Linear decrease corresponding to right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0 to right of succeeding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4112172" cy="5439103"/>
              </a:xfrm>
              <a:blipFill rotWithShape="0">
                <a:blip r:embed="rId2"/>
                <a:stretch>
                  <a:fillRect l="-3116" t="-2464" r="-5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6" y="2144110"/>
            <a:ext cx="6787555" cy="367788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0611037" y="3294993"/>
            <a:ext cx="3473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061107" y="2144110"/>
            <a:ext cx="33219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245367" y="2144110"/>
            <a:ext cx="30662" cy="390984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154918" y="3294993"/>
            <a:ext cx="2627" cy="27589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042636" y="4887313"/>
            <a:ext cx="1311164" cy="1576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18404" y="5211080"/>
            <a:ext cx="4131968" cy="1126658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build the PL interpolant from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But, the hat functions </a:t>
            </a:r>
            <a:r>
              <a:rPr lang="en-US" dirty="0" err="1" smtClean="0"/>
              <a:t>satisy</a:t>
            </a:r>
            <a:r>
              <a:rPr lang="en-US" dirty="0" smtClean="0"/>
              <a:t> the  “cardinal conditions” which returns 1 at a node of interest, and 0 at every other node: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makes the algebra trivial…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4" y="1610405"/>
            <a:ext cx="3164296" cy="14165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93" y="4000131"/>
            <a:ext cx="4319752" cy="2658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46" y="4199562"/>
            <a:ext cx="4342240" cy="12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We can easily recover the data by requiring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This makes it easy to do this kind of interpolation once you can make the hat functions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11" y="1056290"/>
            <a:ext cx="6612389" cy="12322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21" y="2608577"/>
            <a:ext cx="8419324" cy="388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4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6290"/>
            <a:ext cx="7268028" cy="3886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71" y="2364828"/>
            <a:ext cx="8902462" cy="43355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729655" y="2159233"/>
            <a:ext cx="599090" cy="11515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6290"/>
            <a:ext cx="7268028" cy="3886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785" y="3186623"/>
            <a:ext cx="7185607" cy="35129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32923" y="3590596"/>
            <a:ext cx="2039543" cy="9498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4470"/>
            <a:ext cx="7268028" cy="38868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15" y="1246734"/>
            <a:ext cx="8768762" cy="40820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924400" y="3287739"/>
            <a:ext cx="1918896" cy="25109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3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conditioning is perfect; the condition number is unity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-norm</a:t>
                </a:r>
              </a:p>
              <a:p>
                <a:r>
                  <a:rPr lang="en-US" dirty="0" smtClean="0"/>
                  <a:t>Modifying the data: </a:t>
                </a:r>
              </a:p>
              <a:p>
                <a:r>
                  <a:rPr lang="en-US" dirty="0" smtClean="0"/>
                  <a:t>The difference between the interpolant is then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biggest error will be </a:t>
                </a:r>
              </a:p>
              <a:p>
                <a:r>
                  <a:rPr lang="en-US" dirty="0" smtClean="0"/>
                  <a:t>This leads to the first bullet:  the difference between the interpolants is at most the difference in the data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806" y="1892435"/>
            <a:ext cx="2670897" cy="358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06" y="3086689"/>
            <a:ext cx="7287994" cy="1151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46" y="4518058"/>
            <a:ext cx="1316474" cy="4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far off will the interpolant be from a function that gave the data?</a:t>
                </a:r>
              </a:p>
              <a:p>
                <a:r>
                  <a:rPr lang="en-US" dirty="0" err="1" smtClean="0"/>
                  <a:t>Thrm</a:t>
                </a:r>
                <a:r>
                  <a:rPr lang="en-US" dirty="0" smtClean="0"/>
                  <a:t>: 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given;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its first two derivatives are continuous;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PL interpolant.  Then, 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Here</a:t>
                </a:r>
              </a:p>
              <a:p>
                <a:r>
                  <a:rPr lang="en-US" dirty="0" smtClean="0"/>
                  <a:t>Now if the spacing between every node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that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then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𝑘h</m:t>
                    </m:r>
                  </m:oMath>
                </a14:m>
                <a:r>
                  <a:rPr lang="en-US" dirty="0" smtClean="0"/>
                  <a:t>, and the error decreases </a:t>
                </a:r>
                <a:r>
                  <a:rPr lang="en-US" dirty="0" err="1" smtClean="0"/>
                  <a:t>quadratically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increases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decreases: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accuracy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1333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03" y="3071368"/>
            <a:ext cx="6960011" cy="810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01" y="4388305"/>
            <a:ext cx="4816420" cy="5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448" y="362191"/>
            <a:ext cx="3765330" cy="1109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056290"/>
            <a:ext cx="2898228" cy="543910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0" y="351877"/>
            <a:ext cx="7268028" cy="3050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539586"/>
            <a:ext cx="6751100" cy="14589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383689" y="711419"/>
            <a:ext cx="1225295" cy="6897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08984" y="1210035"/>
            <a:ext cx="2717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 function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54414" y="2033752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Comparison sequence</a:t>
            </a:r>
            <a:endParaRPr lang="en-US" sz="28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87713" y="1538633"/>
            <a:ext cx="2466702" cy="756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4634097" y="2820394"/>
            <a:ext cx="2847443" cy="5817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96135" y="2871134"/>
            <a:ext cx="3770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Compute error in lots of </a:t>
            </a:r>
          </a:p>
          <a:p>
            <a:r>
              <a:rPr lang="en-US" sz="2800" dirty="0"/>
              <a:t>n</a:t>
            </a:r>
            <a:r>
              <a:rPr lang="en-US" sz="2800" dirty="0" smtClean="0"/>
              <a:t>ode sets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02072" y="4533357"/>
            <a:ext cx="1187229" cy="5746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89301" y="4903076"/>
            <a:ext cx="3373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Plot error and </a:t>
            </a:r>
          </a:p>
          <a:p>
            <a:r>
              <a:rPr lang="en-US" sz="2800" dirty="0" smtClean="0"/>
              <a:t>comparison sequence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23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this chapter and part of the course, we generate data from a function</a:t>
                </a:r>
              </a:p>
              <a:p>
                <a:r>
                  <a:rPr lang="en-US" dirty="0" smtClean="0"/>
                  <a:t>We assume that the function is known</a:t>
                </a:r>
              </a:p>
              <a:p>
                <a:r>
                  <a:rPr lang="en-US" dirty="0" smtClean="0"/>
                  <a:t>For the purposes of analysis, we assume that such a function is always present</a:t>
                </a:r>
              </a:p>
              <a:p>
                <a:r>
                  <a:rPr lang="en-US" dirty="0" smtClean="0"/>
                  <a:t>We will want to use our function to calculate values of the interpolant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anywhere on a continuous domain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9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650" y="324026"/>
            <a:ext cx="3520964" cy="11094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 interpolation convergence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4650" y="1669962"/>
                <a:ext cx="2251840" cy="46508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Prediction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accuracy  works well!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650" y="1669962"/>
                <a:ext cx="2251840" cy="4650827"/>
              </a:xfrm>
              <a:blipFill rotWithShape="0">
                <a:blip r:embed="rId2"/>
                <a:stretch>
                  <a:fillRect l="-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627" y="1589952"/>
            <a:ext cx="9540373" cy="457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 – Cubic splines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result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uggests two </a:t>
                </a:r>
                <a:r>
                  <a:rPr lang="en-US" dirty="0" smtClean="0"/>
                  <a:t>strategies </a:t>
                </a:r>
                <a:r>
                  <a:rPr lang="en-US" dirty="0" smtClean="0"/>
                  <a:t>to lower the error.</a:t>
                </a:r>
              </a:p>
              <a:p>
                <a:r>
                  <a:rPr lang="en-US" dirty="0" smtClean="0"/>
                  <a:t>If the derivatives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are small, the error may be small; but we can’t choose all of our functions this way</a:t>
                </a:r>
              </a:p>
              <a:p>
                <a:r>
                  <a:rPr lang="en-US" dirty="0" smtClean="0"/>
                  <a:t>If the factors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are all small, and the derivative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not too large, we may be able to make the error small </a:t>
                </a:r>
              </a:p>
              <a:p>
                <a:r>
                  <a:rPr lang="en-US" dirty="0" smtClean="0"/>
                  <a:t>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creates a large denominator, works if other factors aren’t too large</a:t>
                </a:r>
              </a:p>
              <a:p>
                <a:r>
                  <a:rPr lang="en-US" dirty="0" smtClean="0"/>
                  <a:t>We will not make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large (at least not yet)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217" t="-1905" r="-23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8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Interpolation is the process of creating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of the continuous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that passes through, or recovers, given data</a:t>
                </a:r>
              </a:p>
              <a:p>
                <a:r>
                  <a:rPr lang="en-US" dirty="0" smtClean="0"/>
                  <a:t>Consider the data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distinct points (nodes)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the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distinct</a:t>
                </a:r>
              </a:p>
              <a:p>
                <a:r>
                  <a:rPr lang="en-US" dirty="0" smtClean="0"/>
                  <a:t>We require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passes through the data</a:t>
                </a:r>
              </a:p>
              <a:p>
                <a:r>
                  <a:rPr lang="en-US" dirty="0" smtClean="0"/>
                  <a:t>The function that does this is the interpolant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(The easiest and most common form is to recover only the function values themselves; more complicated versions may recover derivatives too)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already have a case where we have done something like this</a:t>
                </a:r>
              </a:p>
              <a:p>
                <a:r>
                  <a:rPr lang="en-US" dirty="0" smtClean="0"/>
                  <a:t>Consider the data to be n+1 distinct points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a polynomial of degree n, there are n+1 constants to find</a:t>
                </a:r>
              </a:p>
              <a:p>
                <a:r>
                  <a:rPr lang="en-US" dirty="0" smtClean="0"/>
                  <a:t>Then we could create the </a:t>
                </a:r>
                <a:r>
                  <a:rPr lang="en-US" dirty="0" err="1" smtClean="0"/>
                  <a:t>Vandermonde</a:t>
                </a:r>
                <a:r>
                  <a:rPr lang="en-US" dirty="0" smtClean="0"/>
                  <a:t>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𝑽𝒄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.^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.^(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 …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.^1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.^0]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 smtClean="0"/>
                  <a:t> are the column vectors of the data</a:t>
                </a:r>
              </a:p>
              <a:p>
                <a:r>
                  <a:rPr lang="en-US" dirty="0" smtClean="0"/>
                  <a:t>We could solve this system, but from a numerical point of view, we saw that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 smtClean="0"/>
                  <a:t> could be very poorly conditioned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grows larger</a:t>
                </a:r>
              </a:p>
              <a:p>
                <a:r>
                  <a:rPr lang="en-US" dirty="0" smtClean="0"/>
                  <a:t>We return to practical issues for this in Chapter 9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8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There are theoretical results that are of interest here however</a:t>
                </a:r>
              </a:p>
              <a:p>
                <a:r>
                  <a:rPr lang="en-US" dirty="0" smtClean="0"/>
                  <a:t>Consider the data to be n+1 distinct points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One can prove that there is a unique polynomial of degree at most n that interpolates (passes through) the data</a:t>
                </a:r>
              </a:p>
              <a:p>
                <a:r>
                  <a:rPr lang="en-US" dirty="0" smtClean="0"/>
                  <a:t>Consider comparing a known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i="1" dirty="0" err="1" smtClean="0"/>
                  <a:t>Weierstrass</a:t>
                </a:r>
                <a:r>
                  <a:rPr lang="en-US" i="1" dirty="0" smtClean="0"/>
                  <a:t> Approximation Theorem</a:t>
                </a:r>
                <a:r>
                  <a:rPr lang="en-US" dirty="0" smtClean="0"/>
                  <a:t>:  For a 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defined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there exists a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)|&lt;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That is, we can make a polynomial arbitrarily close to a function if we drive up the degree enough.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406" b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6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Finally, one that is important for us is about the error between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p</a:t>
                </a:r>
              </a:p>
              <a:p>
                <a:r>
                  <a:rPr lang="en-US" dirty="0" smtClean="0"/>
                  <a:t>Consider the data to be n+1 distinct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have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continuous derivatives</a:t>
                </a:r>
              </a:p>
              <a:p>
                <a:r>
                  <a:rPr lang="en-US" dirty="0" smtClean="0"/>
                  <a:t>There exists a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</a:rPr>
                      <m:t>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)∊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such that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result quantifies how close the interpolant and the function are</a:t>
                </a:r>
              </a:p>
              <a:p>
                <a:r>
                  <a:rPr lang="en-US" dirty="0" smtClean="0"/>
                  <a:t>We will use this result, but we will not use it by making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large (at least not yet)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043" t="-190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Interpolation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result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i="1" dirty="0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∏"/>
                          <m:limLoc m:val="subSup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</a:t>
                </a:r>
                <a:r>
                  <a:rPr lang="en-US" dirty="0" smtClean="0"/>
                  <a:t>uggests two </a:t>
                </a:r>
                <a:r>
                  <a:rPr lang="en-US" dirty="0" smtClean="0"/>
                  <a:t>strategies </a:t>
                </a:r>
                <a:r>
                  <a:rPr lang="en-US" dirty="0" smtClean="0"/>
                  <a:t>to lower the error.</a:t>
                </a:r>
              </a:p>
              <a:p>
                <a:r>
                  <a:rPr lang="en-US" dirty="0" smtClean="0"/>
                  <a:t>If the derivatives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are small, the error may be small; but we can’t choose all of our functions this way</a:t>
                </a:r>
              </a:p>
              <a:p>
                <a:r>
                  <a:rPr lang="en-US" dirty="0" smtClean="0"/>
                  <a:t>If the factors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are all small, and the derivative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not too large, we may be able to make the error small </a:t>
                </a:r>
              </a:p>
              <a:p>
                <a:r>
                  <a:rPr lang="en-US" dirty="0" smtClean="0"/>
                  <a:t>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creates a large denominator, works if other factors aren’t too large</a:t>
                </a:r>
              </a:p>
              <a:p>
                <a:r>
                  <a:rPr lang="en-US" dirty="0" smtClean="0"/>
                  <a:t>We will not make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large (at least not yet)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290"/>
                <a:ext cx="10515600" cy="5120673"/>
              </a:xfrm>
              <a:blipFill rotWithShape="0">
                <a:blip r:embed="rId2"/>
                <a:stretch>
                  <a:fillRect l="-1217" t="-1905" r="-232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73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Piecewise linear interpolation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439103"/>
          </a:xfrm>
        </p:spPr>
        <p:txBody>
          <a:bodyPr>
            <a:normAutofit/>
          </a:bodyPr>
          <a:lstStyle/>
          <a:p>
            <a:r>
              <a:rPr lang="en-US" dirty="0" smtClean="0"/>
              <a:t>This is great for one interval, but is not so easy to generalize for all subintervals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Let’s rewrite how we do the </a:t>
            </a:r>
            <a:r>
              <a:rPr lang="en-US" dirty="0" err="1" smtClean="0"/>
              <a:t>pcwise</a:t>
            </a:r>
            <a:r>
              <a:rPr lang="en-US" dirty="0" smtClean="0"/>
              <a:t> linear interpolant</a:t>
            </a:r>
          </a:p>
          <a:p>
            <a:r>
              <a:rPr lang="en-US" dirty="0" smtClean="0"/>
              <a:t>First, let’s create a simple “cardinal function” which returns 1 at a node of interest, and 0 at every other node: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92" y="1823043"/>
            <a:ext cx="7500751" cy="8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86" y="4488365"/>
            <a:ext cx="4989695" cy="2007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07" y="4390495"/>
            <a:ext cx="3578628" cy="22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728</Words>
  <Application>Microsoft Office PowerPoint</Application>
  <PresentationFormat>Widescreen</PresentationFormat>
  <Paragraphs>206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Chapter 5 Interpolation and Calculus</vt:lpstr>
      <vt:lpstr>Interpolation</vt:lpstr>
      <vt:lpstr>Interpolation</vt:lpstr>
      <vt:lpstr>Interpolation</vt:lpstr>
      <vt:lpstr>Interpolation</vt:lpstr>
      <vt:lpstr>Interpolation</vt:lpstr>
      <vt:lpstr>Interpolation</vt:lpstr>
      <vt:lpstr>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Piecewise linear interpolation</vt:lpstr>
      <vt:lpstr>PL interpolation example</vt:lpstr>
      <vt:lpstr>PL interpolation example</vt:lpstr>
      <vt:lpstr>PL interpolation example</vt:lpstr>
      <vt:lpstr>PL Interpolation</vt:lpstr>
      <vt:lpstr>PL Interpolation</vt:lpstr>
      <vt:lpstr>PL interpolation convergence</vt:lpstr>
      <vt:lpstr>PL interpolation convergence</vt:lpstr>
      <vt:lpstr>Interpolation – Cubic splines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Interpolation and Calculus</dc:title>
  <dc:creator>Richard Braun</dc:creator>
  <cp:lastModifiedBy>Richard Braun</cp:lastModifiedBy>
  <cp:revision>34</cp:revision>
  <dcterms:created xsi:type="dcterms:W3CDTF">2016-04-10T13:48:57Z</dcterms:created>
  <dcterms:modified xsi:type="dcterms:W3CDTF">2016-04-14T00:30:13Z</dcterms:modified>
</cp:coreProperties>
</file>