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7" r:id="rId13"/>
    <p:sldId id="266" r:id="rId14"/>
    <p:sldId id="268" r:id="rId15"/>
    <p:sldId id="269" r:id="rId16"/>
    <p:sldId id="270" r:id="rId17"/>
    <p:sldId id="272" r:id="rId18"/>
    <p:sldId id="271" r:id="rId19"/>
    <p:sldId id="274" r:id="rId20"/>
    <p:sldId id="275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0" r:id="rId37"/>
    <p:sldId id="293" r:id="rId38"/>
    <p:sldId id="294" r:id="rId39"/>
    <p:sldId id="295" r:id="rId40"/>
    <p:sldId id="300" r:id="rId41"/>
    <p:sldId id="296" r:id="rId42"/>
    <p:sldId id="297" r:id="rId43"/>
    <p:sldId id="299" r:id="rId44"/>
    <p:sldId id="306" r:id="rId45"/>
    <p:sldId id="307" r:id="rId46"/>
    <p:sldId id="298" r:id="rId47"/>
    <p:sldId id="303" r:id="rId48"/>
    <p:sldId id="305" r:id="rId49"/>
    <p:sldId id="304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358-C41B-4393-950C-A72DBD3312CB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Interpolation and Calculus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7" y="3209716"/>
            <a:ext cx="6162575" cy="30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This will allow us to draw hats or tents with a 1 at each node</a:t>
            </a:r>
          </a:p>
          <a:p>
            <a:r>
              <a:rPr lang="en-US" dirty="0" smtClean="0"/>
              <a:t>Here’s a way to do it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Uses textbook hat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5" y="2344099"/>
            <a:ext cx="7942149" cy="2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4143703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The nodes are the six given t values.</a:t>
            </a:r>
          </a:p>
          <a:p>
            <a:r>
              <a:rPr lang="en-US" dirty="0" smtClean="0"/>
              <a:t>Each color is one hat function</a:t>
            </a:r>
          </a:p>
          <a:p>
            <a:r>
              <a:rPr lang="en-US" dirty="0" smtClean="0"/>
              <a:t>Ends have half of one</a:t>
            </a:r>
          </a:p>
          <a:p>
            <a:r>
              <a:rPr lang="en-US" dirty="0" smtClean="0"/>
              <a:t>Let’s look at details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98" y="2017986"/>
            <a:ext cx="7894837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Sets max value starting from 0 index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46332" y="2711669"/>
            <a:ext cx="3635541" cy="1465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3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extra points with same spacing as ends in given data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37283" y="3374115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1059" y="2982112"/>
            <a:ext cx="375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Shift index to start at 1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319" y="3609118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95448" y="3505332"/>
            <a:ext cx="6038193" cy="1475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4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Choose correct part of hat function from 4 possibilities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25559" y="4164044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8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Here’s a sketch of parts of the hat function</a:t>
                </a:r>
              </a:p>
              <a:p>
                <a:r>
                  <a:rPr lang="en-US" dirty="0" smtClean="0"/>
                  <a:t>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sketched</a:t>
                </a:r>
              </a:p>
              <a:p>
                <a:r>
                  <a:rPr lang="en-US" dirty="0" smtClean="0"/>
                  <a:t>We want the solid parts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2671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121" y="1056289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21" y="1056289"/>
                <a:ext cx="4112172" cy="5439103"/>
              </a:xfrm>
              <a:blipFill rotWithShape="0">
                <a:blip r:embed="rId2"/>
                <a:stretch>
                  <a:fillRect l="-3111" t="-2464" r="-5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83738" y="4871545"/>
            <a:ext cx="1951725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03586" y="2144110"/>
            <a:ext cx="3042745" cy="85133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80293" y="3563008"/>
            <a:ext cx="623355" cy="126124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4985" y="2956034"/>
            <a:ext cx="4257672" cy="12218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this on several levels.</a:t>
            </a:r>
          </a:p>
          <a:p>
            <a:r>
              <a:rPr lang="en-US" dirty="0" smtClean="0"/>
              <a:t>We can: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pproximate data if we have just the right amount of data for the functions we want to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Approximate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 error formulae for the difference between the interpolant and a given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 methods for approximating derivatives and integrals (calculus)</a:t>
            </a:r>
          </a:p>
          <a:p>
            <a:r>
              <a:rPr lang="en-US" dirty="0" smtClean="0"/>
              <a:t>We will mostly focus on the last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9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503648" y="3563008"/>
            <a:ext cx="1538986" cy="13243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8200" y="4063562"/>
            <a:ext cx="4257672" cy="12218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042636" y="4887313"/>
            <a:ext cx="1311164" cy="1576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8404" y="5211080"/>
            <a:ext cx="4131968" cy="112665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build the PL interpolant from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the hat functions </a:t>
            </a:r>
            <a:r>
              <a:rPr lang="en-US" dirty="0" err="1" smtClean="0"/>
              <a:t>satisy</a:t>
            </a:r>
            <a:r>
              <a:rPr lang="en-US" dirty="0" smtClean="0"/>
              <a:t> the  “cardinal conditions” which returns 1 at a node of interest, and 0 at every other node: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makes the algebra trivial…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4" y="1610405"/>
            <a:ext cx="3164296" cy="1416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3" y="4000131"/>
            <a:ext cx="4319752" cy="265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46" y="4199562"/>
            <a:ext cx="4342240" cy="12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1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We can easily recover the data by requiring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makes it easy to do this kind of interpolation once you can make the hat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11" y="1056290"/>
            <a:ext cx="6612389" cy="1232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21" y="2608577"/>
            <a:ext cx="8419324" cy="38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629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71" y="2364828"/>
            <a:ext cx="8902462" cy="43355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29655" y="2159233"/>
            <a:ext cx="599090" cy="1151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4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629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85" y="3186623"/>
            <a:ext cx="7185607" cy="3512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32923" y="3590596"/>
            <a:ext cx="2039543" cy="9498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1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7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15" y="1246734"/>
            <a:ext cx="8768762" cy="40820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24400" y="3287739"/>
            <a:ext cx="1918896" cy="2510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1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conditioning is perfect; the condition number is unity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-norm</a:t>
                </a:r>
              </a:p>
              <a:p>
                <a:r>
                  <a:rPr lang="en-US" dirty="0" smtClean="0"/>
                  <a:t>Modifying the data: </a:t>
                </a:r>
              </a:p>
              <a:p>
                <a:r>
                  <a:rPr lang="en-US" dirty="0" smtClean="0"/>
                  <a:t>The difference between the interpolant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biggest error will be </a:t>
                </a:r>
              </a:p>
              <a:p>
                <a:r>
                  <a:rPr lang="en-US" dirty="0" smtClean="0"/>
                  <a:t>This leads to the first bullet:  the difference between the interpolants is at most the difference in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06" y="1892435"/>
            <a:ext cx="2670897" cy="358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06" y="3086689"/>
            <a:ext cx="7287994" cy="1151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46" y="4518058"/>
            <a:ext cx="1316474" cy="4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far off will the interpolant be from a function that gave the data?</a:t>
                </a:r>
              </a:p>
              <a:p>
                <a:r>
                  <a:rPr lang="en-US" dirty="0" err="1" smtClean="0"/>
                  <a:t>Thrm</a:t>
                </a:r>
                <a:r>
                  <a:rPr lang="en-US" dirty="0" smtClean="0"/>
                  <a:t>: 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given;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first two derivatives are continuous;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PL interpolant.  Then, 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Here</a:t>
                </a:r>
              </a:p>
              <a:p>
                <a:r>
                  <a:rPr lang="en-US" dirty="0" smtClean="0"/>
                  <a:t>Now if the spacing between every node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then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r>
                  <a:rPr lang="en-US" dirty="0" smtClean="0"/>
                  <a:t>, and the error decreases </a:t>
                </a:r>
                <a:r>
                  <a:rPr lang="en-US" dirty="0" err="1" smtClean="0"/>
                  <a:t>quadratically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increases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decreases: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1333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03" y="3071368"/>
            <a:ext cx="6960011" cy="810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1" y="4388305"/>
            <a:ext cx="4816420" cy="5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5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448" y="362191"/>
            <a:ext cx="3765330" cy="1109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" y="351877"/>
            <a:ext cx="7268028" cy="3050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" y="3444096"/>
            <a:ext cx="6751100" cy="14589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83689" y="711419"/>
            <a:ext cx="1225295" cy="689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8984" y="1210035"/>
            <a:ext cx="271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function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54414" y="203375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Comparison sequence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87713" y="1538633"/>
            <a:ext cx="2466702" cy="756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4097" y="2820394"/>
            <a:ext cx="2847443" cy="5817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6135" y="2871134"/>
            <a:ext cx="3770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 error in lots of 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ode sets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02072" y="4533357"/>
            <a:ext cx="1187229" cy="574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9301" y="4903076"/>
            <a:ext cx="3373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Plot error and </a:t>
            </a:r>
          </a:p>
          <a:p>
            <a:r>
              <a:rPr lang="en-US" sz="2800" dirty="0" smtClean="0"/>
              <a:t>comparison 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23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this chapter and part of the course, we generate data from a function</a:t>
                </a:r>
              </a:p>
              <a:p>
                <a:r>
                  <a:rPr lang="en-US" dirty="0" smtClean="0"/>
                  <a:t>We assume that the function is known</a:t>
                </a:r>
              </a:p>
              <a:p>
                <a:r>
                  <a:rPr lang="en-US" dirty="0" smtClean="0"/>
                  <a:t>For the purposes of analysis, we assume that such a function is always present</a:t>
                </a:r>
              </a:p>
              <a:p>
                <a:r>
                  <a:rPr lang="en-US" dirty="0" smtClean="0"/>
                  <a:t>We will want to use our function to calculate values of the interpolant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anywhere on a continuous domain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02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50" y="324026"/>
            <a:ext cx="3520964" cy="1109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convergence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650" y="1669962"/>
                <a:ext cx="2251840" cy="46508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Prediction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accuracy  works well!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650" y="1669962"/>
                <a:ext cx="2251840" cy="4650827"/>
              </a:xfrm>
              <a:blipFill rotWithShape="0">
                <a:blip r:embed="rId2"/>
                <a:stretch>
                  <a:fillRect l="-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27" y="1589952"/>
            <a:ext cx="9540373" cy="45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created a piecewise linear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of the continuous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 smtClean="0"/>
                  <a:t> that passed through, or recovers, given data</a:t>
                </a:r>
              </a:p>
              <a:p>
                <a:r>
                  <a:rPr lang="en-US" sz="3200" dirty="0" smtClean="0"/>
                  <a:t>The error was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but the derivatives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weren’t smooth</a:t>
                </a:r>
              </a:p>
              <a:p>
                <a:r>
                  <a:rPr lang="en-US" sz="3200" dirty="0" smtClean="0"/>
                  <a:t>How to make a smooth and accurate interpolant?</a:t>
                </a:r>
              </a:p>
              <a:p>
                <a:r>
                  <a:rPr lang="en-US" sz="3200" dirty="0" smtClean="0"/>
                  <a:t>We will use the strategy to make small intervals and relatively low degree (n) polynomials: </a:t>
                </a:r>
                <a:r>
                  <a:rPr lang="en-US" sz="3200" dirty="0" err="1" smtClean="0"/>
                  <a:t>cubics</a:t>
                </a:r>
                <a:endParaRPr lang="en-US" sz="32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2381" r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data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distinct points (nodes)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still need to be distinct</a:t>
                </a:r>
              </a:p>
              <a:p>
                <a:r>
                  <a:rPr lang="en-US" dirty="0" smtClean="0"/>
                  <a:t>Call the interpolant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This time,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⋃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numbering is associated with the node at the right end of each interval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to connect them up?</a:t>
                </a:r>
              </a:p>
              <a:p>
                <a:r>
                  <a:rPr lang="en-US" dirty="0" smtClean="0"/>
                  <a:t>Over the whole interval,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⋃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the length of each interval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We require 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passes through the </a:t>
                </a:r>
                <a:r>
                  <a:rPr lang="en-US" dirty="0" smtClean="0"/>
                  <a:t>data</a:t>
                </a:r>
              </a:p>
              <a:p>
                <a:r>
                  <a:rPr lang="en-US" dirty="0" smtClean="0"/>
                  <a:t>This has to happen at both ends of each interval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require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continuous, but also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also be </a:t>
                </a:r>
                <a:r>
                  <a:rPr lang="en-US" dirty="0"/>
                  <a:t>continuous </a:t>
                </a:r>
                <a:r>
                  <a:rPr lang="en-US" dirty="0" smtClean="0"/>
                  <a:t>at </a:t>
                </a:r>
                <a:r>
                  <a:rPr lang="en-US" dirty="0"/>
                  <a:t>all of the interior nodes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4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the length of each interval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 the left end,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+0+0+0=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At the first 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+0+0+0=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At right end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And we can carry on for the rest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5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the length of each interval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subintervals, there is one left </a:t>
                </a:r>
                <a:r>
                  <a:rPr lang="en-US" dirty="0" err="1" smtClean="0"/>
                  <a:t>endpt</a:t>
                </a:r>
                <a:r>
                  <a:rPr lang="en-US" dirty="0" smtClean="0"/>
                  <a:t> and one right </a:t>
                </a:r>
                <a:r>
                  <a:rPr lang="en-US" dirty="0" err="1" smtClean="0"/>
                  <a:t>endpt</a:t>
                </a:r>
                <a:endParaRPr lang="en-US" dirty="0" smtClean="0"/>
              </a:p>
              <a:p>
                <a:r>
                  <a:rPr lang="en-US" dirty="0" smtClean="0"/>
                  <a:t>Left </a:t>
                </a:r>
                <a:r>
                  <a:rPr lang="en-US" dirty="0" err="1" smtClean="0"/>
                  <a:t>endpts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Right </a:t>
                </a:r>
                <a:r>
                  <a:rPr lang="en-US" dirty="0" err="1" smtClean="0"/>
                  <a:t>endpts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equations</a:t>
                </a:r>
              </a:p>
              <a:p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coefficients, so we need more conditions…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enforced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continuous, </a:t>
                </a:r>
                <a:r>
                  <a:rPr lang="en-US" dirty="0" smtClean="0"/>
                  <a:t>but we </a:t>
                </a:r>
                <a:r>
                  <a:rPr lang="en-US" dirty="0"/>
                  <a:t>also </a:t>
                </a:r>
                <a:r>
                  <a:rPr lang="en-US" dirty="0" smtClean="0"/>
                  <a:t>need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also be </a:t>
                </a:r>
                <a:r>
                  <a:rPr lang="en-US" dirty="0"/>
                  <a:t>continuous </a:t>
                </a:r>
                <a:r>
                  <a:rPr lang="en-US" dirty="0" smtClean="0"/>
                  <a:t>at </a:t>
                </a:r>
                <a:r>
                  <a:rPr lang="en-US" dirty="0"/>
                  <a:t>all of the interior nodes </a:t>
                </a:r>
                <a:endParaRPr lang="en-US" dirty="0" smtClean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need the slopes from each side of each interior node to be equal: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another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equations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4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enforced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continuous, </a:t>
                </a:r>
                <a:r>
                  <a:rPr lang="en-US" dirty="0" smtClean="0"/>
                  <a:t>but we </a:t>
                </a:r>
                <a:r>
                  <a:rPr lang="en-US" dirty="0"/>
                  <a:t>also </a:t>
                </a:r>
                <a:r>
                  <a:rPr lang="en-US" dirty="0" smtClean="0"/>
                  <a:t>need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also be </a:t>
                </a:r>
                <a:r>
                  <a:rPr lang="en-US" dirty="0"/>
                  <a:t>continuous </a:t>
                </a:r>
                <a:r>
                  <a:rPr lang="en-US" dirty="0" smtClean="0"/>
                  <a:t>at </a:t>
                </a:r>
                <a:r>
                  <a:rPr lang="en-US" dirty="0"/>
                  <a:t>all of the interior nodes </a:t>
                </a:r>
                <a:endParaRPr lang="en-US" dirty="0" smtClean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need the slopes from each side of each interior node to be equal: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another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equations</a:t>
                </a:r>
              </a:p>
              <a:p>
                <a:r>
                  <a:rPr lang="en-US" dirty="0" smtClean="0"/>
                  <a:t>We are now up to 4n-2 equations, and need two more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2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enforced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be </a:t>
                </a:r>
                <a:r>
                  <a:rPr lang="en-US" dirty="0"/>
                  <a:t>continuous, </a:t>
                </a:r>
                <a:r>
                  <a:rPr lang="en-US" dirty="0" smtClean="0"/>
                  <a:t>but we need 2 more </a:t>
                </a:r>
                <a:r>
                  <a:rPr lang="en-US" dirty="0" err="1" smtClean="0"/>
                  <a:t>eqns</a:t>
                </a:r>
                <a:endParaRPr lang="en-US" dirty="0" smtClean="0"/>
              </a:p>
              <a:p>
                <a:r>
                  <a:rPr lang="en-US" dirty="0" smtClean="0"/>
                  <a:t>There are several options; two common ones follow</a:t>
                </a:r>
              </a:p>
              <a:p>
                <a:r>
                  <a:rPr lang="en-US" dirty="0" smtClean="0"/>
                  <a:t>“Natural splines”: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use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“Not-a-knot splines”: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use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Natural splines are better for some theory, but we will use Not-a-knot spines because they typically work better.</a:t>
                </a:r>
              </a:p>
              <a:p>
                <a:r>
                  <a:rPr lang="en-US" dirty="0" smtClean="0"/>
                  <a:t>Note that these NAK conditions effectively combine the two splines at either end.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1739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Our equations are then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Now we have our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equations</a:t>
                </a:r>
              </a:p>
              <a:p>
                <a:r>
                  <a:rPr lang="en-US" dirty="0" smtClean="0"/>
                  <a:t>We need a matrix system</a:t>
                </a:r>
              </a:p>
              <a:p>
                <a:r>
                  <a:rPr lang="en-US" dirty="0" smtClean="0"/>
                  <a:t>First, theory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8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Interpolation is the process of creating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continuous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that passes through, or recovers, given data</a:t>
                </a:r>
              </a:p>
              <a:p>
                <a:r>
                  <a:rPr lang="en-US" dirty="0" smtClean="0"/>
                  <a:t>Consider the data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distinct points (nodes)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distinct</a:t>
                </a:r>
              </a:p>
              <a:p>
                <a:r>
                  <a:rPr lang="en-US" dirty="0" smtClean="0"/>
                  <a:t>We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passes through the data</a:t>
                </a:r>
              </a:p>
              <a:p>
                <a:r>
                  <a:rPr lang="en-US" dirty="0" smtClean="0"/>
                  <a:t>The function that does this is the interpolant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(The easiest and most common form is to recover only the function values themselves; more complicated versions may recover derivatives too)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74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 smtClean="0"/>
                  <a:t> have at least four continuous derivatives 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Use not-a-knot cubic spline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Let the length of each interval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23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need some definitions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… </m:t>
                            </m:r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(column vector)</a:t>
                </a:r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 smtClean="0"/>
                  <a:t> similarly</a:t>
                </a:r>
              </a:p>
              <a:p>
                <a:r>
                  <a:rPr lang="en-US" dirty="0" smtClean="0"/>
                  <a:t>We seek the unknowns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r>
                  <a:rPr lang="en-US" dirty="0" smtClean="0"/>
                  <a:t>(column vector)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diag</a:t>
                </a:r>
                <a:r>
                  <a:rPr lang="en-US" dirty="0" smtClean="0"/>
                  <a:t>([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]);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matrices</a:t>
                </a:r>
              </a:p>
              <a:p>
                <a:r>
                  <a:rPr lang="en-US" dirty="0" smtClean="0"/>
                  <a:t>For the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equations,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the n equations,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These are the first </a:t>
                </a:r>
                <a:r>
                  <a:rPr lang="en-US" i="1" dirty="0" smtClean="0"/>
                  <a:t>2n</a:t>
                </a:r>
                <a:r>
                  <a:rPr lang="en-US" dirty="0" smtClean="0"/>
                  <a:t> rows of the system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6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first derivative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vector here</a:t>
                </a:r>
                <a:endParaRPr lang="en-US" dirty="0"/>
              </a:p>
              <a:p>
                <a:r>
                  <a:rPr lang="en-US" dirty="0" smtClean="0"/>
                  <a:t>Here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This is the next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rows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667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2" y="2819530"/>
            <a:ext cx="3441460" cy="1968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844" y="2819530"/>
            <a:ext cx="3158636" cy="19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second derivative </a:t>
                </a:r>
                <a:r>
                  <a:rPr lang="en-US" dirty="0" err="1" smtClean="0"/>
                  <a:t>eqns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We need two row appropriate row vectors to apply the last two equations.  </a:t>
                </a:r>
              </a:p>
              <a:p>
                <a:r>
                  <a:rPr lang="en-US" dirty="0" smtClean="0"/>
                  <a:t>Putting all the equations together into a single matrix system is called assembling the equations</a:t>
                </a:r>
              </a:p>
              <a:p>
                <a:r>
                  <a:rPr lang="en-US" dirty="0" smtClean="0"/>
                  <a:t>This is implemented in </a:t>
                </a:r>
                <a:r>
                  <a:rPr lang="en-US" dirty="0" err="1" smtClean="0">
                    <a:latin typeface="Courier New" panose="02070309020205020404" pitchFamily="49" charset="0"/>
                  </a:rPr>
                  <a:t>spinterp.m</a:t>
                </a:r>
                <a:endParaRPr lang="en-US" dirty="0" smtClean="0"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3339662" cy="1574034"/>
          </a:xfrm>
        </p:spPr>
        <p:txBody>
          <a:bodyPr>
            <a:normAutofit/>
          </a:bodyPr>
          <a:lstStyle/>
          <a:p>
            <a:r>
              <a:rPr lang="en-US" dirty="0" smtClean="0"/>
              <a:t>Cubic splines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10558"/>
            <a:ext cx="2614449" cy="4217276"/>
          </a:xfrm>
        </p:spPr>
        <p:txBody>
          <a:bodyPr>
            <a:normAutofit/>
          </a:bodyPr>
          <a:lstStyle/>
          <a:p>
            <a:r>
              <a:rPr lang="en-US" dirty="0" smtClean="0"/>
              <a:t>Build up parts of system for all coefficients in A’s</a:t>
            </a:r>
          </a:p>
          <a:p>
            <a:r>
              <a:rPr lang="en-US" dirty="0" smtClean="0"/>
              <a:t>RHS is v’s</a:t>
            </a:r>
          </a:p>
          <a:p>
            <a:r>
              <a:rPr lang="en-US" dirty="0" smtClean="0"/>
              <a:t>Last two lines are two rows for NAK conditions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81" y="378373"/>
            <a:ext cx="6283859" cy="63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3339662" cy="1574034"/>
          </a:xfrm>
        </p:spPr>
        <p:txBody>
          <a:bodyPr>
            <a:normAutofit/>
          </a:bodyPr>
          <a:lstStyle/>
          <a:p>
            <a:r>
              <a:rPr lang="en-US" dirty="0" smtClean="0"/>
              <a:t>Cubic splines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10558"/>
            <a:ext cx="2898229" cy="4437994"/>
          </a:xfrm>
        </p:spPr>
        <p:txBody>
          <a:bodyPr>
            <a:normAutofit/>
          </a:bodyPr>
          <a:lstStyle/>
          <a:p>
            <a:r>
              <a:rPr lang="en-US" dirty="0" smtClean="0"/>
              <a:t>Assemble the A’s into a single matrix</a:t>
            </a:r>
          </a:p>
          <a:p>
            <a:r>
              <a:rPr lang="en-US" dirty="0" smtClean="0"/>
              <a:t>Same for RHS with v’s</a:t>
            </a:r>
          </a:p>
          <a:p>
            <a:r>
              <a:rPr lang="en-US" dirty="0" smtClean="0"/>
              <a:t>Solve</a:t>
            </a:r>
          </a:p>
          <a:p>
            <a:r>
              <a:rPr lang="en-US" dirty="0" smtClean="0"/>
              <a:t>Break up coefficients and evaluate with </a:t>
            </a:r>
            <a:r>
              <a:rPr lang="en-US" dirty="0" err="1" smtClean="0"/>
              <a:t>polyval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65" y="1245477"/>
            <a:ext cx="7672846" cy="44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dirty="0" smtClean="0"/>
              <a:t>ubic splines --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120673"/>
          </a:xfrm>
        </p:spPr>
        <p:txBody>
          <a:bodyPr>
            <a:normAutofit/>
          </a:bodyPr>
          <a:lstStyle/>
          <a:p>
            <a:r>
              <a:rPr lang="en-US" dirty="0" smtClean="0"/>
              <a:t>Return to f(x)=</a:t>
            </a:r>
            <a:r>
              <a:rPr lang="en-US" dirty="0" err="1" smtClean="0"/>
              <a:t>exp</a:t>
            </a:r>
            <a:r>
              <a:rPr lang="en-US" dirty="0" smtClean="0"/>
              <a:t>(sin(7x))</a:t>
            </a:r>
          </a:p>
          <a:p>
            <a:r>
              <a:rPr lang="en-US" dirty="0" smtClean="0"/>
              <a:t>Use 6 nodes again, t = [0, 0.075, 0.25, 0.55, 0.7, 1] </a:t>
            </a:r>
          </a:p>
          <a:p>
            <a:r>
              <a:rPr lang="en-US" dirty="0" smtClean="0"/>
              <a:t> Do PL interpolation again for comparison</a:t>
            </a:r>
          </a:p>
          <a:p>
            <a:r>
              <a:rPr lang="en-US" dirty="0" smtClean="0"/>
              <a:t>Then cubic spline and superimpose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Cubic splines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700" y="827690"/>
            <a:ext cx="6114392" cy="72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 first for comparison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49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76" y="3280912"/>
            <a:ext cx="7141271" cy="33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Cubic splines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700" y="827690"/>
            <a:ext cx="1855266" cy="508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cubic spline</a:t>
            </a:r>
          </a:p>
          <a:p>
            <a:r>
              <a:rPr lang="en-US" dirty="0" smtClean="0"/>
              <a:t>Better, but not super</a:t>
            </a:r>
          </a:p>
          <a:p>
            <a:r>
              <a:rPr lang="en-US" dirty="0" smtClean="0"/>
              <a:t>Try to refine a little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23" y="945932"/>
            <a:ext cx="7914092" cy="1059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23" y="2210019"/>
            <a:ext cx="8273340" cy="40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3339662" cy="1574034"/>
          </a:xfrm>
        </p:spPr>
        <p:txBody>
          <a:bodyPr>
            <a:normAutofit/>
          </a:bodyPr>
          <a:lstStyle/>
          <a:p>
            <a:r>
              <a:rPr lang="en-US" dirty="0" smtClean="0"/>
              <a:t>Cubic splines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0559"/>
            <a:ext cx="1855266" cy="1789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with more points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206" y="378373"/>
            <a:ext cx="7771610" cy="63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already have a case where we have done something like this</a:t>
                </a:r>
              </a:p>
              <a:p>
                <a:r>
                  <a:rPr lang="en-US" dirty="0" smtClean="0"/>
                  <a:t>Consider the data to be n+1 distinct points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a polynomial of degree n, there are n+1 constants to find</a:t>
                </a:r>
              </a:p>
              <a:p>
                <a:r>
                  <a:rPr lang="en-US" dirty="0" smtClean="0"/>
                  <a:t>Then we could create the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.^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 …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.^1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.^0]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are the column vectors of the data</a:t>
                </a:r>
              </a:p>
              <a:p>
                <a:r>
                  <a:rPr lang="en-US" dirty="0" smtClean="0"/>
                  <a:t>We could solve this system, but from a numerical point of view, we saw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 smtClean="0"/>
                  <a:t> could be very poorly conditioned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grows larger</a:t>
                </a:r>
              </a:p>
              <a:p>
                <a:r>
                  <a:rPr lang="en-US" dirty="0" smtClean="0"/>
                  <a:t>We return to practical issues for this in Chapter 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28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7" y="3209716"/>
            <a:ext cx="6162575" cy="30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Differentiation: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 smtClean="0"/>
                  <a:t>Consider approximating derivatives of given function </a:t>
                </a:r>
                <a:r>
                  <a:rPr lang="en-US" sz="3200" i="1" dirty="0" smtClean="0"/>
                  <a:t>f(x)</a:t>
                </a:r>
              </a:p>
              <a:p>
                <a:r>
                  <a:rPr lang="en-US" sz="3200" dirty="0" smtClean="0"/>
                  <a:t>We want to do this at discrete points like the nodes</a:t>
                </a:r>
              </a:p>
              <a:p>
                <a:r>
                  <a:rPr lang="en-US" sz="3200" dirty="0" smtClean="0"/>
                  <a:t>Assume even spacing, with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As we have discussed previously, the definition of a derivative is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One can approximate </a:t>
                </a:r>
                <a:r>
                  <a:rPr lang="en-US" sz="3200" dirty="0"/>
                  <a:t>the derivative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with </a:t>
                </a:r>
                <a:r>
                  <a:rPr lang="en-US" sz="3200" dirty="0" smtClean="0"/>
                  <a:t>small but finite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 smtClean="0"/>
                  <a:t> in a lot of ways</a:t>
                </a: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15" y="3610303"/>
            <a:ext cx="3982019" cy="9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Differentiation: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dirty="0" smtClean="0"/>
                  <a:t>A general form for approximating the derivatives is</a:t>
                </a:r>
              </a:p>
              <a:p>
                <a:endParaRPr lang="en-US" sz="3200" i="1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This approximates the derivative at grid point (node)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We need to specify p, q which is how many neighboring point to use</a:t>
                </a:r>
              </a:p>
              <a:p>
                <a:r>
                  <a:rPr lang="en-US" sz="3200" dirty="0" smtClean="0"/>
                  <a:t>Also need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, which need one for each grid point in the range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For convenience, we can make shift the independent variable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, so that we are approximating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217" t="-2381" r="-232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84" y="1403130"/>
            <a:ext cx="4292165" cy="11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Differentiation: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A general form for approximating the derivatives is</a:t>
                </a:r>
              </a:p>
              <a:p>
                <a:endParaRPr lang="en-US" sz="3200" i="1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, so that we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200" dirty="0" smtClean="0"/>
                  <a:t>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 neighboring points are then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 formula becomes (no chain rule </a:t>
                </a:r>
                <a:r>
                  <a:rPr lang="en-US" sz="3200" smtClean="0"/>
                  <a:t>terms needed)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760" y="1612680"/>
            <a:ext cx="4292165" cy="1135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53" y="4729655"/>
            <a:ext cx="4853980" cy="11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Differentiation: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6256283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don’t have to evaluate at nodes; we can use arbitrary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Examples using two grid points: two point formulae</a:t>
                </a:r>
              </a:p>
              <a:p>
                <a:r>
                  <a:rPr lang="en-US" sz="3200" dirty="0" smtClean="0"/>
                  <a:t>Forward: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6256283" cy="5120673"/>
              </a:xfrm>
              <a:blipFill rotWithShape="0">
                <a:blip r:embed="rId2"/>
                <a:stretch>
                  <a:fillRect l="-224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15" y="1309869"/>
            <a:ext cx="4074008" cy="120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8" y="3373205"/>
            <a:ext cx="4001902" cy="99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Differentiation: finite differences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6256283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don’t have to evaluate at nodes; we can use arbitrary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Examples using two grid points: two point formulae</a:t>
                </a:r>
              </a:p>
              <a:p>
                <a:r>
                  <a:rPr lang="en-US" sz="3200" dirty="0" smtClean="0"/>
                  <a:t>Forward: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Backward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6256283" cy="5120673"/>
              </a:xfrm>
              <a:blipFill rotWithShape="0">
                <a:blip r:embed="rId2"/>
                <a:stretch>
                  <a:fillRect l="-2242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15" y="1309869"/>
            <a:ext cx="4074008" cy="120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8" y="3373205"/>
            <a:ext cx="4001902" cy="991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15" y="4960152"/>
            <a:ext cx="3722333" cy="9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How accurate are these formulas?</a:t>
                </a:r>
              </a:p>
              <a:p>
                <a:r>
                  <a:rPr lang="en-US" sz="3200" dirty="0" smtClean="0"/>
                  <a:t>Define the truncation error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To evaluate  what the truncation error is, Taylor expand each value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𝑘h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 smtClean="0"/>
                  <a:t>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)</a:t>
                </a:r>
              </a:p>
              <a:p>
                <a:r>
                  <a:rPr lang="en-US" sz="3200" dirty="0" smtClean="0"/>
                  <a:t>There is cancellation of many terms, and the largest remaining term is the order of the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250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68" y="2128345"/>
            <a:ext cx="4651288" cy="1170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1" y="5186855"/>
            <a:ext cx="4853980" cy="11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Taylor expanding about 0 and substituting gives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The biggest term in the error decreases proportional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 smtClean="0"/>
                  <a:t>: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error or first order error</a:t>
                </a:r>
              </a:p>
              <a:p>
                <a:r>
                  <a:rPr lang="en-US" sz="3200" dirty="0" smtClean="0"/>
                  <a:t>Can we do better?</a:t>
                </a:r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333" t="-2500" b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" y="1747454"/>
            <a:ext cx="8879844" cy="23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To get a better approximation, use more points</a:t>
                </a:r>
              </a:p>
              <a:p>
                <a:r>
                  <a:rPr lang="en-US" sz="3200" dirty="0" smtClean="0"/>
                  <a:t>To do this, first use three points and interpolate them with a quadratic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r>
                  <a:rPr lang="en-US" sz="3200" dirty="0" smtClean="0"/>
                  <a:t>Differentiating and setting x=0 gives the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More neatly,</a:t>
                </a:r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  <a:blipFill rotWithShape="0">
                <a:blip r:embed="rId2"/>
                <a:stretch>
                  <a:fillRect l="-1333" t="-229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59" y="2585846"/>
            <a:ext cx="8879844" cy="1052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1" y="5612524"/>
            <a:ext cx="3301639" cy="9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Centered difference formula (3-pt formula)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How about the error? Taylor expand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/>
                  <a:t> again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The error is now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terms don’t cancel)</a:t>
                </a:r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  <a:blipFill rotWithShape="0">
                <a:blip r:embed="rId2"/>
                <a:stretch>
                  <a:fillRect l="-13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50" y="1576551"/>
            <a:ext cx="3301639" cy="968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8" y="3436883"/>
            <a:ext cx="10457792" cy="19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are theoretical results that are of interest here however</a:t>
                </a:r>
              </a:p>
              <a:p>
                <a:r>
                  <a:rPr lang="en-US" dirty="0" smtClean="0"/>
                  <a:t>Consider the data to be n+1 distinct points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One can prove that there is a unique polynomial of degree at most n that interpolates (passes through) the data</a:t>
                </a:r>
              </a:p>
              <a:p>
                <a:r>
                  <a:rPr lang="en-US" dirty="0" smtClean="0"/>
                  <a:t>Consider comparing a known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i="1" dirty="0" err="1" smtClean="0"/>
                  <a:t>Weierstrass</a:t>
                </a:r>
                <a:r>
                  <a:rPr lang="en-US" i="1" dirty="0" smtClean="0"/>
                  <a:t> Approximation Theorem</a:t>
                </a:r>
                <a:r>
                  <a:rPr lang="en-US" dirty="0" smtClean="0"/>
                  <a:t>:  For a 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defined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there exists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That is, we can make a polynomial arbitrarily close to a function if we drive up the degree enough.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406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61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What difference does this make in the error?</a:t>
                </a:r>
              </a:p>
              <a:p>
                <a:r>
                  <a:rPr lang="en-US" sz="3200" dirty="0" smtClean="0"/>
                  <a:t>Consider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Exact derivative is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Test them with two formulas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Try it in </a:t>
                </a:r>
                <a:r>
                  <a:rPr lang="en-US" sz="3200" dirty="0" err="1" smtClean="0"/>
                  <a:t>Matlab</a:t>
                </a:r>
                <a:endParaRPr lang="en-US" sz="3200" dirty="0"/>
              </a:p>
              <a:p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  <a:blipFill rotWithShape="0">
                <a:blip r:embed="rId2"/>
                <a:stretch>
                  <a:fillRect l="-13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9" y="3643148"/>
            <a:ext cx="3685547" cy="9130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20" y="3643148"/>
            <a:ext cx="3262505" cy="9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Setting up the functions; 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/>
                  <a:t> changes by factor of 2 each step</a:t>
                </a:r>
              </a:p>
              <a:p>
                <a:r>
                  <a:rPr lang="en-US" sz="3200" dirty="0" smtClean="0"/>
                  <a:t>Easy to see order in that case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580993"/>
              </a:xfrm>
              <a:blipFill rotWithShape="0">
                <a:blip r:embed="rId2"/>
                <a:stretch>
                  <a:fillRect l="-13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8042"/>
            <a:ext cx="9024452" cy="21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5247290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Calculate the errors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7" y="1747455"/>
            <a:ext cx="5253067" cy="23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6290"/>
            <a:ext cx="5609897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Calculate the errors and ratios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7" y="1747455"/>
            <a:ext cx="5253067" cy="235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7" y="4750051"/>
            <a:ext cx="5615676" cy="1512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0" y="1430622"/>
            <a:ext cx="5020449" cy="48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75234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Plot the errors using </a:t>
                </a:r>
                <a:r>
                  <a:rPr lang="en-US" sz="3200" dirty="0" err="1" smtClean="0"/>
                  <a:t>loglog</a:t>
                </a:r>
                <a:r>
                  <a:rPr lang="en-US" sz="3200" dirty="0" smtClean="0"/>
                  <a:t> </a:t>
                </a:r>
              </a:p>
              <a:p>
                <a:r>
                  <a:rPr lang="en-US" sz="3200" dirty="0" smtClean="0"/>
                  <a:t>Slope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is 1</a:t>
                </a:r>
              </a:p>
              <a:p>
                <a:r>
                  <a:rPr lang="en-US" sz="3200" dirty="0" smtClean="0"/>
                  <a:t>Slot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is 2</a:t>
                </a:r>
              </a:p>
              <a:p>
                <a:r>
                  <a:rPr lang="en-US" sz="3200" dirty="0" smtClean="0"/>
                  <a:t>2</a:t>
                </a:r>
                <a:r>
                  <a:rPr lang="en-US" sz="3200" baseline="30000" dirty="0" smtClean="0"/>
                  <a:t>nd</a:t>
                </a:r>
                <a:r>
                  <a:rPr lang="en-US" sz="3200" dirty="0" smtClean="0"/>
                  <a:t> order accuracy significantly better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75234" cy="5580993"/>
              </a:xfrm>
              <a:blipFill rotWithShape="0">
                <a:blip r:embed="rId2"/>
                <a:stretch>
                  <a:fillRect l="-336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82" y="1245477"/>
            <a:ext cx="7075695" cy="4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4175234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 exploration: What happens for h smaller than the values used here?</a:t>
            </a:r>
          </a:p>
          <a:p>
            <a:r>
              <a:rPr lang="en-US" sz="3200" dirty="0" smtClean="0"/>
              <a:t>Can we increase the order of accuracy further?</a:t>
            </a:r>
          </a:p>
          <a:p>
            <a:r>
              <a:rPr lang="en-US" sz="3200" dirty="0" smtClean="0"/>
              <a:t>Use non-centered formulas?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82" y="1245477"/>
            <a:ext cx="7075695" cy="43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more accuracy, one-sided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5609897" cy="558099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dirty="0" smtClean="0"/>
                  <a:t>The general form: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If p=0, forward difference</a:t>
                </a:r>
              </a:p>
              <a:p>
                <a:r>
                  <a:rPr lang="en-US" sz="3200" dirty="0" smtClean="0"/>
                  <a:t>If q=0, backward difference</a:t>
                </a:r>
              </a:p>
              <a:p>
                <a:r>
                  <a:rPr lang="en-US" sz="3200" dirty="0" smtClean="0"/>
                  <a:t>Table at right is for finite difference formulas</a:t>
                </a:r>
              </a:p>
              <a:p>
                <a:r>
                  <a:rPr lang="en-US" sz="3200" dirty="0" smtClean="0"/>
                  <a:t>A transformation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 smtClean="0"/>
                  <a:t> will switch the forward difference to the backward difference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5609897" cy="5580993"/>
              </a:xfrm>
              <a:blipFill rotWithShape="0">
                <a:blip r:embed="rId2"/>
                <a:stretch>
                  <a:fillRect l="-2172" t="-2183" r="-326" b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58" y="1548365"/>
            <a:ext cx="4196777" cy="1237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630" y="2427964"/>
            <a:ext cx="5020449" cy="28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Higher order derivatives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056290"/>
                <a:ext cx="10515601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can start with quadratic polynomial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Differentiating twice results in the formula</a:t>
                </a:r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Error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This is true for centered formula, but not for one-sided</a:t>
                </a:r>
              </a:p>
              <a:p>
                <a:r>
                  <a:rPr lang="en-US" sz="3200" dirty="0" smtClean="0"/>
                  <a:t>Can derive using Taylor expansion or Lagrange interpolating polynomial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056290"/>
                <a:ext cx="10515601" cy="5580993"/>
              </a:xfrm>
              <a:blipFill rotWithShape="0">
                <a:blip r:embed="rId2"/>
                <a:stretch>
                  <a:fillRect l="-1275" t="-2293" b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38" y="1783537"/>
            <a:ext cx="7357432" cy="872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0" y="3437281"/>
            <a:ext cx="4127649" cy="8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Higher order derivatives, one 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6290"/>
            <a:ext cx="10515601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Using a quadratic interpolating polynomial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But using a cubic interpolating polynomial gives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Better accuracy for latter but more points needed</a:t>
            </a:r>
          </a:p>
          <a:p>
            <a:r>
              <a:rPr lang="en-US" sz="3200" dirty="0" smtClean="0"/>
              <a:t>Additional concerns can arise for differential equations, e.g.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65" y="1783537"/>
            <a:ext cx="5908977" cy="872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65" y="3382892"/>
            <a:ext cx="6887507" cy="8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finite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6290"/>
            <a:ext cx="10515601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General approach beyond this text</a:t>
            </a:r>
          </a:p>
          <a:p>
            <a:r>
              <a:rPr lang="en-US" sz="3200" dirty="0" smtClean="0"/>
              <a:t>Function 5.3 (</a:t>
            </a:r>
            <a:r>
              <a:rPr lang="en-US" sz="3200" dirty="0" err="1" smtClean="0"/>
              <a:t>fdweights.m</a:t>
            </a:r>
            <a:r>
              <a:rPr lang="en-US" sz="3200" dirty="0" smtClean="0"/>
              <a:t>) calculates derivative approximations for the requested order of the derivative and accuracy for node locations that need not be uniformly spaced.</a:t>
            </a:r>
          </a:p>
          <a:p>
            <a:r>
              <a:rPr lang="en-US" sz="3200" dirty="0" smtClean="0"/>
              <a:t>It uses </a:t>
            </a:r>
            <a:r>
              <a:rPr lang="en-US" sz="3200" dirty="0" err="1" smtClean="0"/>
              <a:t>Fornberg’s</a:t>
            </a:r>
            <a:r>
              <a:rPr lang="en-US" sz="3200" smtClean="0"/>
              <a:t> method.</a:t>
            </a:r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0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Finally, one that is important for us is about the error between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p</a:t>
                </a:r>
              </a:p>
              <a:p>
                <a:r>
                  <a:rPr lang="en-US" dirty="0" smtClean="0"/>
                  <a:t>Consider the data to be n+1 distinct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have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continuous derivatives</a:t>
                </a:r>
              </a:p>
              <a:p>
                <a:r>
                  <a:rPr lang="en-US" dirty="0" smtClean="0"/>
                  <a:t>There exists a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)∊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such that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result quantifies how close the interpolant and the function are</a:t>
                </a:r>
              </a:p>
              <a:p>
                <a:r>
                  <a:rPr lang="en-US" dirty="0" smtClean="0"/>
                  <a:t>We will use this result, but we will not use it by making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large (at least not yet)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6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6290"/>
            <a:ext cx="10515601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out script with wider range of h</a:t>
            </a:r>
          </a:p>
          <a:p>
            <a:r>
              <a:rPr lang="en-US" sz="3200" dirty="0" smtClean="0"/>
              <a:t>That is, decrease h to very small values, even to eps</a:t>
            </a:r>
          </a:p>
          <a:p>
            <a:r>
              <a:rPr lang="en-US" sz="3200" dirty="0" smtClean="0"/>
              <a:t>What happens as h decreases?  Why?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61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Differentiation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7" y="3209716"/>
            <a:ext cx="6162575" cy="30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Derivative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6290"/>
            <a:ext cx="6571595" cy="55809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Say we have a list of function values:</a:t>
            </a:r>
            <a:endParaRPr lang="en-US" sz="3200" dirty="0"/>
          </a:p>
          <a:p>
            <a:r>
              <a:rPr lang="en-US" sz="3200" dirty="0" smtClean="0"/>
              <a:t>These are located at grid or mesh points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We can calculate derivatives at each grid point in one operation if we </a:t>
            </a:r>
            <a:r>
              <a:rPr lang="en-US" sz="3200" dirty="0" err="1" smtClean="0"/>
              <a:t>premultiply</a:t>
            </a:r>
            <a:r>
              <a:rPr lang="en-US" sz="3200" dirty="0" smtClean="0"/>
              <a:t> by the correct matrix</a:t>
            </a:r>
          </a:p>
          <a:p>
            <a:r>
              <a:rPr lang="en-US" sz="3200" dirty="0" smtClean="0"/>
              <a:t>This is a very handy operation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34" y="2664372"/>
            <a:ext cx="4968782" cy="585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452" y="710707"/>
            <a:ext cx="2332689" cy="285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Derivative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056290"/>
                <a:ext cx="7596354" cy="558099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We want to compute a vector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 smtClean="0"/>
                  <a:t>Try this with the forward difference formula, 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This works great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 smtClean="0"/>
                  <a:t> but we can do the same thing 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There, just use a backward formula, which ends up just the same as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056290"/>
                <a:ext cx="7596354" cy="5580993"/>
              </a:xfrm>
              <a:blipFill rotWithShape="0">
                <a:blip r:embed="rId2"/>
                <a:stretch>
                  <a:fillRect l="-1764" t="-2183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11" y="635065"/>
            <a:ext cx="2332689" cy="2857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37" y="3070933"/>
            <a:ext cx="4005419" cy="993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11" y="3759262"/>
            <a:ext cx="2413685" cy="1042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11" y="5265683"/>
            <a:ext cx="2472332" cy="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Putting all the rows together gives: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Then, we get a first order accurate approximation at all grid points from </a:t>
                </a:r>
                <a:r>
                  <a:rPr lang="en-US" sz="3200" dirty="0" err="1" smtClean="0"/>
                  <a:t>premultiplying</a:t>
                </a:r>
                <a:r>
                  <a:rPr lang="en-US" sz="3200" dirty="0" smtClean="0"/>
                  <a:t> by differentiation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  <a:blipFill rotWithShape="0">
                <a:blip r:embed="rId2"/>
                <a:stretch>
                  <a:fillRect l="-126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76" y="1747455"/>
            <a:ext cx="9755353" cy="25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What if we wanted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accuracy?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This matrix gives second order accurate approximations at interior points</a:t>
                </a:r>
              </a:p>
              <a:p>
                <a:r>
                  <a:rPr lang="en-US" sz="3200" dirty="0"/>
                  <a:t>E</a:t>
                </a:r>
                <a:r>
                  <a:rPr lang="en-US" sz="3200" dirty="0" smtClean="0"/>
                  <a:t>nds are still only first order because we can’t apply centered formula at either end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  <a:blipFill rotWithShape="0">
                <a:blip r:embed="rId2"/>
                <a:stretch>
                  <a:fillRect l="-1260" t="-2268" r="-1088" b="-3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4" y="1747455"/>
            <a:ext cx="4917136" cy="25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Finite differences: accuracy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What if we wanted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accuracy at the ends too?</a:t>
                </a:r>
              </a:p>
              <a:p>
                <a:r>
                  <a:rPr lang="en-US" sz="3200" dirty="0" smtClean="0"/>
                  <a:t>Use one-sided three point formulas at each end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This matrix gives second order accurate approximations at all grid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  <a:blipFill rotWithShape="0">
                <a:blip r:embed="rId2"/>
                <a:stretch>
                  <a:fillRect l="-1260" t="-2268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99" y="2191408"/>
            <a:ext cx="5057863" cy="28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derivative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For second derivative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accuracy at all points:</a:t>
                </a:r>
              </a:p>
              <a:p>
                <a:r>
                  <a:rPr lang="en-US" sz="3200" dirty="0" smtClean="0"/>
                  <a:t>Use one-sided four point formulas at each end</a:t>
                </a:r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 smtClean="0"/>
                  <a:t>This matrix gives second order accurate approximations at all grid points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56290"/>
                <a:ext cx="10639097" cy="5376041"/>
              </a:xfrm>
              <a:blipFill rotWithShape="0">
                <a:blip r:embed="rId2"/>
                <a:stretch>
                  <a:fillRect l="-1260" t="-2268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5" y="2380593"/>
            <a:ext cx="7498975" cy="24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erivative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56290"/>
            <a:ext cx="10639097" cy="53760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both of the cases we saw increasing the accuracy led to more nonzero diagonals</a:t>
            </a:r>
          </a:p>
          <a:p>
            <a:r>
              <a:rPr lang="en-US" sz="3200" dirty="0" smtClean="0"/>
              <a:t>If we increase the order of accuracy more, this trend continues</a:t>
            </a:r>
          </a:p>
          <a:p>
            <a:r>
              <a:rPr lang="en-US" sz="3200" dirty="0" smtClean="0"/>
              <a:t>Function </a:t>
            </a:r>
            <a:r>
              <a:rPr lang="en-US" sz="3200" dirty="0" err="1" smtClean="0"/>
              <a:t>diffmats.m</a:t>
            </a:r>
            <a:r>
              <a:rPr lang="en-US" sz="3200" dirty="0" smtClean="0"/>
              <a:t> from text will build the second order accurate first and second derivative matrices (most commonly used)</a:t>
            </a:r>
          </a:p>
          <a:p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73" y="4761187"/>
            <a:ext cx="6836259" cy="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uggests </a:t>
                </a:r>
                <a:r>
                  <a:rPr lang="en-US" smtClean="0"/>
                  <a:t>two </a:t>
                </a:r>
                <a:r>
                  <a:rPr lang="en-US" smtClean="0"/>
                  <a:t>strategies </a:t>
                </a:r>
                <a:r>
                  <a:rPr lang="en-US" dirty="0" smtClean="0"/>
                  <a:t>to lower the error.</a:t>
                </a:r>
              </a:p>
              <a:p>
                <a:r>
                  <a:rPr lang="en-US" dirty="0" smtClean="0"/>
                  <a:t>If the derivatives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are small, the error may be small; but we can’t choose all of our functions this way</a:t>
                </a:r>
              </a:p>
              <a:p>
                <a:r>
                  <a:rPr lang="en-US" dirty="0" smtClean="0"/>
                  <a:t>If the factors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are all small, and the derivative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not too large, we may be able to make the error small </a:t>
                </a:r>
              </a:p>
              <a:p>
                <a:r>
                  <a:rPr lang="en-US" dirty="0" smtClean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creates a large denominator, works if other factors aren’t too large</a:t>
                </a:r>
              </a:p>
              <a:p>
                <a:r>
                  <a:rPr lang="en-US" dirty="0" smtClean="0"/>
                  <a:t>We will not make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large (at least not yet)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217" t="-1905" r="-23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33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This is great for one interval, but is not so easy to generalize for all subintervals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rewrite how we do the </a:t>
            </a:r>
            <a:r>
              <a:rPr lang="en-US" dirty="0" err="1" smtClean="0"/>
              <a:t>pcwise</a:t>
            </a:r>
            <a:r>
              <a:rPr lang="en-US" dirty="0" smtClean="0"/>
              <a:t> linear interpolant</a:t>
            </a:r>
          </a:p>
          <a:p>
            <a:r>
              <a:rPr lang="en-US" dirty="0" smtClean="0"/>
              <a:t>First, let’s create a simple “cardinal function” which returns 1 at a node of interest, and 0 at every other node: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92" y="1823043"/>
            <a:ext cx="7500751" cy="8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86" y="4488365"/>
            <a:ext cx="4989695" cy="2007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07" y="4390495"/>
            <a:ext cx="3578628" cy="22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1906</Words>
  <Application>Microsoft Office PowerPoint</Application>
  <PresentationFormat>Widescreen</PresentationFormat>
  <Paragraphs>573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Courier New</vt:lpstr>
      <vt:lpstr>Office Theme</vt:lpstr>
      <vt:lpstr>Chapter 5 Interpolation and Calculus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PL interpolation example</vt:lpstr>
      <vt:lpstr>PL interpolation example</vt:lpstr>
      <vt:lpstr>PL interpolation example</vt:lpstr>
      <vt:lpstr>PL Interpolation</vt:lpstr>
      <vt:lpstr>PL Interpolation</vt:lpstr>
      <vt:lpstr>PL interpolation convergence</vt:lpstr>
      <vt:lpstr>PL interpolation convergence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Interpolation – cubic splines</vt:lpstr>
      <vt:lpstr>Cubic splines function</vt:lpstr>
      <vt:lpstr>Cubic splines function</vt:lpstr>
      <vt:lpstr>Cubic splines -- example</vt:lpstr>
      <vt:lpstr>Cubic splines example</vt:lpstr>
      <vt:lpstr>Cubic splines example</vt:lpstr>
      <vt:lpstr>Cubic splines example</vt:lpstr>
      <vt:lpstr> Differentiation</vt:lpstr>
      <vt:lpstr>Differentiation: finite differences</vt:lpstr>
      <vt:lpstr>Differentiation: finite differences</vt:lpstr>
      <vt:lpstr>Differentiation: finite differences</vt:lpstr>
      <vt:lpstr>Differentiation: finite differences</vt:lpstr>
      <vt:lpstr>Differentiation: finite differences</vt:lpstr>
      <vt:lpstr>Finite differences: accuracy</vt:lpstr>
      <vt:lpstr>Finite differences: accuracy</vt:lpstr>
      <vt:lpstr>Finite differences: accuracy</vt:lpstr>
      <vt:lpstr>Finite differences: accuracy</vt:lpstr>
      <vt:lpstr>Exploring accuracy</vt:lpstr>
      <vt:lpstr>Finite differences: accuracy test</vt:lpstr>
      <vt:lpstr>Finite differences: accuracy test</vt:lpstr>
      <vt:lpstr>Finite differences: accuracy test</vt:lpstr>
      <vt:lpstr>Finite differences: accuracy test</vt:lpstr>
      <vt:lpstr>Finite differences: accuracy test</vt:lpstr>
      <vt:lpstr>Finite differences: more accuracy, one-sided</vt:lpstr>
      <vt:lpstr>Finite differences: Higher order derivatives</vt:lpstr>
      <vt:lpstr>Higher order derivatives, one sided</vt:lpstr>
      <vt:lpstr>General finite differences</vt:lpstr>
      <vt:lpstr>Finite difference error</vt:lpstr>
      <vt:lpstr> Differentiation matrices</vt:lpstr>
      <vt:lpstr>Derivative matrices</vt:lpstr>
      <vt:lpstr>Derivative matrices</vt:lpstr>
      <vt:lpstr>Finite differences: accuracy test</vt:lpstr>
      <vt:lpstr>Finite differences: accuracy test</vt:lpstr>
      <vt:lpstr>Finite differences: accuracy test</vt:lpstr>
      <vt:lpstr>2nd derivative matrix</vt:lpstr>
      <vt:lpstr>Derivative matrices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Interpolation and Calculus</dc:title>
  <dc:creator>Richard Braun</dc:creator>
  <cp:lastModifiedBy>Braun, Richard J</cp:lastModifiedBy>
  <cp:revision>90</cp:revision>
  <dcterms:created xsi:type="dcterms:W3CDTF">2016-04-10T13:48:57Z</dcterms:created>
  <dcterms:modified xsi:type="dcterms:W3CDTF">2016-04-20T13:06:59Z</dcterms:modified>
</cp:coreProperties>
</file>