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4" r:id="rId19"/>
    <p:sldId id="273" r:id="rId20"/>
    <p:sldId id="277" r:id="rId21"/>
    <p:sldId id="275" r:id="rId22"/>
    <p:sldId id="276" r:id="rId23"/>
    <p:sldId id="278" r:id="rId24"/>
    <p:sldId id="279" r:id="rId25"/>
    <p:sldId id="280" r:id="rId26"/>
    <p:sldId id="282" r:id="rId27"/>
    <p:sldId id="284" r:id="rId28"/>
    <p:sldId id="283" r:id="rId29"/>
    <p:sldId id="285" r:id="rId30"/>
    <p:sldId id="287" r:id="rId31"/>
    <p:sldId id="289" r:id="rId32"/>
    <p:sldId id="286" r:id="rId33"/>
    <p:sldId id="288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4660"/>
  </p:normalViewPr>
  <p:slideViewPr>
    <p:cSldViewPr snapToGrid="0">
      <p:cViewPr varScale="1">
        <p:scale>
          <a:sx n="69" d="100"/>
          <a:sy n="69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5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5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63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4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4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7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83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1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3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94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7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BFA9F-8C74-451D-B0BC-5F8607B6C5B0}" type="datetimeFigureOut">
              <a:rPr lang="en-US" smtClean="0"/>
              <a:t>9/24/2017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B9813-6566-4617-A594-2814E3DA9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5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507508"/>
            <a:ext cx="9144000" cy="2387600"/>
          </a:xfrm>
        </p:spPr>
        <p:txBody>
          <a:bodyPr/>
          <a:lstStyle/>
          <a:p>
            <a:r>
              <a:rPr lang="en-US" dirty="0" smtClean="0"/>
              <a:t>Chapter 6</a:t>
            </a:r>
            <a:br>
              <a:rPr lang="en-US" dirty="0" smtClean="0"/>
            </a:br>
            <a:r>
              <a:rPr lang="en-US" dirty="0" smtClean="0"/>
              <a:t>Initial value problem (IVPs)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6" y="3238349"/>
            <a:ext cx="6076503" cy="30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12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3497317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the functions and constants</a:t>
                </a:r>
              </a:p>
              <a:p>
                <a:endParaRPr lang="en-US" dirty="0"/>
              </a:p>
              <a:p>
                <a:r>
                  <a:rPr lang="en-US" dirty="0" smtClean="0"/>
                  <a:t>Call the solver and plot; 45 time levels were computed</a:t>
                </a:r>
              </a:p>
              <a:p>
                <a:endParaRPr lang="en-US" dirty="0"/>
              </a:p>
              <a:p>
                <a:r>
                  <a:rPr lang="en-US" dirty="0" smtClean="0"/>
                  <a:t>Plot the solution</a:t>
                </a:r>
              </a:p>
              <a:p>
                <a:r>
                  <a:rPr lang="en-US" dirty="0" smtClean="0"/>
                  <a:t>Solution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 smtClean="0"/>
                  <a:t> as expected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3497317" cy="4706334"/>
              </a:xfrm>
              <a:blipFill rotWithShape="0">
                <a:blip r:embed="rId2"/>
                <a:stretch>
                  <a:fillRect l="-3141" t="-2073" r="-1745" b="-7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5" y="365125"/>
            <a:ext cx="3573511" cy="8933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5" y="1258503"/>
            <a:ext cx="3700483" cy="23548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805" y="3613357"/>
            <a:ext cx="6183574" cy="324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529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Now solve the nonlinear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One could reason that the sin function never lets u’ become large</a:t>
                </a:r>
              </a:p>
              <a:p>
                <a:r>
                  <a:rPr lang="en-US" dirty="0" smtClean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ode45.m</a:t>
                </a:r>
                <a:r>
                  <a:rPr lang="en-US" dirty="0" smtClean="0"/>
                  <a:t> again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8924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73"/>
            <a:ext cx="3497317" cy="4706334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functions and constants, call the solver, plot the solution</a:t>
            </a:r>
          </a:p>
          <a:p>
            <a:r>
              <a:rPr lang="en-US" dirty="0" smtClean="0"/>
              <a:t>No worries here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34" y="840167"/>
            <a:ext cx="5384004" cy="15194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034" y="2585546"/>
            <a:ext cx="6727842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805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Now solve the nonlinear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 sin function now to keep u’ small</a:t>
                </a:r>
              </a:p>
              <a:p>
                <a:r>
                  <a:rPr lang="en-US" dirty="0" smtClean="0"/>
                  <a:t>Will there be trouble? </a:t>
                </a:r>
              </a:p>
              <a:p>
                <a:r>
                  <a:rPr lang="en-US" dirty="0" smtClean="0"/>
                  <a:t>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Use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ode45.m</a:t>
                </a:r>
                <a:r>
                  <a:rPr lang="en-US" dirty="0" smtClean="0"/>
                  <a:t> again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238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73"/>
            <a:ext cx="3497317" cy="4706334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functions and constants, call the solver, plot the solution…</a:t>
            </a:r>
          </a:p>
          <a:p>
            <a:r>
              <a:rPr lang="en-US" dirty="0" smtClean="0"/>
              <a:t>No, wait…  oops.  The solver failed…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640" y="725215"/>
            <a:ext cx="5598565" cy="16343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593" y="2585546"/>
            <a:ext cx="6488724" cy="327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94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73"/>
            <a:ext cx="3497317" cy="4706334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wanted to look at some values of the solution near blowup</a:t>
            </a:r>
          </a:p>
          <a:p>
            <a:r>
              <a:rPr lang="en-US" dirty="0" smtClean="0"/>
              <a:t>Here’s one way</a:t>
            </a:r>
          </a:p>
          <a:p>
            <a:r>
              <a:rPr lang="en-US" dirty="0" smtClean="0"/>
              <a:t>We try evaluating the stored structure at certain requested points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26" y="167915"/>
            <a:ext cx="4643949" cy="39626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326" y="4327777"/>
            <a:ext cx="4215862" cy="209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776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/>
          <a:lstStyle/>
          <a:p>
            <a:r>
              <a:rPr lang="en-US" dirty="0" smtClean="0"/>
              <a:t>IVPs: some “theoretical” concerns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Consider the nonlinear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There are two solutions: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This can be a problem sometimes</a:t>
                </a:r>
              </a:p>
              <a:p>
                <a:r>
                  <a:rPr lang="en-US" dirty="0" smtClean="0"/>
                  <a:t>Going back to our fundamental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It can be proven that 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den>
                    </m:f>
                  </m:oMath>
                </a14:m>
                <a:r>
                  <a:rPr lang="en-US" dirty="0" smtClean="0"/>
                  <a:t> exists and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 smtClean="0"/>
                  <a:t>, both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then there is a unique solution to the IVP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We will be interested in problems where there may be multiple solutions, but this can cause problems (more later)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  <a:blipFill rotWithShape="0">
                <a:blip r:embed="rId2"/>
                <a:stretch>
                  <a:fillRect l="-1217" t="-2850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559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>
            <a:normAutofit/>
          </a:bodyPr>
          <a:lstStyle/>
          <a:p>
            <a:r>
              <a:rPr lang="en-US" dirty="0" smtClean="0"/>
              <a:t>Euler’s method for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Our first numerical method our fundamental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first convert the interval of interest into a set of evenly-spaced grid points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err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err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is the step size or grid step</a:t>
                </a:r>
              </a:p>
              <a:p>
                <a:r>
                  <a:rPr lang="en-US" dirty="0" smtClean="0"/>
                  <a:t>Approximate the equation at grid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with a forward difference for the derivative and evaluate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there as well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5175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>
            <a:normAutofit/>
          </a:bodyPr>
          <a:lstStyle/>
          <a:p>
            <a:r>
              <a:rPr lang="en-US" dirty="0" smtClean="0"/>
              <a:t>Euler’s method for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gets: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, 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so that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the exact solution at a grid point;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satisfy the discrete problem: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What we really want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45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4227"/>
          </a:xfrm>
        </p:spPr>
        <p:txBody>
          <a:bodyPr>
            <a:normAutofit/>
          </a:bodyPr>
          <a:lstStyle/>
          <a:p>
            <a:r>
              <a:rPr lang="en-US" dirty="0" smtClean="0"/>
              <a:t>Euler’s method for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One gets: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initial value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is given,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With that, 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then with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and so on</a:t>
                </a:r>
              </a:p>
              <a:p>
                <a:r>
                  <a:rPr lang="en-US" dirty="0" smtClean="0"/>
                  <a:t>“Time march” across the domain to get the solution at the grid points</a:t>
                </a:r>
              </a:p>
              <a:p>
                <a:r>
                  <a:rPr lang="en-US" dirty="0" smtClean="0"/>
                  <a:t>IVPs have this directionality</a:t>
                </a:r>
              </a:p>
              <a:p>
                <a:r>
                  <a:rPr lang="en-US" dirty="0" smtClean="0"/>
                  <a:t>Euler’s method has exceptionally easy algebra to do this, it is explicit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8797"/>
                <a:ext cx="10515600" cy="4706334"/>
              </a:xfrm>
              <a:blipFill rotWithShape="0">
                <a:blip r:embed="rId2"/>
                <a:stretch>
                  <a:fillRect l="-1043" t="-207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305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value </a:t>
            </a:r>
            <a:r>
              <a:rPr lang="en-US" dirty="0" err="1" smtClean="0"/>
              <a:t>prolbems</a:t>
            </a:r>
            <a:r>
              <a:rPr lang="en-US" dirty="0" smtClean="0"/>
              <a:t>, or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want to solve differential equations now</a:t>
                </a:r>
              </a:p>
              <a:p>
                <a:r>
                  <a:rPr lang="en-US" dirty="0" smtClean="0"/>
                  <a:t>The fundamental problem to solve is for u(t), which must satisfy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Here the </a:t>
                </a:r>
                <a:r>
                  <a:rPr lang="en-US" dirty="0" err="1" smtClean="0"/>
                  <a:t>rhs</a:t>
                </a:r>
                <a:r>
                  <a:rPr lang="en-US" dirty="0" smtClean="0"/>
                  <a:t> function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 is given.</a:t>
                </a:r>
              </a:p>
              <a:p>
                <a:r>
                  <a:rPr lang="en-US" dirty="0" smtClean="0"/>
                  <a:t>The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are also given.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is the independent variable.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dependent variable.</a:t>
                </a:r>
              </a:p>
              <a:p>
                <a:r>
                  <a:rPr lang="en-US" dirty="0" smtClean="0"/>
                  <a:t>A solution of the problem makes the ODE and the IC identities.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481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 solver function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559" y="1690688"/>
            <a:ext cx="7695020" cy="467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78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Euler’s method: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Reconsider the nonlinear problem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>
                    <a:latin typeface="Calibri" panose="020F0502020204030204" pitchFamily="34" charset="0"/>
                  </a:rPr>
                  <a:t>Then</a:t>
                </a:r>
                <a:endParaRPr lang="en-US" b="0" dirty="0" smtClean="0">
                  <a:latin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time, Euler’s method uses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−1,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4−0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Now for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217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70973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4248311" cy="695596"/>
          </a:xfrm>
        </p:spPr>
        <p:txBody>
          <a:bodyPr/>
          <a:lstStyle/>
          <a:p>
            <a:r>
              <a:rPr lang="en-US" dirty="0" smtClean="0"/>
              <a:t>Euler Method 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3497317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Define the functions and constants, including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 smtClean="0"/>
                  <a:t> here, which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all the solver, plot the solution</a:t>
                </a:r>
              </a:p>
              <a:p>
                <a:r>
                  <a:rPr lang="en-US" dirty="0" smtClean="0"/>
                  <a:t>The curve is interpolated between the calculated points</a:t>
                </a:r>
              </a:p>
              <a:p>
                <a:r>
                  <a:rPr lang="en-US" dirty="0" smtClean="0"/>
                  <a:t>What’s in the solver?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3497317" cy="5186855"/>
              </a:xfrm>
              <a:blipFill rotWithShape="0">
                <a:blip r:embed="rId2"/>
                <a:stretch>
                  <a:fillRect l="-3141" t="-2000" r="-1920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511" y="365125"/>
            <a:ext cx="6118320" cy="19944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396" y="2774732"/>
            <a:ext cx="6951004" cy="36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4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4248311" cy="695596"/>
          </a:xfrm>
        </p:spPr>
        <p:txBody>
          <a:bodyPr/>
          <a:lstStyle/>
          <a:p>
            <a:r>
              <a:rPr lang="en-US" dirty="0" smtClean="0"/>
              <a:t>Euler Method 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9352"/>
                <a:ext cx="2614448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dirty="0" smtClean="0"/>
                  <a:t>, which makes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r>
                  <a:rPr lang="en-US" dirty="0" smtClean="0"/>
                  <a:t> and improves the error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9352"/>
                <a:ext cx="2614448" cy="5186855"/>
              </a:xfrm>
              <a:blipFill rotWithShape="0">
                <a:blip r:embed="rId2"/>
                <a:stretch>
                  <a:fillRect l="-4206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977" y="1308538"/>
            <a:ext cx="7843752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303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4248311" cy="695596"/>
          </a:xfrm>
        </p:spPr>
        <p:txBody>
          <a:bodyPr/>
          <a:lstStyle/>
          <a:p>
            <a:r>
              <a:rPr lang="en-US" dirty="0" smtClean="0"/>
              <a:t>Euler Method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119352"/>
            <a:ext cx="2614448" cy="5186855"/>
          </a:xfrm>
        </p:spPr>
        <p:txBody>
          <a:bodyPr>
            <a:normAutofit/>
          </a:bodyPr>
          <a:lstStyle/>
          <a:p>
            <a:r>
              <a:rPr lang="en-US" dirty="0" smtClean="0"/>
              <a:t>Now use a </a:t>
            </a:r>
            <a:r>
              <a:rPr lang="en-US" dirty="0" err="1" smtClean="0"/>
              <a:t>builtin</a:t>
            </a:r>
            <a:r>
              <a:rPr lang="en-US" dirty="0" smtClean="0"/>
              <a:t> solver ode113 to get a really </a:t>
            </a:r>
            <a:r>
              <a:rPr lang="en-US" dirty="0" err="1" smtClean="0"/>
              <a:t>accuate</a:t>
            </a:r>
            <a:r>
              <a:rPr lang="en-US" dirty="0" smtClean="0"/>
              <a:t> answer</a:t>
            </a:r>
          </a:p>
          <a:p>
            <a:r>
              <a:rPr lang="en-US" dirty="0" smtClean="0"/>
              <a:t>Compare both Euler results</a:t>
            </a:r>
          </a:p>
          <a:p>
            <a:r>
              <a:rPr lang="en-US" dirty="0" smtClean="0"/>
              <a:t>The n=200 case compares well visually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3375" y="1308538"/>
            <a:ext cx="7740955" cy="49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47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4248311" cy="695596"/>
          </a:xfrm>
        </p:spPr>
        <p:txBody>
          <a:bodyPr/>
          <a:lstStyle/>
          <a:p>
            <a:r>
              <a:rPr lang="en-US" dirty="0" smtClean="0"/>
              <a:t>Euler Method ex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3355427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Since the results appear to be the same, we need a convergence analysis to see what’s going on</a:t>
                </a:r>
              </a:p>
              <a:p>
                <a:r>
                  <a:rPr lang="en-US" dirty="0" smtClean="0"/>
                  <a:t>Cut the error by a factor of two, and the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 smtClean="0"/>
                  <a:t>-norm) error roughly halves: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error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3355427" cy="5186855"/>
              </a:xfrm>
              <a:blipFill rotWithShape="0">
                <a:blip r:embed="rId2"/>
                <a:stretch>
                  <a:fillRect l="-3273" t="-2000" r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15" y="1088124"/>
            <a:ext cx="7094761" cy="521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89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To analyze the method, we substitute the exact solution into the numerical method</a:t>
                </a:r>
              </a:p>
              <a:p>
                <a:r>
                  <a:rPr lang="en-US" dirty="0" smtClean="0"/>
                  <a:t>Then Taylor expand (hatted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exact solution): 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 get second order error when we do this!</a:t>
                </a:r>
              </a:p>
              <a:p>
                <a:r>
                  <a:rPr lang="en-US" dirty="0" smtClean="0"/>
                  <a:t>This works for only a single step</a:t>
                </a:r>
              </a:p>
              <a:p>
                <a:r>
                  <a:rPr lang="en-US" dirty="0" smtClean="0"/>
                  <a:t>But we always do more than one step…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557" y="2577662"/>
            <a:ext cx="10352200" cy="13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678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It is useful to define a general form for single step methods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here):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Consider the local truncation error (LTE)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 LTE is a better indicator for our computed error</a:t>
                </a:r>
              </a:p>
              <a:p>
                <a:r>
                  <a:rPr lang="en-US" dirty="0" smtClean="0"/>
                  <a:t>Note that 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 smtClean="0"/>
                  <a:t>, we recover the ode:  left hand term becomes derivative, which equals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Taylor expanding in the LTE will yield O(h) error, which is what we saw from numerical experiment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74" y="2690100"/>
            <a:ext cx="6171413" cy="857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1974" y="1576552"/>
            <a:ext cx="6259946" cy="52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4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most desirable is the global error, which is the difference between what we compute and the exact solution at any time</a:t>
                </a:r>
              </a:p>
              <a:p>
                <a:r>
                  <a:rPr lang="en-US" dirty="0" smtClean="0"/>
                  <a:t>We can prove the following:</a:t>
                </a:r>
              </a:p>
              <a:p>
                <a:r>
                  <a:rPr lang="en-US" dirty="0" smtClean="0"/>
                  <a:t>Theorem: 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then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Proof follows…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19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180" y="3515711"/>
            <a:ext cx="5536821" cy="9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64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the global error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7" y="1860332"/>
            <a:ext cx="9214028" cy="12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3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It is possible that u and f could be vector functions, which would make our problem a system of ODEs that usually must be solved simultaneously</a:t>
                </a:r>
              </a:p>
              <a:p>
                <a:r>
                  <a:rPr lang="en-US" dirty="0" smtClean="0"/>
                  <a:t>Solving the system (or any ODE) is an integration process, and we need the extra data besides the ODE to find those constants</a:t>
                </a:r>
              </a:p>
              <a:p>
                <a:r>
                  <a:rPr lang="en-US" dirty="0" smtClean="0"/>
                  <a:t>What makes the problem an IVP is that all of the data for determining those constants is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Given that data, we can think of solving the problem as marching across the interval of interest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33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the global error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absolute, value, use triangle inequality, …</a:t>
                </a:r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99" y="3972910"/>
            <a:ext cx="6335093" cy="54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7" y="1860332"/>
            <a:ext cx="9214028" cy="1221829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508938" y="3665483"/>
            <a:ext cx="630621" cy="37837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6850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the global error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absolute, value, use triangle inequality, …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99" y="3972910"/>
            <a:ext cx="6335093" cy="54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7" y="1860332"/>
            <a:ext cx="9214028" cy="122182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689131" y="2601310"/>
            <a:ext cx="3878317" cy="480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97214" y="3082161"/>
            <a:ext cx="252248" cy="10641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355161" y="3082161"/>
            <a:ext cx="1327198" cy="8907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820393" y="2627695"/>
            <a:ext cx="3489202" cy="480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8308428" y="3108546"/>
            <a:ext cx="599090" cy="10377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470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the global error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be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̂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Then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Take absolute, value, use triangle inequality, …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Now use Lipschitz constant L to get rid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99" y="3972910"/>
            <a:ext cx="6335093" cy="544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67" y="1860332"/>
            <a:ext cx="9214028" cy="122182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45587" y="3972910"/>
            <a:ext cx="3489202" cy="4808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8434552" y="4753596"/>
            <a:ext cx="31531" cy="6542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22" y="5407863"/>
            <a:ext cx="4733747" cy="53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31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352"/>
            <a:ext cx="10765221" cy="5186855"/>
          </a:xfrm>
        </p:spPr>
        <p:txBody>
          <a:bodyPr>
            <a:normAutofit/>
          </a:bodyPr>
          <a:lstStyle/>
          <a:p>
            <a:r>
              <a:rPr lang="en-US" dirty="0" smtClean="0"/>
              <a:t>Then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Then replace sum: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Now bound with exponential…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4859" y="4698124"/>
            <a:ext cx="6747641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44" y="1119351"/>
            <a:ext cx="8791332" cy="271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24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352"/>
            <a:ext cx="10765221" cy="5186855"/>
          </a:xfrm>
        </p:spPr>
        <p:txBody>
          <a:bodyPr>
            <a:normAutofit/>
          </a:bodyPr>
          <a:lstStyle/>
          <a:p>
            <a:r>
              <a:rPr lang="en-US" dirty="0" smtClean="0"/>
              <a:t>Simplifying the sum gave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Bounding with an exponential gives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645" y="1876096"/>
            <a:ext cx="6747641" cy="91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96" y="3878318"/>
            <a:ext cx="5536821" cy="9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0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507508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Systems of IVPs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6" y="3238349"/>
            <a:ext cx="6076503" cy="30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3023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5199993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IVP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Much of the times, we don’t have just a single ODE</a:t>
                </a:r>
              </a:p>
              <a:p>
                <a:r>
                  <a:rPr lang="en-US" dirty="0" smtClean="0"/>
                  <a:t>We need to generalize to systems </a:t>
                </a:r>
              </a:p>
              <a:p>
                <a:r>
                  <a:rPr lang="en-US" dirty="0" smtClean="0"/>
                  <a:t>Consider this example system: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There are two constants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is the predator-prey model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is the prey,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> is the predator</a:t>
                </a:r>
              </a:p>
              <a:p>
                <a:r>
                  <a:rPr lang="en-US" dirty="0" smtClean="0"/>
                  <a:t>Ex: rabbits and foxes…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 b="-1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540" y="2577662"/>
            <a:ext cx="2824234" cy="13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6203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7353300" cy="695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IVP systems: predator-prey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Our previous approach of writing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 smtClean="0"/>
                  <a:t>can be generalized by using vectors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US" b="1" dirty="0" smtClean="0"/>
              </a:p>
              <a:p>
                <a:r>
                  <a:rPr lang="en-US" dirty="0" smtClean="0"/>
                  <a:t>Convert the system to indexed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We’ll need ICs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(0)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dirty="0" smtClean="0"/>
                  <a:t> (assuming start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Let’s write a </a:t>
                </a:r>
                <a:r>
                  <a:rPr lang="en-US" dirty="0" err="1" smtClean="0"/>
                  <a:t>matlab</a:t>
                </a:r>
                <a:r>
                  <a:rPr lang="en-US" dirty="0" smtClean="0"/>
                  <a:t> function to solve the problem using built-in functions first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969" y="2578100"/>
            <a:ext cx="5106527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2539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7274"/>
            <a:ext cx="4064000" cy="695596"/>
          </a:xfrm>
        </p:spPr>
        <p:txBody>
          <a:bodyPr/>
          <a:lstStyle/>
          <a:p>
            <a:r>
              <a:rPr lang="en-US" dirty="0" err="1" smtClean="0"/>
              <a:t>Pred</a:t>
            </a:r>
            <a:r>
              <a:rPr lang="en-US" dirty="0" smtClean="0"/>
              <a:t>-prey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82870"/>
            <a:ext cx="3497317" cy="518685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the constants</a:t>
            </a:r>
          </a:p>
          <a:p>
            <a:r>
              <a:rPr lang="en-US" dirty="0" smtClean="0"/>
              <a:t>Define the </a:t>
            </a:r>
            <a:r>
              <a:rPr lang="en-US" dirty="0" err="1" smtClean="0"/>
              <a:t>rhs</a:t>
            </a:r>
            <a:r>
              <a:rPr lang="en-US" dirty="0" smtClean="0"/>
              <a:t> function</a:t>
            </a:r>
          </a:p>
          <a:p>
            <a:endParaRPr lang="en-US" dirty="0" smtClean="0"/>
          </a:p>
          <a:p>
            <a:r>
              <a:rPr lang="en-US" dirty="0" smtClean="0"/>
              <a:t>Call the solver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Plot the output: one row for each time level</a:t>
            </a:r>
          </a:p>
          <a:p>
            <a:r>
              <a:rPr lang="en-US" dirty="0"/>
              <a:t>N</a:t>
            </a:r>
            <a:r>
              <a:rPr lang="en-US" dirty="0" smtClean="0"/>
              <a:t>ote the large number of steps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1" y="732524"/>
            <a:ext cx="4406899" cy="31156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1" y="340882"/>
            <a:ext cx="2336799" cy="391642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3355161" y="3082161"/>
            <a:ext cx="1547040" cy="57543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355161" y="1740779"/>
            <a:ext cx="2016939" cy="9256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4238602" y="1035270"/>
            <a:ext cx="663599" cy="1024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512" y="4114800"/>
            <a:ext cx="7579658" cy="22606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>
            <a:off x="3355161" y="5096973"/>
            <a:ext cx="1215240" cy="6307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40972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7274"/>
            <a:ext cx="4064000" cy="695596"/>
          </a:xfrm>
        </p:spPr>
        <p:txBody>
          <a:bodyPr/>
          <a:lstStyle/>
          <a:p>
            <a:r>
              <a:rPr lang="en-US" dirty="0" err="1" smtClean="0"/>
              <a:t>Pred</a:t>
            </a:r>
            <a:r>
              <a:rPr lang="en-US" dirty="0" smtClean="0"/>
              <a:t>-prey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882870"/>
            <a:ext cx="3497317" cy="518685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solutions:</a:t>
            </a:r>
          </a:p>
          <a:p>
            <a:r>
              <a:rPr lang="en-US" dirty="0" smtClean="0"/>
              <a:t>At these parameters, the solutions oscillate</a:t>
            </a:r>
          </a:p>
          <a:p>
            <a:r>
              <a:rPr lang="en-US" dirty="0" smtClean="0"/>
              <a:t>Prey leads the predator</a:t>
            </a:r>
          </a:p>
          <a:p>
            <a:r>
              <a:rPr lang="en-US" dirty="0" smtClean="0"/>
              <a:t>Peaks decline a bit before possibly being periodic</a:t>
            </a:r>
          </a:p>
          <a:p>
            <a:r>
              <a:rPr lang="en-US" dirty="0" smtClean="0"/>
              <a:t>Rabbits in my neighborhood before the foxes; we don’t see too many rabbits any more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769" y="411280"/>
            <a:ext cx="6323132" cy="314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6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value </a:t>
            </a:r>
            <a:r>
              <a:rPr lang="en-US" dirty="0" smtClean="0"/>
              <a:t>problems</a:t>
            </a:r>
            <a:r>
              <a:rPr lang="en-US" dirty="0" smtClean="0"/>
              <a:t>, or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fundamental 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ill allow us to solve a wide variety of problems.</a:t>
                </a:r>
              </a:p>
              <a:p>
                <a:r>
                  <a:rPr lang="en-US" dirty="0" smtClean="0"/>
                  <a:t>There is much very good software written for this problem</a:t>
                </a:r>
              </a:p>
              <a:p>
                <a:r>
                  <a:rPr lang="en-US" dirty="0" smtClean="0"/>
                  <a:t>We will still learn some methods in detail to: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Understand how IVP methods work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Be informed and competent users of software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 smtClean="0"/>
                  <a:t>Maybe even develop your own methods someday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2108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7274"/>
            <a:ext cx="4064000" cy="695596"/>
          </a:xfrm>
        </p:spPr>
        <p:txBody>
          <a:bodyPr/>
          <a:lstStyle/>
          <a:p>
            <a:r>
              <a:rPr lang="en-US" dirty="0" err="1" smtClean="0"/>
              <a:t>Pred</a:t>
            </a:r>
            <a:r>
              <a:rPr lang="en-US" dirty="0" smtClean="0"/>
              <a:t>-prey 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2" y="882870"/>
            <a:ext cx="8371660" cy="213799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qualitative nature of the  solutions is often revealed by plotting the components against each other: the phase plane</a:t>
            </a:r>
          </a:p>
          <a:p>
            <a:r>
              <a:rPr lang="en-US" dirty="0" smtClean="0"/>
              <a:t>(Most  useful for autonomous systems with two or three dependent variables)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3368" y="2988279"/>
            <a:ext cx="7143235" cy="3869721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>
            <a:off x="7150100" y="4639773"/>
            <a:ext cx="2059761" cy="10796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425261" y="5303961"/>
            <a:ext cx="1215240" cy="6307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142200" y="4888463"/>
            <a:ext cx="22830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Tending to single</a:t>
            </a:r>
          </a:p>
          <a:p>
            <a:r>
              <a:rPr lang="en-US" sz="2400" dirty="0"/>
              <a:t>c</a:t>
            </a:r>
            <a:r>
              <a:rPr lang="en-US" sz="2400" dirty="0" smtClean="0"/>
              <a:t>losed curve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9209861" y="3944177"/>
            <a:ext cx="16803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Earlier peaks decrease as time goes on</a:t>
            </a:r>
            <a:endParaRPr lang="en-US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7598" y="977900"/>
            <a:ext cx="3342975" cy="166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859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8216900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IVP systems: higher order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19352"/>
            <a:ext cx="10765221" cy="5186855"/>
          </a:xfrm>
        </p:spPr>
        <p:txBody>
          <a:bodyPr>
            <a:normAutofit/>
          </a:bodyPr>
          <a:lstStyle/>
          <a:p>
            <a:r>
              <a:rPr lang="en-US" dirty="0" smtClean="0"/>
              <a:t>Not all problems come as one or more first order ODEs</a:t>
            </a:r>
          </a:p>
          <a:p>
            <a:r>
              <a:rPr lang="en-US" dirty="0" smtClean="0"/>
              <a:t>We can use changes of variable to reduce higher order problems to systems of first order ODEs.</a:t>
            </a:r>
          </a:p>
          <a:p>
            <a:r>
              <a:rPr lang="en-US" dirty="0" smtClean="0"/>
              <a:t>That will allow us to use a our fundamental form to solve even more kinds of problems</a:t>
            </a:r>
          </a:p>
          <a:p>
            <a:r>
              <a:rPr lang="en-US" dirty="0" smtClean="0"/>
              <a:t>Example:</a:t>
            </a:r>
            <a:endParaRPr lang="en-US" dirty="0"/>
          </a:p>
          <a:p>
            <a:r>
              <a:rPr lang="en-US" dirty="0" smtClean="0"/>
              <a:t>Use the change of variables: </a:t>
            </a:r>
          </a:p>
          <a:p>
            <a:r>
              <a:rPr lang="en-US" dirty="0" smtClean="0"/>
              <a:t>This gives the system: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0095" y="4944818"/>
            <a:ext cx="3013943" cy="3998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897" y="3336596"/>
            <a:ext cx="5831667" cy="5524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603" y="3957910"/>
            <a:ext cx="2465497" cy="3932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267" y="4868384"/>
            <a:ext cx="2651233" cy="10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6081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8216900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IVP systems: higher order problems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Consider this example of a system of two 2</a:t>
                </a:r>
                <a:r>
                  <a:rPr lang="en-US" baseline="30000" dirty="0" smtClean="0"/>
                  <a:t>nd</a:t>
                </a:r>
                <a:r>
                  <a:rPr lang="en-US" dirty="0" smtClean="0"/>
                  <a:t> order ODEs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These represent two pendula suspended from the same support.</a:t>
                </a:r>
              </a:p>
              <a:p>
                <a:r>
                  <a:rPr lang="en-US" dirty="0" smtClean="0"/>
                  <a:t>The total order is 4 because there are two second derivatives</a:t>
                </a:r>
              </a:p>
              <a:p>
                <a:r>
                  <a:rPr lang="en-US" dirty="0" smtClean="0"/>
                  <a:t>Use the change of variables: </a:t>
                </a:r>
              </a:p>
              <a:p>
                <a:r>
                  <a:rPr lang="en-US" dirty="0" smtClean="0"/>
                  <a:t>This gives the system: </a:t>
                </a:r>
              </a:p>
              <a:p>
                <a:r>
                  <a:rPr lang="en-US" dirty="0" smtClean="0"/>
                  <a:t>(would need ICs too)</a:t>
                </a:r>
              </a:p>
              <a:p>
                <a:r>
                  <a:rPr lang="en-US" dirty="0" smtClean="0"/>
                  <a:t>The </a:t>
                </a:r>
                <a:r>
                  <a:rPr lang="en-US" dirty="0" err="1" smtClean="0"/>
                  <a:t>rhs</a:t>
                </a:r>
                <a:r>
                  <a:rPr lang="en-US" dirty="0" smtClean="0"/>
                  <a:t> forms the vector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19" y="4253749"/>
            <a:ext cx="4017580" cy="20524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119" y="3707002"/>
            <a:ext cx="4624781" cy="4178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118" y="1637248"/>
            <a:ext cx="3883982" cy="97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25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7353300" cy="69559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IVP systems: predator-prey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So we are working with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dirty="0" err="1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dirty="0" smtClean="0"/>
                  <a:t> now</a:t>
                </a:r>
                <a:endParaRPr lang="en-US" b="1" dirty="0" smtClean="0"/>
              </a:p>
              <a:p>
                <a:r>
                  <a:rPr lang="en-US" dirty="0" smtClean="0"/>
                  <a:t>Consider approximating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dirty="0" smtClean="0"/>
                  <a:t> as before, with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Replacing the derivative and evaluate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d>
                      <m:d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dirty="0" err="1">
                                <a:latin typeface="Cambria Math" panose="02040503050406030204" pitchFamily="18" charset="0"/>
                              </a:rPr>
                              <m:t>𝐮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results in Euler’s method for a system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1" dirty="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0" dirty="0" smtClean="0">
                                  <a:latin typeface="Cambria Math" panose="02040503050406030204" pitchFamily="18" charset="0"/>
                                </a:rPr>
                                <m:t>𝐰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=0,1,…,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This is really just a </a:t>
                </a:r>
                <a:r>
                  <a:rPr lang="en-US" dirty="0" err="1" smtClean="0"/>
                  <a:t>vectorized</a:t>
                </a:r>
                <a:r>
                  <a:rPr lang="en-US" dirty="0" smtClean="0"/>
                  <a:t> version of the Euler method for one equation</a:t>
                </a:r>
              </a:p>
              <a:p>
                <a:r>
                  <a:rPr lang="en-US" dirty="0" smtClean="0"/>
                  <a:t>Let’s look at function…</a:t>
                </a:r>
              </a:p>
              <a:p>
                <a:r>
                  <a:rPr lang="en-US" dirty="0" smtClean="0"/>
                  <a:t>Output will have one row of dependent variables per time step, like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solvers: if n time steps and m unknowns, output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9352"/>
                <a:ext cx="10765221" cy="5186855"/>
              </a:xfrm>
              <a:blipFill rotWithShape="0">
                <a:blip r:embed="rId2"/>
                <a:stretch>
                  <a:fillRect l="-1020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8434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7273"/>
            <a:ext cx="3192886" cy="121652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Euler function for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796" y="1671145"/>
            <a:ext cx="3318291" cy="4884201"/>
          </a:xfrm>
        </p:spPr>
        <p:txBody>
          <a:bodyPr>
            <a:normAutofit/>
          </a:bodyPr>
          <a:lstStyle/>
          <a:p>
            <a:r>
              <a:rPr lang="en-US" dirty="0" smtClean="0"/>
              <a:t>We calculate a new column of dependent variables for each time, and transpose at the end to stick with </a:t>
            </a:r>
            <a:r>
              <a:rPr lang="en-US" dirty="0" err="1"/>
              <a:t>M</a:t>
            </a:r>
            <a:r>
              <a:rPr lang="en-US" dirty="0" err="1" smtClean="0"/>
              <a:t>atlab’s</a:t>
            </a:r>
            <a:r>
              <a:rPr lang="en-US" dirty="0" smtClean="0"/>
              <a:t> conventions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113" y="187274"/>
            <a:ext cx="7014193" cy="61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892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274"/>
            <a:ext cx="8216900" cy="695596"/>
          </a:xfrm>
        </p:spPr>
        <p:txBody>
          <a:bodyPr>
            <a:normAutofit/>
          </a:bodyPr>
          <a:lstStyle/>
          <a:p>
            <a:r>
              <a:rPr lang="en-US" dirty="0" smtClean="0"/>
              <a:t>Euler method for 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25321" y="1119352"/>
                <a:ext cx="10765221" cy="5186855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Example:</a:t>
                </a:r>
                <a:endParaRPr lang="en-US" dirty="0"/>
              </a:p>
              <a:p>
                <a:r>
                  <a:rPr lang="en-US" dirty="0" smtClean="0"/>
                  <a:t>Converted to system: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 smtClean="0"/>
                  <a:t> time steps,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2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Try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1, 0.75, 0.9</m:t>
                    </m:r>
                  </m:oMath>
                </a14:m>
                <a:r>
                  <a:rPr lang="en-US" dirty="0" smtClean="0"/>
                  <a:t> too</a:t>
                </a:r>
              </a:p>
              <a:p>
                <a:r>
                  <a:rPr lang="en-US" dirty="0" smtClean="0"/>
                  <a:t>You will have to change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How to explain 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vs larger ones</a:t>
                </a:r>
              </a:p>
              <a:p>
                <a:r>
                  <a:rPr lang="en-US" dirty="0" smtClean="0"/>
                  <a:t>Can’t get periodic solutions at 1 or larger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5321" y="1119352"/>
                <a:ext cx="10765221" cy="5186855"/>
              </a:xfrm>
              <a:blipFill rotWithShape="0">
                <a:blip r:embed="rId2"/>
                <a:stretch>
                  <a:fillRect l="-1019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666" y="1087422"/>
            <a:ext cx="5831667" cy="552474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4337882" y="1844448"/>
            <a:ext cx="5863422" cy="1063766"/>
            <a:chOff x="4337882" y="1844448"/>
            <a:chExt cx="5863422" cy="106376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7361" y="2176426"/>
              <a:ext cx="3013943" cy="3998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7882" y="1844448"/>
              <a:ext cx="2651233" cy="10637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3369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2469" y="507508"/>
            <a:ext cx="9144000" cy="2387600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Runge-Kutta</a:t>
            </a:r>
            <a:r>
              <a:rPr lang="en-US" dirty="0" smtClean="0"/>
              <a:t> methods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076" y="3238349"/>
            <a:ext cx="6076503" cy="302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6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We want to solve some problems to see what can happen, then generalize</a:t>
                </a:r>
              </a:p>
              <a:p>
                <a:r>
                  <a:rPr lang="en-US" dirty="0" err="1" smtClean="0"/>
                  <a:t>Prob</a:t>
                </a:r>
                <a:r>
                  <a:rPr lang="en-US" dirty="0" smtClean="0"/>
                  <a:t> 1: solve is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In standard form,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This problem is trivial; can be solved by separation of variables to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this could apply to the early stages of population growth (e.g., cells in a petri dish)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2073" r="-1565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893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 smtClean="0"/>
                  <a:t>Prob</a:t>
                </a:r>
                <a:r>
                  <a:rPr lang="en-US" dirty="0" smtClean="0"/>
                  <a:t> 2: solve is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standard form,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C</a:t>
                </a:r>
                <a:r>
                  <a:rPr lang="en-US" dirty="0" smtClean="0"/>
                  <a:t>an again be solved by separation of variables (not as easy!)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𝑘𝑡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, this function tends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This is a more realistic population model.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955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IVP theory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 smtClean="0"/>
                  <a:t>We will still need to classify ODEs and use some theory</a:t>
                </a:r>
              </a:p>
              <a:p>
                <a:r>
                  <a:rPr lang="en-US" dirty="0" smtClean="0"/>
                  <a:t>The general linear first order ODE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can use the integrating factor approach to get the solution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ith the integrating factor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limLoc m:val="undOvr"/>
                                  <m:subHide m:val="on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Thus for smooth enough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h</a:t>
                </a:r>
                <a:r>
                  <a:rPr lang="en-US" dirty="0" smtClean="0"/>
                  <a:t>, we get a solution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1943" b="-27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458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Nonlinear problems can be trickier</a:t>
                </a:r>
              </a:p>
              <a:p>
                <a:r>
                  <a:rPr lang="en-US" dirty="0" smtClean="0"/>
                  <a:t>Let’s solve the logistic model numerically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In standard form,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We can use </a:t>
                </a:r>
                <a:r>
                  <a:rPr lang="en-US" dirty="0" err="1" smtClean="0"/>
                  <a:t>Matlab’s</a:t>
                </a:r>
                <a:r>
                  <a:rPr lang="en-US" dirty="0" smtClean="0"/>
                  <a:t> </a:t>
                </a:r>
                <a:r>
                  <a:rPr lang="en-US" dirty="0" err="1" smtClean="0"/>
                  <a:t>builtin</a:t>
                </a:r>
                <a:r>
                  <a:rPr lang="en-US" dirty="0" smtClean="0"/>
                  <a:t> solver </a:t>
                </a:r>
                <a:r>
                  <a:rPr lang="en-US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ode45.m</a:t>
                </a:r>
                <a:r>
                  <a:rPr lang="en-US" dirty="0" smtClean="0"/>
                  <a:t> to solve it.</a:t>
                </a:r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r>
                  <a:rPr lang="en-US" dirty="0" smtClean="0"/>
                  <a:t>The solution should tend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 smtClean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873"/>
                <a:ext cx="10515600" cy="4706334"/>
              </a:xfrm>
              <a:blipFill rotWithShape="0">
                <a:blip r:embed="rId2"/>
                <a:stretch>
                  <a:fillRect l="-1043" t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86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IVPs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9873"/>
            <a:ext cx="3497317" cy="4706334"/>
          </a:xfrm>
        </p:spPr>
        <p:txBody>
          <a:bodyPr>
            <a:normAutofit/>
          </a:bodyPr>
          <a:lstStyle/>
          <a:p>
            <a:r>
              <a:rPr lang="en-US" dirty="0" smtClean="0"/>
              <a:t>Define the functions and constants</a:t>
            </a:r>
          </a:p>
          <a:p>
            <a:endParaRPr lang="en-US" dirty="0"/>
          </a:p>
          <a:p>
            <a:r>
              <a:rPr lang="en-US" dirty="0" smtClean="0"/>
              <a:t>Call the solver and plot; 45 time levels were computed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5" y="1403132"/>
            <a:ext cx="5319070" cy="13297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455" y="3050990"/>
            <a:ext cx="5166676" cy="328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75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2447</TotalTime>
  <Words>1033</Words>
  <Application>Microsoft Office PowerPoint</Application>
  <PresentationFormat>Widescreen</PresentationFormat>
  <Paragraphs>299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Chapter 6 Initial value problem (IVPs)</vt:lpstr>
      <vt:lpstr>Initial value prolbems, or IVPs</vt:lpstr>
      <vt:lpstr>IVPs</vt:lpstr>
      <vt:lpstr>Initial value problems, or IVPs</vt:lpstr>
      <vt:lpstr>Example IVPs</vt:lpstr>
      <vt:lpstr>Example IVPs</vt:lpstr>
      <vt:lpstr>Some IVP theory</vt:lpstr>
      <vt:lpstr>IVPs</vt:lpstr>
      <vt:lpstr>IVPs</vt:lpstr>
      <vt:lpstr>IVPs</vt:lpstr>
      <vt:lpstr>IVPs</vt:lpstr>
      <vt:lpstr>IVPs</vt:lpstr>
      <vt:lpstr>IVPs</vt:lpstr>
      <vt:lpstr>IVPs</vt:lpstr>
      <vt:lpstr>IVPs</vt:lpstr>
      <vt:lpstr>IVPs: some “theoretical” concerns</vt:lpstr>
      <vt:lpstr>Euler’s method for IVPs</vt:lpstr>
      <vt:lpstr>Euler’s method for IVPs</vt:lpstr>
      <vt:lpstr>Euler’s method for IVPs</vt:lpstr>
      <vt:lpstr>Euler solver function</vt:lpstr>
      <vt:lpstr>Euler’s method: example</vt:lpstr>
      <vt:lpstr>Euler Method ex</vt:lpstr>
      <vt:lpstr>Euler Method ex</vt:lpstr>
      <vt:lpstr>Euler Method ex</vt:lpstr>
      <vt:lpstr>Euler Method ex</vt:lpstr>
      <vt:lpstr>Euler Method analysis</vt:lpstr>
      <vt:lpstr>Euler Method analysis</vt:lpstr>
      <vt:lpstr>Euler Method analysis</vt:lpstr>
      <vt:lpstr>Euler Method analysis</vt:lpstr>
      <vt:lpstr>Euler Method analysis</vt:lpstr>
      <vt:lpstr>Euler Method analysis</vt:lpstr>
      <vt:lpstr>Euler Method analysis</vt:lpstr>
      <vt:lpstr>Euler Method analysis</vt:lpstr>
      <vt:lpstr>Euler Method analysis</vt:lpstr>
      <vt:lpstr> Systems of IVPs</vt:lpstr>
      <vt:lpstr>IVP systems</vt:lpstr>
      <vt:lpstr>IVP systems: predator-prey model</vt:lpstr>
      <vt:lpstr>Pred-prey ex</vt:lpstr>
      <vt:lpstr>Pred-prey ex</vt:lpstr>
      <vt:lpstr>Pred-prey ex</vt:lpstr>
      <vt:lpstr>IVP systems: higher order problems</vt:lpstr>
      <vt:lpstr>IVP systems: higher order problems</vt:lpstr>
      <vt:lpstr>IVP systems: predator-prey model</vt:lpstr>
      <vt:lpstr>Euler function for systems</vt:lpstr>
      <vt:lpstr>Euler method for  systems</vt:lpstr>
      <vt:lpstr> Runge-Kutta methods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Initial value problem (IVPs)</dc:title>
  <dc:creator>Richard Braun</dc:creator>
  <cp:lastModifiedBy>Richard J. Braun</cp:lastModifiedBy>
  <cp:revision>61</cp:revision>
  <dcterms:created xsi:type="dcterms:W3CDTF">2016-04-25T00:42:41Z</dcterms:created>
  <dcterms:modified xsi:type="dcterms:W3CDTF">2017-09-24T20:09:38Z</dcterms:modified>
</cp:coreProperties>
</file>