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5" r:id="rId38"/>
    <p:sldId id="296" r:id="rId39"/>
    <p:sldId id="294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2" r:id="rId55"/>
    <p:sldId id="311" r:id="rId56"/>
    <p:sldId id="313" r:id="rId57"/>
    <p:sldId id="314" r:id="rId58"/>
    <p:sldId id="315" r:id="rId59"/>
    <p:sldId id="317" r:id="rId60"/>
    <p:sldId id="316" r:id="rId61"/>
    <p:sldId id="318" r:id="rId62"/>
    <p:sldId id="319" r:id="rId63"/>
    <p:sldId id="321" r:id="rId64"/>
    <p:sldId id="322" r:id="rId65"/>
    <p:sldId id="323" r:id="rId66"/>
    <p:sldId id="324" r:id="rId67"/>
    <p:sldId id="326" r:id="rId68"/>
    <p:sldId id="325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72A79-F8BA-413B-9D27-7D517813B63F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BED81-CB70-4F36-9B08-74430C84B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6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8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0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36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69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93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8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5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34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91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2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9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38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197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006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7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60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84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43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985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5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47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52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9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25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3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7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9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11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BED81-CB70-4F36-9B08-74430C84BF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1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9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29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1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5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5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4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FCA24-3CC3-4561-A1F0-86BB2DE22A42}" type="datetimeFigureOut">
              <a:rPr lang="en-US" smtClean="0"/>
              <a:t>3/7/2016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A43E7-F6EE-4FEA-B3A1-8B5380626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67103"/>
            <a:ext cx="9144000" cy="1213945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Chapter 2</a:t>
            </a:r>
            <a:endParaRPr 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277734"/>
                <a:ext cx="9144000" cy="1655762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Square linear systems: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4000" dirty="0" smtClean="0"/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277734"/>
                <a:ext cx="9144000" cy="1655762"/>
              </a:xfrm>
              <a:blipFill rotWithShape="0">
                <a:blip r:embed="rId3"/>
                <a:stretch>
                  <a:fillRect t="-10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76" y="3342289"/>
            <a:ext cx="6021448" cy="30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5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03781"/>
            <a:ext cx="5532120" cy="754380"/>
          </a:xfrm>
        </p:spPr>
        <p:txBody>
          <a:bodyPr/>
          <a:lstStyle/>
          <a:p>
            <a:r>
              <a:rPr lang="en-US" dirty="0" smtClean="0"/>
              <a:t>Operation Count: 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628" y="1231428"/>
                <a:ext cx="4307912" cy="212137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Inner loop: 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ranges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(rows below </a:t>
                </a:r>
                <a:r>
                  <a:rPr lang="en-US" dirty="0" err="1" smtClean="0"/>
                  <a:t>diag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Outer loop: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ranges from 1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(all rows)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628" y="1231428"/>
                <a:ext cx="4307912" cy="2121372"/>
              </a:xfrm>
              <a:blipFill rotWithShape="0">
                <a:blip r:embed="rId3"/>
                <a:stretch>
                  <a:fillRect l="-2550" t="-6322" r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9" y="3227843"/>
            <a:ext cx="7195429" cy="33312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170571" y="2336070"/>
            <a:ext cx="3970476" cy="21689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97620" y="2587936"/>
            <a:ext cx="4190020" cy="20973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47" y="1570912"/>
            <a:ext cx="3018681" cy="1075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681448" y="3123736"/>
                <a:ext cx="295655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Note how the index for the outer sum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/>
                  <a:t> is in the limit of the inner sum: We must do the inner sum first to get all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 smtClean="0"/>
                  <a:t>’s into the summand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1448" y="3123736"/>
                <a:ext cx="2956559" cy="3539430"/>
              </a:xfrm>
              <a:prstGeom prst="rect">
                <a:avLst/>
              </a:prstGeom>
              <a:blipFill rotWithShape="0">
                <a:blip r:embed="rId6"/>
                <a:stretch>
                  <a:fillRect l="-4124" t="-1549" r="-6804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51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03781"/>
            <a:ext cx="5532120" cy="754380"/>
          </a:xfrm>
        </p:spPr>
        <p:txBody>
          <a:bodyPr/>
          <a:lstStyle/>
          <a:p>
            <a:r>
              <a:rPr lang="en-US" dirty="0" smtClean="0"/>
              <a:t>Operation Count: 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628" y="1231428"/>
                <a:ext cx="8704052" cy="49987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 the inner sum: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Make it easier: change variable with k = n-j.</a:t>
                </a:r>
              </a:p>
              <a:p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;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.  Then we have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Distributing the sum, we have sum involving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and a sum involving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628" y="1231428"/>
                <a:ext cx="8704052" cy="4998720"/>
              </a:xfrm>
              <a:blipFill rotWithShape="0">
                <a:blip r:embed="rId3"/>
                <a:stretch>
                  <a:fillRect l="-1261" t="-1951" r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6" y="1870522"/>
            <a:ext cx="5614833" cy="84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53" y="4203228"/>
            <a:ext cx="1731589" cy="9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0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03781"/>
            <a:ext cx="5532120" cy="754380"/>
          </a:xfrm>
        </p:spPr>
        <p:txBody>
          <a:bodyPr/>
          <a:lstStyle/>
          <a:p>
            <a:r>
              <a:rPr lang="en-US" dirty="0" smtClean="0"/>
              <a:t>Operation Count: 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628" y="1231428"/>
                <a:ext cx="6631412" cy="49987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For most situations, we only care about the leading factor in the sum, and can use the results at right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One term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,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The other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Our sum then results in two parts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For large n, the cubic term is dominant: LU factorization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more 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628" y="1231428"/>
                <a:ext cx="6631412" cy="4998720"/>
              </a:xfrm>
              <a:blipFill rotWithShape="0">
                <a:blip r:embed="rId3"/>
                <a:stretch>
                  <a:fillRect l="-1471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120" y="814321"/>
            <a:ext cx="4861560" cy="37881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539" y="2051598"/>
            <a:ext cx="2029452" cy="10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0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03781"/>
            <a:ext cx="5532120" cy="754380"/>
          </a:xfrm>
        </p:spPr>
        <p:txBody>
          <a:bodyPr/>
          <a:lstStyle/>
          <a:p>
            <a:r>
              <a:rPr lang="en-US" dirty="0" smtClean="0"/>
              <a:t>Operation Count: 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714" y="1173370"/>
                <a:ext cx="8640915" cy="49987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Our </a:t>
                </a:r>
                <a:r>
                  <a:rPr lang="en-US" dirty="0"/>
                  <a:t>sum then results in two parts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For large n, the cubic term is dominant: LU factorization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M</a:t>
                </a:r>
                <a:r>
                  <a:rPr lang="en-US" dirty="0" smtClean="0"/>
                  <a:t>ore specifically, the FLOP count is asymptotic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How does this stack up against actual computation time?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714" y="1173370"/>
                <a:ext cx="8640915" cy="4998720"/>
              </a:xfrm>
              <a:blipFill rotWithShape="0">
                <a:blip r:embed="rId3"/>
                <a:stretch>
                  <a:fillRect l="-1269" t="-1951" r="-1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1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492240" cy="754380"/>
          </a:xfrm>
        </p:spPr>
        <p:txBody>
          <a:bodyPr/>
          <a:lstStyle/>
          <a:p>
            <a:r>
              <a:rPr lang="en-US" dirty="0" smtClean="0"/>
              <a:t>Operation Counts: LU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039"/>
            <a:ext cx="6492240" cy="2212703"/>
          </a:xfrm>
        </p:spPr>
        <p:txBody>
          <a:bodyPr>
            <a:normAutofit/>
          </a:bodyPr>
          <a:lstStyle/>
          <a:p>
            <a:r>
              <a:rPr lang="en-US" dirty="0" smtClean="0"/>
              <a:t>Let’s test with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</a:p>
          <a:p>
            <a:r>
              <a:rPr lang="en-US" dirty="0" smtClean="0"/>
              <a:t>Use functions tic and toc: wall clock time</a:t>
            </a:r>
          </a:p>
          <a:p>
            <a:r>
              <a:rPr lang="en-US" dirty="0" smtClean="0"/>
              <a:t>Increase matrix size n </a:t>
            </a:r>
          </a:p>
          <a:p>
            <a:r>
              <a:rPr lang="en-US" dirty="0" smtClean="0"/>
              <a:t>Repeat to get more reliable timing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4143"/>
            <a:ext cx="5236560" cy="25984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44994" y="1651080"/>
            <a:ext cx="4552320" cy="3414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71224" y="6032637"/>
                <a:ext cx="48998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How fast is the time growing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?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224" y="6032637"/>
                <a:ext cx="489986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86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3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492240" cy="754380"/>
          </a:xfrm>
        </p:spPr>
        <p:txBody>
          <a:bodyPr/>
          <a:lstStyle/>
          <a:p>
            <a:r>
              <a:rPr lang="en-US" dirty="0" smtClean="0"/>
              <a:t>Operation Counts: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42400" y="1952896"/>
                <a:ext cx="2900571" cy="357704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Note that we picked a convenient constant </a:t>
                </a:r>
              </a:p>
              <a:p>
                <a:r>
                  <a:rPr lang="en-US" dirty="0" smtClean="0"/>
                  <a:t>Is this behaving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It’s not perfect fit by any means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2400" y="1952896"/>
                <a:ext cx="2900571" cy="3577047"/>
              </a:xfrm>
              <a:blipFill rotWithShape="0">
                <a:blip r:embed="rId3"/>
                <a:stretch>
                  <a:fillRect l="-3782" t="-2726" b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1" y="1068172"/>
            <a:ext cx="7277265" cy="52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492240" cy="754380"/>
          </a:xfrm>
        </p:spPr>
        <p:txBody>
          <a:bodyPr/>
          <a:lstStyle/>
          <a:p>
            <a:r>
              <a:rPr lang="en-US" dirty="0" smtClean="0"/>
              <a:t>Operation Counts: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926286" y="1059180"/>
                <a:ext cx="3120571" cy="490619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Let’s add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curve</a:t>
                </a:r>
              </a:p>
              <a:p>
                <a:r>
                  <a:rPr lang="en-US" dirty="0" smtClean="0"/>
                  <a:t>It looks like it is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For larger matrix size, seems closer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What is contributing to this?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6286" y="1059180"/>
                <a:ext cx="3120571" cy="4906191"/>
              </a:xfrm>
              <a:blipFill rotWithShape="0">
                <a:blip r:embed="rId3"/>
                <a:stretch>
                  <a:fillRect l="-3516" t="-2112" r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1" y="1555360"/>
            <a:ext cx="7277265" cy="427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2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03781"/>
            <a:ext cx="5532120" cy="754380"/>
          </a:xfrm>
        </p:spPr>
        <p:txBody>
          <a:bodyPr/>
          <a:lstStyle/>
          <a:p>
            <a:r>
              <a:rPr lang="en-US" dirty="0" smtClean="0"/>
              <a:t>Operation Count: 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714" y="1173370"/>
            <a:ext cx="8640915" cy="4998720"/>
          </a:xfrm>
        </p:spPr>
        <p:txBody>
          <a:bodyPr>
            <a:normAutofit/>
          </a:bodyPr>
          <a:lstStyle/>
          <a:p>
            <a:r>
              <a:rPr lang="en-US" dirty="0" smtClean="0"/>
              <a:t>We assumed all that mattered was time to do one flop and that they were sequential</a:t>
            </a:r>
          </a:p>
          <a:p>
            <a:r>
              <a:rPr lang="en-US" dirty="0" smtClean="0"/>
              <a:t>CPUs can have multiple cores, and can have </a:t>
            </a:r>
            <a:r>
              <a:rPr lang="en-US" dirty="0" err="1" smtClean="0"/>
              <a:t>vectorized</a:t>
            </a:r>
            <a:r>
              <a:rPr lang="en-US" dirty="0" smtClean="0"/>
              <a:t> operations</a:t>
            </a:r>
            <a:endParaRPr lang="en-US" dirty="0"/>
          </a:p>
          <a:p>
            <a:r>
              <a:rPr lang="en-US" dirty="0" smtClean="0"/>
              <a:t>These can violate our assumptions</a:t>
            </a:r>
          </a:p>
          <a:p>
            <a:r>
              <a:rPr lang="en-US" dirty="0" smtClean="0"/>
              <a:t>Parallel computation is even more different: time to send data to different CPUs can even dominate the computation</a:t>
            </a:r>
          </a:p>
          <a:p>
            <a:r>
              <a:rPr lang="en-US" dirty="0" smtClean="0"/>
              <a:t>The details of the specific hardware matter</a:t>
            </a:r>
          </a:p>
          <a:p>
            <a:r>
              <a:rPr lang="en-US" dirty="0" smtClean="0"/>
              <a:t>If computational time is important to your project, test it!!!!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7" y="303781"/>
            <a:ext cx="8524801" cy="754380"/>
          </a:xfrm>
        </p:spPr>
        <p:txBody>
          <a:bodyPr/>
          <a:lstStyle/>
          <a:p>
            <a:r>
              <a:rPr lang="en-US" dirty="0" smtClean="0"/>
              <a:t>Fixing up issues with naïve GE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1714" y="1173370"/>
                <a:ext cx="8640915" cy="49987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carry out GE, we needed to compute the multiplier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What if A(</a:t>
                </a:r>
                <a:r>
                  <a:rPr lang="en-US" dirty="0" err="1" smtClean="0"/>
                  <a:t>i,i</a:t>
                </a:r>
                <a:r>
                  <a:rPr lang="en-US" dirty="0" smtClean="0"/>
                  <a:t>)=0?</a:t>
                </a:r>
                <a:endParaRPr lang="en-US" dirty="0"/>
              </a:p>
              <a:p>
                <a:r>
                  <a:rPr lang="en-US" dirty="0" smtClean="0"/>
                  <a:t>Switch rows so that there is nonzero element there: “row pivoting”  </a:t>
                </a:r>
              </a:p>
              <a:p>
                <a:r>
                  <a:rPr lang="en-US" dirty="0" smtClean="0"/>
                  <a:t>Smart way to do that: move the largest element of A(i+1:n,i), the part of column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below the pivot, to the pivot.</a:t>
                </a:r>
              </a:p>
              <a:p>
                <a:r>
                  <a:rPr lang="en-US" dirty="0" smtClean="0"/>
                  <a:t>Consider this example…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714" y="1173370"/>
                <a:ext cx="8640915" cy="4998720"/>
              </a:xfrm>
              <a:blipFill rotWithShape="0">
                <a:blip r:embed="rId3"/>
                <a:stretch>
                  <a:fillRect l="-1269" t="-1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89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Our previous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042400" y="1952896"/>
                <a:ext cx="2900571" cy="35770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 difficulties here</a:t>
                </a:r>
              </a:p>
              <a:p>
                <a:r>
                  <a:rPr lang="en-US" dirty="0" smtClean="0"/>
                  <a:t>But, after finishing with the first column, we had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What if that were at (2,2) location instead?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2400" y="1952896"/>
                <a:ext cx="2900571" cy="3577047"/>
              </a:xfrm>
              <a:blipFill rotWithShape="0">
                <a:blip r:embed="rId3"/>
                <a:stretch>
                  <a:fillRect l="-3782" t="-3748" r="-3151" b="-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754380"/>
            <a:ext cx="7277265" cy="3632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4386550"/>
            <a:ext cx="4628174" cy="23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function sizes in a limit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want to compare how functions behave in limiting cases 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1/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1/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How do these compare to each other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, or “large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The limit is easy: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What we want to know is how fast this function gets to the limit.  We can do that by comparing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conclude that f and g are the same size…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Our previous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68" y="754380"/>
                <a:ext cx="7124631" cy="593670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use the following to change the order of the equations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_2 ↔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Theoretically, the answer does not change, and the \ gets it right</a:t>
                </a:r>
              </a:p>
              <a:p>
                <a:r>
                  <a:rPr lang="en-US" dirty="0" smtClean="0"/>
                  <a:t>But, </a:t>
                </a:r>
                <a:r>
                  <a:rPr lang="en-US" dirty="0" err="1" smtClean="0"/>
                  <a:t>lufact</a:t>
                </a:r>
                <a:r>
                  <a:rPr lang="en-US" dirty="0" smtClean="0"/>
                  <a:t> fails!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68" y="754380"/>
                <a:ext cx="7124631" cy="5936706"/>
              </a:xfrm>
              <a:blipFill rotWithShape="0">
                <a:blip r:embed="rId3"/>
                <a:stretch>
                  <a:fillRect l="-1540" t="-1745" r="-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" y="3471809"/>
            <a:ext cx="5308857" cy="2309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6" y="1818852"/>
            <a:ext cx="6694303" cy="37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Our previous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68" y="754380"/>
                <a:ext cx="7124631" cy="593670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can use the following to change the order of the equations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_2 ↔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_4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Theoretically, the answer does not change, and the \ gets it right</a:t>
                </a:r>
              </a:p>
              <a:p>
                <a:r>
                  <a:rPr lang="en-US" dirty="0" smtClean="0"/>
                  <a:t>But, </a:t>
                </a:r>
                <a:r>
                  <a:rPr lang="en-US" dirty="0" err="1" smtClean="0"/>
                  <a:t>lufact</a:t>
                </a:r>
                <a:r>
                  <a:rPr lang="en-US" dirty="0" smtClean="0"/>
                  <a:t> fails! 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Why?  Zero pivot after first column finished</a:t>
                </a:r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68" y="754380"/>
                <a:ext cx="7124631" cy="5936706"/>
              </a:xfrm>
              <a:blipFill rotWithShape="0">
                <a:blip r:embed="rId3"/>
                <a:stretch>
                  <a:fillRect l="-1540" t="-1745" r="-770" b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7" y="3471809"/>
            <a:ext cx="5308857" cy="2309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96" y="1818852"/>
            <a:ext cx="6694303" cy="3789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220" y="4296229"/>
            <a:ext cx="3452417" cy="225976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7257143" y="5231753"/>
            <a:ext cx="1807755" cy="11109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9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7" y="303781"/>
            <a:ext cx="8524801" cy="754380"/>
          </a:xfrm>
        </p:spPr>
        <p:txBody>
          <a:bodyPr/>
          <a:lstStyle/>
          <a:p>
            <a:r>
              <a:rPr lang="en-US" dirty="0" smtClean="0"/>
              <a:t>Fixing up issues with naïve 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714" y="1173370"/>
            <a:ext cx="8640915" cy="4998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fact that we get a zero pivot can be fixed by switching rows, IF the column below the pivot is not all zero</a:t>
            </a:r>
          </a:p>
          <a:p>
            <a:r>
              <a:rPr lang="en-US" dirty="0" smtClean="0"/>
              <a:t>If the A(</a:t>
            </a:r>
            <a:r>
              <a:rPr lang="en-US" dirty="0" err="1" smtClean="0"/>
              <a:t>i:n,i</a:t>
            </a:r>
            <a:r>
              <a:rPr lang="en-US" dirty="0" smtClean="0"/>
              <a:t>)=0, then the columns 1:i are linearly dependent, and there is no unique solution</a:t>
            </a:r>
            <a:endParaRPr lang="en-US" dirty="0"/>
          </a:p>
          <a:p>
            <a:r>
              <a:rPr lang="en-US" dirty="0" smtClean="0"/>
              <a:t>This implies that the original matrix </a:t>
            </a:r>
            <a:r>
              <a:rPr lang="en-US" b="1" dirty="0" smtClean="0"/>
              <a:t>A</a:t>
            </a:r>
            <a:r>
              <a:rPr lang="en-US" dirty="0" smtClean="0"/>
              <a:t> is singular</a:t>
            </a:r>
          </a:p>
          <a:p>
            <a:r>
              <a:rPr lang="en-US" dirty="0" smtClean="0"/>
              <a:t>Theorem 2: </a:t>
            </a:r>
            <a:r>
              <a:rPr lang="en-US" dirty="0"/>
              <a:t>If a pivot element and all the elements below it are zero, then the original matrix </a:t>
            </a:r>
            <a:r>
              <a:rPr lang="en-US" b="1" dirty="0"/>
              <a:t>A </a:t>
            </a:r>
            <a:r>
              <a:rPr lang="en-US" dirty="0"/>
              <a:t>is </a:t>
            </a:r>
            <a:r>
              <a:rPr lang="en-US" dirty="0" smtClean="0"/>
              <a:t>singular.  In </a:t>
            </a:r>
            <a:r>
              <a:rPr lang="en-US" dirty="0"/>
              <a:t>other words, if </a:t>
            </a:r>
            <a:r>
              <a:rPr lang="en-US" b="1" dirty="0"/>
              <a:t>A </a:t>
            </a:r>
            <a:r>
              <a:rPr lang="en-US" dirty="0"/>
              <a:t>is nonsingular, then Gaussian elimination with row pivoting will run to completion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tells us that using row pivoting is well worth implementing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3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Our previous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69" y="870858"/>
                <a:ext cx="9243717" cy="564605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How to swap rows?</a:t>
                </a:r>
              </a:p>
              <a:p>
                <a:r>
                  <a:rPr lang="en-US" dirty="0" smtClean="0"/>
                  <a:t>Use a “permutation matrix”</a:t>
                </a:r>
              </a:p>
              <a:p>
                <a:r>
                  <a:rPr lang="en-US" dirty="0" smtClean="0"/>
                  <a:t>If we take the identity matrix I  that is 3x3, and switch the first two rows, we get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effect of left multiplying by this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is to switch rows 1 and 2! In terms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could also look at 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69" y="870858"/>
                <a:ext cx="9243717" cy="5646056"/>
              </a:xfrm>
              <a:blipFill rotWithShape="0">
                <a:blip r:embed="rId3"/>
                <a:stretch>
                  <a:fillRect l="-1187" t="-1836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53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8" y="0"/>
            <a:ext cx="7937431" cy="754380"/>
          </a:xfrm>
        </p:spPr>
        <p:txBody>
          <a:bodyPr>
            <a:normAutofit/>
          </a:bodyPr>
          <a:lstStyle/>
          <a:p>
            <a:r>
              <a:rPr lang="en-US" dirty="0" smtClean="0"/>
              <a:t>Permutations and row switches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69" y="870858"/>
                <a:ext cx="9243717" cy="564605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Permutation matrices have interesting properties</a:t>
                </a:r>
              </a:p>
              <a:p>
                <a:r>
                  <a:rPr lang="en-US" dirty="0" smtClean="0"/>
                  <a:t>Say left multiplying by P switches some rows; left multiplying by P^T will switch them back.  </a:t>
                </a:r>
              </a:p>
              <a:p>
                <a:r>
                  <a:rPr lang="en-US" dirty="0" smtClean="0"/>
                  <a:t>This suggests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!!  (Proof in exercises)</a:t>
                </a:r>
              </a:p>
              <a:p>
                <a:r>
                  <a:rPr lang="en-US" dirty="0" smtClean="0"/>
                  <a:t>Let’s use them to keep track of row switches.</a:t>
                </a:r>
              </a:p>
              <a:p>
                <a:r>
                  <a:rPr lang="en-US" dirty="0" smtClean="0"/>
                  <a:t>For our example where we got the zero pivot, we had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can switch rows 2 and 3 to keep going with GE</a:t>
                </a:r>
              </a:p>
              <a:p>
                <a:r>
                  <a:rPr lang="en-US" dirty="0" smtClean="0"/>
                  <a:t>Write this in matrix terms…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69" y="870858"/>
                <a:ext cx="9243717" cy="5646056"/>
              </a:xfrm>
              <a:blipFill rotWithShape="0">
                <a:blip r:embed="rId3"/>
                <a:stretch>
                  <a:fillRect l="-1187" t="-1836" r="-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57" y="3693886"/>
            <a:ext cx="2695523" cy="17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8" y="0"/>
            <a:ext cx="7937431" cy="75438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ow switches in 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69" y="870858"/>
                <a:ext cx="9243717" cy="564605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After finishing with the first column and doing row switch,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Finishing up the factorization gives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Working toward undoing the right side,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Continuing,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way that we use this is to post facto create P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𝑃𝐴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𝐿𝑈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69" y="870858"/>
                <a:ext cx="9243717" cy="5646056"/>
              </a:xfrm>
              <a:blipFill rotWithShape="0">
                <a:blip r:embed="rId3"/>
                <a:stretch>
                  <a:fillRect l="-1187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0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8" y="0"/>
            <a:ext cx="7937431" cy="75438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ow switches in LU: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69" y="870858"/>
            <a:ext cx="9243717" cy="5646056"/>
          </a:xfrm>
        </p:spPr>
        <p:txBody>
          <a:bodyPr>
            <a:normAutofit/>
          </a:bodyPr>
          <a:lstStyle/>
          <a:p>
            <a:r>
              <a:rPr lang="en-US" dirty="0" smtClean="0"/>
              <a:t>We will use MATLAB’s </a:t>
            </a:r>
            <a:r>
              <a:rPr lang="en-US" dirty="0" err="1" smtClean="0"/>
              <a:t>builtin</a:t>
            </a:r>
            <a:r>
              <a:rPr lang="en-US" dirty="0" smtClean="0"/>
              <a:t> function </a:t>
            </a:r>
            <a:r>
              <a:rPr lang="en-US" dirty="0" err="1" smtClean="0"/>
              <a:t>lu</a:t>
            </a:r>
            <a:endParaRPr lang="en-US" dirty="0" smtClean="0"/>
          </a:p>
          <a:p>
            <a:r>
              <a:rPr lang="en-US" dirty="0" smtClean="0"/>
              <a:t>The syntax is [L,U,P] = </a:t>
            </a:r>
            <a:r>
              <a:rPr lang="en-US" dirty="0" err="1" smtClean="0"/>
              <a:t>lu</a:t>
            </a:r>
            <a:r>
              <a:rPr lang="en-US" dirty="0" smtClean="0"/>
              <a:t>(A)</a:t>
            </a:r>
            <a:endParaRPr lang="en-US" dirty="0"/>
          </a:p>
          <a:p>
            <a:r>
              <a:rPr lang="en-US" dirty="0" smtClean="0"/>
              <a:t>To use this, we first view the system at </a:t>
            </a:r>
            <a:r>
              <a:rPr lang="en-US" dirty="0" err="1" smtClean="0"/>
              <a:t>Pax</a:t>
            </a:r>
            <a:r>
              <a:rPr lang="en-US" dirty="0" smtClean="0"/>
              <a:t>=</a:t>
            </a:r>
            <a:r>
              <a:rPr lang="en-US" dirty="0" err="1" smtClean="0"/>
              <a:t>Pb</a:t>
            </a:r>
            <a:endParaRPr lang="en-US" dirty="0" smtClean="0"/>
          </a:p>
          <a:p>
            <a:r>
              <a:rPr lang="en-US" dirty="0" smtClean="0"/>
              <a:t>Then use L and U as before, because row switching won’t be needed now</a:t>
            </a:r>
          </a:p>
          <a:p>
            <a:r>
              <a:rPr lang="en-US" dirty="0" smtClean="0"/>
              <a:t>Thus, PA = LU and let </a:t>
            </a:r>
            <a:r>
              <a:rPr lang="en-US" dirty="0" err="1" smtClean="0"/>
              <a:t>Ux</a:t>
            </a:r>
            <a:r>
              <a:rPr lang="en-US" dirty="0" smtClean="0"/>
              <a:t> = z. </a:t>
            </a:r>
          </a:p>
          <a:p>
            <a:r>
              <a:rPr lang="en-US" dirty="0" smtClean="0"/>
              <a:t>Then, </a:t>
            </a:r>
            <a:r>
              <a:rPr lang="en-US" dirty="0" err="1" smtClean="0"/>
              <a:t>Lz</a:t>
            </a:r>
            <a:r>
              <a:rPr lang="en-US" dirty="0" smtClean="0"/>
              <a:t> = </a:t>
            </a:r>
            <a:r>
              <a:rPr lang="en-US" dirty="0" err="1" smtClean="0"/>
              <a:t>Pb</a:t>
            </a:r>
            <a:endParaRPr lang="en-US" dirty="0" smtClean="0"/>
          </a:p>
          <a:p>
            <a:r>
              <a:rPr lang="en-US" dirty="0" smtClean="0"/>
              <a:t>Solving the system can then be done by:</a:t>
            </a:r>
          </a:p>
          <a:p>
            <a:pPr marL="0" indent="0">
              <a:buNone/>
            </a:pPr>
            <a:r>
              <a:rPr lang="en-US" dirty="0" smtClean="0"/>
              <a:t>      using </a:t>
            </a:r>
            <a:r>
              <a:rPr lang="en-US" dirty="0" err="1" smtClean="0"/>
              <a:t>forwardsub</a:t>
            </a:r>
            <a:r>
              <a:rPr lang="en-US" dirty="0" smtClean="0"/>
              <a:t> on </a:t>
            </a:r>
            <a:r>
              <a:rPr lang="en-US" dirty="0" err="1" smtClean="0"/>
              <a:t>Lz</a:t>
            </a:r>
            <a:r>
              <a:rPr lang="en-US" dirty="0" smtClean="0"/>
              <a:t>=</a:t>
            </a:r>
            <a:r>
              <a:rPr lang="en-US" dirty="0" err="1" smtClean="0"/>
              <a:t>Pb</a:t>
            </a:r>
            <a:r>
              <a:rPr lang="en-US" dirty="0" smtClean="0"/>
              <a:t> to get z,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then using </a:t>
            </a:r>
            <a:r>
              <a:rPr lang="en-US" dirty="0" err="1" smtClean="0"/>
              <a:t>backsub</a:t>
            </a:r>
            <a:r>
              <a:rPr lang="en-US" dirty="0" smtClean="0"/>
              <a:t> on </a:t>
            </a:r>
            <a:r>
              <a:rPr lang="en-US" dirty="0" err="1" smtClean="0"/>
              <a:t>Ux</a:t>
            </a:r>
            <a:r>
              <a:rPr lang="en-US" dirty="0" smtClean="0"/>
              <a:t>=z to get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8" y="0"/>
            <a:ext cx="7937431" cy="754380"/>
          </a:xfrm>
        </p:spPr>
        <p:txBody>
          <a:bodyPr>
            <a:normAutofit/>
          </a:bodyPr>
          <a:lstStyle/>
          <a:p>
            <a:r>
              <a:rPr lang="en-US" dirty="0" smtClean="0"/>
              <a:t>Partial pivoting in MATLAB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69" y="870858"/>
            <a:ext cx="9243717" cy="5646056"/>
          </a:xfrm>
        </p:spPr>
        <p:txBody>
          <a:bodyPr>
            <a:normAutofit/>
          </a:bodyPr>
          <a:lstStyle/>
          <a:p>
            <a:r>
              <a:rPr lang="en-US" dirty="0" smtClean="0"/>
              <a:t>Solving systems using </a:t>
            </a:r>
            <a:r>
              <a:rPr lang="en-US" dirty="0" err="1" smtClean="0"/>
              <a:t>lu</a:t>
            </a:r>
            <a:r>
              <a:rPr lang="en-US" dirty="0" smtClean="0"/>
              <a:t> in MATLAB and our functions is then as follows: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L, U and P from [L,U,P] = </a:t>
            </a:r>
            <a:r>
              <a:rPr lang="en-US" dirty="0" err="1" smtClean="0"/>
              <a:t>lu</a:t>
            </a:r>
            <a:r>
              <a:rPr lang="en-US" dirty="0" smtClean="0"/>
              <a:t>(A);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</a:t>
            </a:r>
            <a:r>
              <a:rPr lang="en-US" dirty="0" err="1" smtClean="0"/>
              <a:t>Lz</a:t>
            </a:r>
            <a:r>
              <a:rPr lang="en-US" dirty="0" smtClean="0"/>
              <a:t>=</a:t>
            </a:r>
            <a:r>
              <a:rPr lang="en-US" dirty="0" err="1" smtClean="0"/>
              <a:t>Pb</a:t>
            </a:r>
            <a:r>
              <a:rPr lang="en-US" dirty="0" smtClean="0"/>
              <a:t> using z = </a:t>
            </a:r>
            <a:r>
              <a:rPr lang="en-US" dirty="0" err="1" smtClean="0"/>
              <a:t>forwardsub</a:t>
            </a:r>
            <a:r>
              <a:rPr lang="en-US" dirty="0" smtClean="0"/>
              <a:t>(L,P*b);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Solve </a:t>
            </a:r>
            <a:r>
              <a:rPr lang="en-US" dirty="0" err="1" smtClean="0"/>
              <a:t>Ux</a:t>
            </a:r>
            <a:r>
              <a:rPr lang="en-US" dirty="0" smtClean="0"/>
              <a:t>=z using x = </a:t>
            </a:r>
            <a:r>
              <a:rPr lang="en-US" dirty="0" err="1" smtClean="0"/>
              <a:t>backsub</a:t>
            </a:r>
            <a:r>
              <a:rPr lang="en-US" dirty="0" smtClean="0"/>
              <a:t>(</a:t>
            </a:r>
            <a:r>
              <a:rPr lang="en-US" dirty="0" err="1" smtClean="0"/>
              <a:t>U,z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MATLAB’s </a:t>
            </a:r>
            <a:r>
              <a:rPr lang="en-US" dirty="0" err="1" smtClean="0"/>
              <a:t>lu</a:t>
            </a:r>
            <a:r>
              <a:rPr lang="en-US" dirty="0" smtClean="0"/>
              <a:t> and \, one does: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L, U and P from [L,U,P] = </a:t>
            </a:r>
            <a:r>
              <a:rPr lang="en-US" dirty="0" err="1"/>
              <a:t>lu</a:t>
            </a:r>
            <a:r>
              <a:rPr lang="en-US" dirty="0"/>
              <a:t>(A);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</a:t>
            </a:r>
            <a:r>
              <a:rPr lang="en-US" dirty="0" err="1"/>
              <a:t>Lz</a:t>
            </a:r>
            <a:r>
              <a:rPr lang="en-US" dirty="0"/>
              <a:t>=</a:t>
            </a:r>
            <a:r>
              <a:rPr lang="en-US" dirty="0" err="1"/>
              <a:t>Pb</a:t>
            </a:r>
            <a:r>
              <a:rPr lang="en-US" dirty="0"/>
              <a:t> using z = </a:t>
            </a:r>
            <a:r>
              <a:rPr lang="en-US" dirty="0" smtClean="0"/>
              <a:t>L\(P*b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</a:t>
            </a:r>
            <a:r>
              <a:rPr lang="en-US" dirty="0" err="1"/>
              <a:t>Ux</a:t>
            </a:r>
            <a:r>
              <a:rPr lang="en-US" dirty="0"/>
              <a:t>=z using x = </a:t>
            </a:r>
            <a:r>
              <a:rPr lang="en-US" dirty="0" smtClean="0"/>
              <a:t>U\z.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0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Example using 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2800" y="646610"/>
            <a:ext cx="3141755" cy="2952933"/>
          </a:xfrm>
        </p:spPr>
        <p:txBody>
          <a:bodyPr>
            <a:normAutofit/>
          </a:bodyPr>
          <a:lstStyle/>
          <a:p>
            <a:r>
              <a:rPr lang="en-US" dirty="0" smtClean="0"/>
              <a:t>Swapped row system at left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993971"/>
            <a:ext cx="7766841" cy="6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6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Example using 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2800" y="646610"/>
            <a:ext cx="3141755" cy="2952933"/>
          </a:xfrm>
        </p:spPr>
        <p:txBody>
          <a:bodyPr>
            <a:normAutofit/>
          </a:bodyPr>
          <a:lstStyle/>
          <a:p>
            <a:r>
              <a:rPr lang="en-US" dirty="0" smtClean="0"/>
              <a:t>Swapped row system at left</a:t>
            </a:r>
          </a:p>
          <a:p>
            <a:r>
              <a:rPr lang="en-US" dirty="0" err="1" smtClean="0"/>
              <a:t>lu</a:t>
            </a:r>
            <a:r>
              <a:rPr lang="en-US" dirty="0" smtClean="0"/>
              <a:t> gives L,U,P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1881124"/>
            <a:ext cx="5339374" cy="4667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993971"/>
            <a:ext cx="7766841" cy="6026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834743" y="2000352"/>
            <a:ext cx="2598058" cy="365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7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omparing functions: Order and asymptotic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We say that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asymptotic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”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These two approach the limit at the same rate</a:t>
                </a:r>
              </a:p>
              <a:p>
                <a:r>
                  <a:rPr lang="en-US" dirty="0" smtClean="0"/>
                  <a:t>We can also say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order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”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when the limit is bounded</a:t>
                </a:r>
              </a:p>
              <a:p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limit doesn’t exist, because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goes to zero faster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So, f and h are not the same order. </a:t>
                </a:r>
              </a:p>
              <a:p>
                <a:r>
                  <a:rPr lang="en-US" dirty="0" smtClean="0"/>
                  <a:t>If we 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we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3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Example using 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2800" y="646610"/>
            <a:ext cx="3141755" cy="2952933"/>
          </a:xfrm>
        </p:spPr>
        <p:txBody>
          <a:bodyPr>
            <a:normAutofit/>
          </a:bodyPr>
          <a:lstStyle/>
          <a:p>
            <a:r>
              <a:rPr lang="en-US" dirty="0" smtClean="0"/>
              <a:t>Swapped row system at left</a:t>
            </a:r>
          </a:p>
          <a:p>
            <a:r>
              <a:rPr lang="en-US" dirty="0" err="1" smtClean="0"/>
              <a:t>lu</a:t>
            </a:r>
            <a:r>
              <a:rPr lang="en-US" dirty="0" smtClean="0"/>
              <a:t> gives L,U,P </a:t>
            </a:r>
          </a:p>
          <a:p>
            <a:r>
              <a:rPr lang="en-US" dirty="0" smtClean="0"/>
              <a:t>In one line, </a:t>
            </a:r>
            <a:r>
              <a:rPr lang="en-US" dirty="0" err="1" smtClean="0"/>
              <a:t>forwardsub</a:t>
            </a:r>
            <a:r>
              <a:rPr lang="en-US" dirty="0" smtClean="0"/>
              <a:t>, then </a:t>
            </a:r>
            <a:r>
              <a:rPr lang="en-US" dirty="0" err="1" smtClean="0"/>
              <a:t>backsub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1881124"/>
            <a:ext cx="5339374" cy="46671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81" y="4368800"/>
            <a:ext cx="5022374" cy="217952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834743" y="2000352"/>
            <a:ext cx="2598058" cy="365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810171" y="3416805"/>
            <a:ext cx="21773" cy="7979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993971"/>
            <a:ext cx="7766841" cy="6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Example using </a:t>
            </a:r>
            <a:r>
              <a:rPr lang="en-US" dirty="0" err="1" smtClean="0"/>
              <a:t>PtLU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3544" y="646609"/>
            <a:ext cx="4107542" cy="4593047"/>
          </a:xfrm>
        </p:spPr>
        <p:txBody>
          <a:bodyPr>
            <a:normAutofit/>
          </a:bodyPr>
          <a:lstStyle/>
          <a:p>
            <a:r>
              <a:rPr lang="en-US" dirty="0" smtClean="0"/>
              <a:t>Use only two output arguments</a:t>
            </a:r>
          </a:p>
          <a:p>
            <a:r>
              <a:rPr lang="en-US" dirty="0" err="1" smtClean="0"/>
              <a:t>lu</a:t>
            </a:r>
            <a:r>
              <a:rPr lang="en-US" dirty="0" smtClean="0"/>
              <a:t> gives </a:t>
            </a:r>
            <a:r>
              <a:rPr lang="en-US" dirty="0" err="1" smtClean="0"/>
              <a:t>PtL</a:t>
            </a:r>
            <a:r>
              <a:rPr lang="en-US" dirty="0" smtClean="0"/>
              <a:t> and U </a:t>
            </a:r>
          </a:p>
          <a:p>
            <a:r>
              <a:rPr lang="en-US" dirty="0" smtClean="0"/>
              <a:t>The backslash is better than </a:t>
            </a:r>
            <a:r>
              <a:rPr lang="en-US" dirty="0" err="1" smtClean="0"/>
              <a:t>forwardsub</a:t>
            </a:r>
            <a:r>
              <a:rPr lang="en-US" dirty="0" smtClean="0"/>
              <a:t> and can use the row-switched L (</a:t>
            </a:r>
            <a:r>
              <a:rPr lang="en-US" dirty="0" err="1" smtClean="0"/>
              <a:t>i.e</a:t>
            </a:r>
            <a:r>
              <a:rPr lang="en-US" dirty="0" smtClean="0"/>
              <a:t>, </a:t>
            </a:r>
            <a:r>
              <a:rPr lang="en-US" dirty="0" err="1" smtClean="0"/>
              <a:t>PtL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Using the backslash can solve the two system sequence in one line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839835"/>
            <a:ext cx="5729744" cy="3621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69" y="4461465"/>
            <a:ext cx="2247831" cy="30907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873829" y="984352"/>
            <a:ext cx="4789715" cy="89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7" y="4770541"/>
            <a:ext cx="1943223" cy="187735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2844992" y="4530774"/>
            <a:ext cx="4789715" cy="897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6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7081088" cy="7543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using only MATLAB’s \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57" y="2481943"/>
            <a:ext cx="6328229" cy="2757713"/>
          </a:xfrm>
        </p:spPr>
        <p:txBody>
          <a:bodyPr>
            <a:normAutofit/>
          </a:bodyPr>
          <a:lstStyle/>
          <a:p>
            <a:r>
              <a:rPr lang="en-US" dirty="0" smtClean="0"/>
              <a:t>Using \ solves the system directly</a:t>
            </a:r>
          </a:p>
          <a:p>
            <a:r>
              <a:rPr lang="en-US" dirty="0" smtClean="0"/>
              <a:t>Any row switching is transparent</a:t>
            </a:r>
          </a:p>
          <a:p>
            <a:r>
              <a:rPr lang="en-US" dirty="0" smtClean="0"/>
              <a:t>Compares well with previous solution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7" y="1092123"/>
            <a:ext cx="1969659" cy="336126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2873829" y="1524000"/>
            <a:ext cx="2569029" cy="9579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6" y="4791134"/>
            <a:ext cx="1943223" cy="187735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120572" y="3904343"/>
            <a:ext cx="2578518" cy="13353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26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What about small pivots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69" y="958904"/>
                <a:ext cx="6059127" cy="553647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have row swapped when the pivot was zero</a:t>
                </a:r>
              </a:p>
              <a:p>
                <a:r>
                  <a:rPr lang="en-US" dirty="0" smtClean="0"/>
                  <a:t>However, bad things happen when pivots are small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r>
                  <a:rPr lang="en-US" dirty="0" smtClean="0"/>
                  <a:t>The system at left has a small pivot at (1,1); do GE on the augmented matrix</a:t>
                </a:r>
              </a:p>
              <a:p>
                <a:r>
                  <a:rPr lang="en-US" dirty="0" smtClean="0"/>
                  <a:t>If we don’t switch it out, then we get large multiplier and result at right</a:t>
                </a:r>
              </a:p>
              <a:p>
                <a:r>
                  <a:rPr lang="en-US" dirty="0" smtClean="0"/>
                  <a:t>If </a:t>
                </a:r>
                <a:r>
                  <a:rPr lang="el-GR" dirty="0" smtClean="0"/>
                  <a:t>ε</a:t>
                </a:r>
                <a:r>
                  <a:rPr lang="en-US" dirty="0" smtClean="0"/>
                  <a:t> is small enough, then possible subtractive cancellation</a:t>
                </a:r>
              </a:p>
              <a:p>
                <a:r>
                  <a:rPr lang="en-US" dirty="0" smtClean="0"/>
                  <a:t>How to avoid?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69" y="958904"/>
                <a:ext cx="6059127" cy="5536475"/>
              </a:xfrm>
              <a:blipFill rotWithShape="0">
                <a:blip r:embed="rId3"/>
                <a:stretch>
                  <a:fillRect l="-1811" t="-1760" r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655" y="1132114"/>
            <a:ext cx="5405870" cy="12253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685" y="4969071"/>
            <a:ext cx="7631541" cy="152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7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69" y="0"/>
            <a:ext cx="6492240" cy="754380"/>
          </a:xfrm>
        </p:spPr>
        <p:txBody>
          <a:bodyPr/>
          <a:lstStyle/>
          <a:p>
            <a:r>
              <a:rPr lang="en-US" dirty="0" smtClean="0"/>
              <a:t>What about small pivots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69" y="885371"/>
                <a:ext cx="9882345" cy="57186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Now try with rows swapped </a:t>
                </a:r>
              </a:p>
              <a:p>
                <a:r>
                  <a:rPr lang="en-US" dirty="0" smtClean="0"/>
                  <a:t>This time, multiplier is small, and we get a very good answer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No loss of significance this way</a:t>
                </a:r>
              </a:p>
              <a:p>
                <a:r>
                  <a:rPr lang="en-US" dirty="0" smtClean="0"/>
                  <a:t>This suggests a strategy:  When working with row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, find the biggest element in column </a:t>
                </a:r>
                <a:r>
                  <a:rPr lang="en-US" dirty="0" err="1" smtClean="0"/>
                  <a:t>i</a:t>
                </a:r>
                <a:r>
                  <a:rPr lang="en-US" dirty="0"/>
                  <a:t> </a:t>
                </a:r>
                <a:r>
                  <a:rPr lang="en-US" dirty="0" smtClean="0"/>
                  <a:t>from the diagonal and below, and put that element in the pivot</a:t>
                </a:r>
              </a:p>
              <a:p>
                <a:r>
                  <a:rPr lang="en-US" dirty="0" smtClean="0"/>
                  <a:t>That is max A(</a:t>
                </a:r>
                <a:r>
                  <a:rPr lang="en-US" dirty="0" err="1" smtClean="0"/>
                  <a:t>i:n,i</a:t>
                </a:r>
                <a:r>
                  <a:rPr lang="en-US" dirty="0" smtClean="0"/>
                  <a:t>) (say row p) becomes the pivot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Then, multipliers are never bigger than 1, so this avoids the large multiplier problem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69" y="885371"/>
                <a:ext cx="9882345" cy="5718629"/>
              </a:xfrm>
              <a:blipFill rotWithShape="0">
                <a:blip r:embed="rId3"/>
                <a:stretch>
                  <a:fillRect l="-1110" t="-2345" r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578" y="228917"/>
            <a:ext cx="5214347" cy="1181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057" y="1848501"/>
            <a:ext cx="5524068" cy="13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Norms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need to be able to measure the size of a vector or matrix, so that we can order them</a:t>
                </a:r>
              </a:p>
              <a:p>
                <a:r>
                  <a:rPr lang="en-US" dirty="0" smtClean="0"/>
                  <a:t>We do this with norms, which can be thought of as functions that map </a:t>
                </a:r>
              </a:p>
              <a:p>
                <a:r>
                  <a:rPr lang="en-US" dirty="0" smtClean="0"/>
                  <a:t>A norm of a vector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 smtClean="0"/>
                  <a:t> must have the following properties:</a:t>
                </a:r>
              </a:p>
              <a:p>
                <a:endParaRPr lang="en-US" sz="32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08" y="3149600"/>
            <a:ext cx="1156373" cy="345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932" y="4412343"/>
            <a:ext cx="7947967" cy="2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dirty="0" smtClean="0"/>
              <a:t>Norms of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2744"/>
                <a:ext cx="10515600" cy="4914219"/>
              </a:xfrm>
            </p:spPr>
            <p:txBody>
              <a:bodyPr/>
              <a:lstStyle/>
              <a:p>
                <a:r>
                  <a:rPr lang="en-US" dirty="0" smtClean="0"/>
                  <a:t>The general vector norm of interest is the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-norm: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are most interested in only three values of </a:t>
                </a:r>
                <a:r>
                  <a:rPr lang="en-US" i="1" dirty="0" smtClean="0"/>
                  <a:t>p: </a:t>
                </a:r>
                <a:r>
                  <a:rPr lang="en-US" dirty="0" smtClean="0"/>
                  <a:t>1,2, or ∞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2744"/>
                <a:ext cx="10515600" cy="4914219"/>
              </a:xfrm>
              <a:blipFill rotWithShape="0">
                <a:blip r:embed="rId2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41" y="3409317"/>
            <a:ext cx="4555117" cy="306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dirty="0" smtClean="0"/>
              <a:t>Norms of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2744"/>
                <a:ext cx="10515600" cy="4914219"/>
              </a:xfrm>
            </p:spPr>
            <p:txBody>
              <a:bodyPr/>
              <a:lstStyle/>
              <a:p>
                <a:r>
                  <a:rPr lang="en-US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1 −5 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Shape of vector doesn’t matter</a:t>
                </a:r>
              </a:p>
              <a:p>
                <a:r>
                  <a:rPr lang="en-US" dirty="0" smtClean="0"/>
                  <a:t>1-norm uses p=1, so that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9,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4</a:t>
                </a:r>
              </a:p>
              <a:p>
                <a:r>
                  <a:rPr lang="en-US" dirty="0" smtClean="0"/>
                  <a:t>For the 2-norm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e>
                    </m:rad>
                  </m:oMath>
                </a14:m>
                <a:r>
                  <a:rPr lang="en-US" dirty="0" smtClean="0"/>
                  <a:t>,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2744"/>
                <a:ext cx="10515600" cy="4914219"/>
              </a:xfrm>
              <a:blipFill rotWithShape="0">
                <a:blip r:embed="rId2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dirty="0" smtClean="0"/>
              <a:t>Norms of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2744"/>
                <a:ext cx="10515600" cy="4914219"/>
              </a:xfrm>
            </p:spPr>
            <p:txBody>
              <a:bodyPr/>
              <a:lstStyle/>
              <a:p>
                <a:r>
                  <a:rPr lang="en-US" dirty="0" smtClean="0"/>
                  <a:t>Examples:</a:t>
                </a:r>
              </a:p>
              <a:p>
                <a:pPr marL="0" indent="0">
                  <a:buNone/>
                </a:pPr>
                <a:r>
                  <a:rPr lang="en-US" i="1" dirty="0" smtClean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1 −5  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∞-norm now: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5</a:t>
                </a:r>
              </a:p>
              <a:p>
                <a:r>
                  <a:rPr lang="en-US" dirty="0" smtClean="0"/>
                  <a:t>Multiply by a scalar?  </a:t>
                </a:r>
              </a:p>
              <a:p>
                <a:r>
                  <a:rPr lang="en-US" dirty="0" smtClean="0"/>
                  <a:t>Always ≥ 0?  </a:t>
                </a:r>
              </a:p>
              <a:p>
                <a:r>
                  <a:rPr lang="en-US" dirty="0" smtClean="0"/>
                  <a:t>Only 0 if 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 vector?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2744"/>
                <a:ext cx="10515600" cy="4914219"/>
              </a:xfrm>
              <a:blipFill rotWithShape="0">
                <a:blip r:embed="rId2"/>
                <a:stretch>
                  <a:fillRect l="-1043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38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dirty="0" smtClean="0"/>
              <a:t>Norms of vectors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2120"/>
                <a:ext cx="6888480" cy="445484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do unit vectors look like?</a:t>
                </a:r>
              </a:p>
              <a:p>
                <a:r>
                  <a:rPr lang="en-US" dirty="0" smtClean="0"/>
                  <a:t>Given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, we can create the unit vector or direction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unit vectors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In the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)-plane, the set of all unit vector is a circle</a:t>
                </a:r>
              </a:p>
              <a:p>
                <a:r>
                  <a:rPr lang="en-US" dirty="0" smtClean="0"/>
                  <a:t>What about ∞-norm?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; what is it?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2120"/>
                <a:ext cx="6888480" cy="4454843"/>
              </a:xfrm>
              <a:blipFill rotWithShape="0">
                <a:blip r:embed="rId2"/>
                <a:stretch>
                  <a:fillRect l="-1593" t="-2329" r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679" y="2160362"/>
            <a:ext cx="4436453" cy="40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functions: Order and asymptotic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dominant part of a growing function can be identified using this approach</a:t>
                </a:r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We say that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is asymptotic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”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We’ll use this to evaluate operation counts and performance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47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618"/>
          </a:xfrm>
        </p:spPr>
        <p:txBody>
          <a:bodyPr/>
          <a:lstStyle/>
          <a:p>
            <a:r>
              <a:rPr lang="en-US" dirty="0" smtClean="0"/>
              <a:t>Norms of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2120"/>
                <a:ext cx="8854440" cy="445484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Measuring the “size” of a matrix should be associated with a vector norm: Induced matrix norms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 smtClean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 induced matrix norm is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dirty="0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𝑨𝒙</m:t>
                                </m:r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When we multiply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by a matrix, then it is stretched and pointed in a different direction, generally</a:t>
                </a:r>
              </a:p>
              <a:p>
                <a:r>
                  <a:rPr lang="en-US" dirty="0" smtClean="0"/>
                  <a:t>The magnitude of the biggest stretching is the norm of </a:t>
                </a:r>
                <a:r>
                  <a:rPr lang="en-US" b="1" i="1" dirty="0" smtClean="0"/>
                  <a:t>A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2120"/>
                <a:ext cx="8854440" cy="4454843"/>
              </a:xfrm>
              <a:blipFill rotWithShape="0">
                <a:blip r:embed="rId2"/>
                <a:stretch>
                  <a:fillRect l="-1240" t="-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4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9520"/>
            <a:ext cx="10835640" cy="1417320"/>
          </a:xfrm>
        </p:spPr>
        <p:txBody>
          <a:bodyPr>
            <a:normAutofit/>
          </a:bodyPr>
          <a:lstStyle/>
          <a:p>
            <a:r>
              <a:rPr lang="en-US" dirty="0" smtClean="0"/>
              <a:t>We can multiply the set of unit vectors by A and see what the distortion does to all of those unit vectors</a:t>
            </a:r>
          </a:p>
          <a:p>
            <a:r>
              <a:rPr lang="en-US" dirty="0" smtClean="0"/>
              <a:t>The magnitude of the biggest stretching is the norm of </a:t>
            </a:r>
            <a:r>
              <a:rPr lang="en-US" b="1" i="1" dirty="0" smtClean="0"/>
              <a:t>A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32" y="2196840"/>
            <a:ext cx="7258978" cy="4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Norms of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9520"/>
                <a:ext cx="10835640" cy="463068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induced norms for the other matrices are a bit easier to compute</a:t>
                </a:r>
              </a:p>
              <a:p>
                <a:r>
                  <a:rPr lang="en-US" dirty="0" smtClean="0"/>
                  <a:t>The ∞</a:t>
                </a:r>
                <a:r>
                  <a:rPr lang="en-US" dirty="0"/>
                  <a:t>-</a:t>
                </a:r>
                <a:r>
                  <a:rPr lang="en-US" dirty="0" smtClean="0"/>
                  <a:t>norm is the maximum row sum of the matrix A</a:t>
                </a:r>
              </a:p>
              <a:p>
                <a:r>
                  <a:rPr lang="en-US" dirty="0" smtClean="0"/>
                  <a:t>The 1-norm is the maximum column sum of A</a:t>
                </a:r>
              </a:p>
              <a:p>
                <a:r>
                  <a:rPr lang="en-US" dirty="0" smtClean="0"/>
                  <a:t>Mnemonic:  think of the “direction” of 1 or ∞</a:t>
                </a:r>
              </a:p>
              <a:p>
                <a:r>
                  <a:rPr lang="en-US" dirty="0" smtClean="0"/>
                  <a:t>Example: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(1+5,3+8)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+8)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9520"/>
                <a:ext cx="10835640" cy="4630680"/>
              </a:xfrm>
              <a:blipFill rotWithShape="0">
                <a:blip r:embed="rId2"/>
                <a:stretch>
                  <a:fillRect l="-1013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39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Norms of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9360"/>
            <a:ext cx="10835640" cy="1491240"/>
          </a:xfrm>
        </p:spPr>
        <p:txBody>
          <a:bodyPr>
            <a:normAutofit/>
          </a:bodyPr>
          <a:lstStyle/>
          <a:p>
            <a:r>
              <a:rPr lang="en-US" dirty="0" smtClean="0"/>
              <a:t>We need some properties of matrix norms for future use.</a:t>
            </a:r>
          </a:p>
          <a:p>
            <a:r>
              <a:rPr lang="en-US" dirty="0" smtClean="0"/>
              <a:t>One can prove the following for any of the norms we have used.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32" y="2490600"/>
            <a:ext cx="8421860" cy="230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 smtClean="0"/>
              <a:t>Stability analysis of solving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1463040"/>
                <a:ext cx="11384280" cy="48767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want to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We want to analyze how robust our answers are to perturbations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n-US" b="1" i="1" dirty="0" smtClean="0"/>
                  <a:t>b</a:t>
                </a:r>
              </a:p>
              <a:p>
                <a:r>
                  <a:rPr lang="en-US" dirty="0" smtClean="0"/>
                  <a:t>To measure what happens to the sizes of vectors and matrices, use norms</a:t>
                </a:r>
              </a:p>
              <a:p>
                <a:r>
                  <a:rPr lang="en-US" dirty="0" smtClean="0"/>
                  <a:t>We know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also know that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, now take norms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If we change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 smtClean="0"/>
                  <a:t>, then the solution changes somewhat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, say, such that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/>
              </a:p>
              <a:p>
                <a:r>
                  <a:rPr lang="en-US" dirty="0" smtClean="0"/>
                  <a:t>But, using the original equation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the first term on each side cancels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463040"/>
                <a:ext cx="11384280" cy="4876799"/>
              </a:xfrm>
              <a:blipFill rotWithShape="0">
                <a:blip r:embed="rId2"/>
                <a:stretch>
                  <a:fillRect l="-964" t="-2000" r="-1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73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en-US" dirty="0" smtClean="0"/>
              <a:t>Stability analysis of solving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860" y="1402080"/>
                <a:ext cx="11384280" cy="48767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then 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 smtClean="0"/>
                  <a:t>, now take norms</a:t>
                </a:r>
              </a:p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dirty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Let’s now look at the relative change in the solution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compared to the relative change in the right hand side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 smtClean="0"/>
                  <a:t>Taking the ratio of those two,</a:t>
                </a:r>
              </a:p>
              <a:p>
                <a:r>
                  <a:rPr lang="en-US" dirty="0" smtClean="0"/>
                  <a:t>The last quantity is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condition number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||||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" y="1402080"/>
                <a:ext cx="11384280" cy="4876799"/>
              </a:xfrm>
              <a:blipFill rotWithShape="0">
                <a:blip r:embed="rId2"/>
                <a:stretch>
                  <a:fillRect l="-1071" t="-2000"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146" y="4635746"/>
            <a:ext cx="8059174" cy="16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3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en-US" dirty="0" smtClean="0"/>
              <a:t>Stability analysis of solving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860" y="1402081"/>
                <a:ext cx="3787140" cy="3962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condition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||||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smtClean="0"/>
                  <a:t> thus tells us the worst case magnification of the relative change in the answer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compared to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relative change in the right hand side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" y="1402081"/>
                <a:ext cx="3787140" cy="3962400"/>
              </a:xfrm>
              <a:blipFill rotWithShape="0">
                <a:blip r:embed="rId2"/>
                <a:stretch>
                  <a:fillRect l="-3215" t="-2462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826" y="3018912"/>
            <a:ext cx="8059174" cy="16431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95025" y="3394475"/>
            <a:ext cx="1137801" cy="95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38894" y="4465320"/>
            <a:ext cx="793932" cy="3862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32826" y="2848486"/>
            <a:ext cx="622054" cy="993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30040" y="3808686"/>
            <a:ext cx="622054" cy="9932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8910" y="5620069"/>
            <a:ext cx="1076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condition number depends on the matrix A and the norm, and it measures the sensitivity of its solutions to perturbations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457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 smtClean="0"/>
              <a:t>Stability analysis of solving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1463040"/>
                <a:ext cx="11384280" cy="487679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if we perturb A and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If we change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 smtClean="0"/>
                  <a:t>, then the solution changes somewhat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, say, such that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d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r>
                  <a:rPr lang="en-US" dirty="0" smtClean="0"/>
                  <a:t>Expand again to get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𝑬𝒙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𝑬𝒉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Then use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 smtClean="0"/>
                  <a:t>, </a:t>
                </a:r>
                <a:r>
                  <a:rPr lang="en-US" dirty="0" smtClean="0"/>
                  <a:t>and neglect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𝑬𝒉</m:t>
                    </m:r>
                  </m:oMath>
                </a14:m>
                <a:r>
                  <a:rPr lang="en-US" dirty="0" smtClean="0"/>
                  <a:t> because it is the product of two small terms; then one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𝑬𝒙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Solve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dirty="0" smtClean="0"/>
                  <a:t> and use norms: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Now compute relative changes again…</a:t>
                </a: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463040"/>
                <a:ext cx="11384280" cy="4876799"/>
              </a:xfrm>
              <a:blipFill rotWithShape="0">
                <a:blip r:embed="rId2"/>
                <a:stretch>
                  <a:fillRect l="-964" t="-2000" b="-2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703" y="4495800"/>
            <a:ext cx="3446317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2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915"/>
          </a:xfrm>
        </p:spPr>
        <p:txBody>
          <a:bodyPr/>
          <a:lstStyle/>
          <a:p>
            <a:r>
              <a:rPr lang="en-US" dirty="0" smtClean="0"/>
              <a:t>Stability analysis of solving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860" y="1402081"/>
                <a:ext cx="3787140" cy="3962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condition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||||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smtClean="0"/>
                  <a:t> thus tells us the worst case magnification of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relative change in the answer </a:t>
                </a:r>
              </a:p>
              <a:p>
                <a:pPr marL="0" indent="0">
                  <a:buNone/>
                </a:pPr>
                <a:r>
                  <a:rPr lang="en-US" dirty="0" smtClean="0"/>
                  <a:t>compared to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relative change in the matrix </a:t>
                </a:r>
                <a:r>
                  <a:rPr lang="en-US" b="1" i="1" dirty="0" smtClean="0">
                    <a:solidFill>
                      <a:srgbClr val="00B050"/>
                    </a:solidFill>
                  </a:rPr>
                  <a:t>A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860" y="1402081"/>
                <a:ext cx="3787140" cy="3962400"/>
              </a:xfrm>
              <a:blipFill rotWithShape="0">
                <a:blip r:embed="rId2"/>
                <a:stretch>
                  <a:fillRect l="-3215" t="-2462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90" y="2924585"/>
            <a:ext cx="7737285" cy="16431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995025" y="3394475"/>
            <a:ext cx="1137801" cy="954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38894" y="4465320"/>
            <a:ext cx="793932" cy="386201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132826" y="3394474"/>
            <a:ext cx="677770" cy="4472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841712"/>
            <a:ext cx="793932" cy="6236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8910" y="5620069"/>
            <a:ext cx="107677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condition number measures the sensitivity of its solutions to perturbations in the matrix as well</a:t>
            </a:r>
            <a:endParaRPr lang="en-US" sz="2800" dirty="0"/>
          </a:p>
        </p:txBody>
      </p:sp>
      <p:sp>
        <p:nvSpPr>
          <p:cNvPr id="10" name="Oval 9"/>
          <p:cNvSpPr/>
          <p:nvPr/>
        </p:nvSpPr>
        <p:spPr>
          <a:xfrm>
            <a:off x="4931182" y="3891713"/>
            <a:ext cx="793932" cy="6236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68770" y="3268106"/>
            <a:ext cx="793932" cy="62360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9360"/>
            <a:ext cx="8671560" cy="5386200"/>
          </a:xfrm>
        </p:spPr>
        <p:txBody>
          <a:bodyPr>
            <a:normAutofit/>
          </a:bodyPr>
          <a:lstStyle/>
          <a:p>
            <a:r>
              <a:rPr lang="en-US" dirty="0" smtClean="0"/>
              <a:t>In summary, the worst case changes in the answer from perturbations to the coefficients is given by the condition number: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 that the best we can get is a condition number of unity: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31" y="2262000"/>
            <a:ext cx="3616861" cy="23052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89" y="5524473"/>
            <a:ext cx="5632381" cy="61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8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492240" cy="754380"/>
          </a:xfrm>
        </p:spPr>
        <p:txBody>
          <a:bodyPr/>
          <a:lstStyle/>
          <a:p>
            <a:r>
              <a:rPr lang="en-US" dirty="0" smtClean="0"/>
              <a:t>Operation Counts: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2040"/>
                <a:ext cx="4307912" cy="49987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Matlab example multiplies a matrix and a vector, then adds a vector</a:t>
                </a:r>
              </a:p>
              <a:p>
                <a:r>
                  <a:rPr lang="en-US" dirty="0" smtClean="0"/>
                  <a:t>Count *,/,+,- as same operation</a:t>
                </a:r>
              </a:p>
              <a:p>
                <a:r>
                  <a:rPr lang="en-US" dirty="0" smtClean="0"/>
                  <a:t>Neglect storage</a:t>
                </a:r>
              </a:p>
              <a:p>
                <a:r>
                  <a:rPr lang="en-US" dirty="0" smtClean="0"/>
                  <a:t>Inner loop:  Multiplying one row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takes n * and n-1 +; adding vector adds 1 +</a:t>
                </a:r>
              </a:p>
              <a:p>
                <a:r>
                  <a:rPr lang="en-US" dirty="0" smtClean="0"/>
                  <a:t>Outer loop:  adding that up for n rows gives final result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2040"/>
                <a:ext cx="4307912" cy="4998720"/>
              </a:xfrm>
              <a:blipFill rotWithShape="0">
                <a:blip r:embed="rId3"/>
                <a:stretch>
                  <a:fillRect l="-2266" t="-2561" r="-1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12" y="1249680"/>
            <a:ext cx="5613328" cy="296639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958116" y="3307081"/>
            <a:ext cx="1412204" cy="2743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06806" y="4048432"/>
            <a:ext cx="723900" cy="7162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4562644"/>
            <a:ext cx="3676216" cy="1075966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7594528" y="3433529"/>
            <a:ext cx="894044" cy="14634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753404" y="3433529"/>
            <a:ext cx="1936732" cy="1463428"/>
          </a:xfrm>
          <a:prstGeom prst="straightConnector1">
            <a:avLst/>
          </a:prstGeom>
          <a:ln w="57150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 number: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9360"/>
                <a:ext cx="8671560" cy="5386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Hilbert matrix has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1/(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It’s a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function in MATLAB: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It is not singular, but conditioning?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9360"/>
                <a:ext cx="8671560" cy="5386200"/>
              </a:xfrm>
              <a:blipFill rotWithShape="0">
                <a:blip r:embed="rId2"/>
                <a:stretch>
                  <a:fillRect l="-1266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807" y="2529841"/>
            <a:ext cx="5337671" cy="173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878" y="4528393"/>
            <a:ext cx="2520442" cy="18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4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 number: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9360"/>
            <a:ext cx="8671560" cy="5386200"/>
          </a:xfrm>
        </p:spPr>
        <p:txBody>
          <a:bodyPr>
            <a:normAutofit/>
          </a:bodyPr>
          <a:lstStyle/>
          <a:p>
            <a:r>
              <a:rPr lang="en-US" dirty="0" smtClean="0"/>
              <a:t>Explore the Hilbert matrix for solving </a:t>
            </a:r>
            <a:r>
              <a:rPr lang="en-US" dirty="0" err="1" smtClean="0"/>
              <a:t>sytems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Increase n gets even worse conditioning fast.</a:t>
            </a:r>
          </a:p>
          <a:p>
            <a:r>
              <a:rPr lang="en-US" dirty="0" smtClean="0"/>
              <a:t>The “gallery” has a collection of commonly used matrices in numerical methods and analysis.</a:t>
            </a:r>
          </a:p>
          <a:p>
            <a:r>
              <a:rPr lang="en-US" dirty="0" smtClean="0"/>
              <a:t>Try “help gallery” at prompt or search for gallery in help browser</a:t>
            </a:r>
          </a:p>
          <a:p>
            <a:r>
              <a:rPr lang="en-US" dirty="0" smtClean="0"/>
              <a:t>You can find other ill-conditioned, non-singular matrices there: e.g., </a:t>
            </a:r>
            <a:r>
              <a:rPr lang="en-US" dirty="0" err="1" smtClean="0"/>
              <a:t>dorr</a:t>
            </a:r>
            <a:r>
              <a:rPr lang="en-US" dirty="0" smtClean="0"/>
              <a:t>,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915"/>
          </a:xfrm>
        </p:spPr>
        <p:txBody>
          <a:bodyPr/>
          <a:lstStyle/>
          <a:p>
            <a:r>
              <a:rPr lang="en-US" dirty="0" smtClean="0"/>
              <a:t>Residuals and ill-conditioned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1463040"/>
                <a:ext cx="11384280" cy="516636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happens to the residual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 smtClean="0"/>
                  <a:t>For the computed solution (tilde) we have </a:t>
                </a:r>
                <a:endParaRPr lang="en-US" b="1" dirty="0"/>
              </a:p>
              <a:p>
                <a:r>
                  <a:rPr lang="en-US" dirty="0" smtClean="0"/>
                  <a:t>Manipulate into the useful form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Then use solve for change in solution and use norms:</a:t>
                </a:r>
                <a:endParaRPr lang="en-US" dirty="0"/>
              </a:p>
              <a:p>
                <a:r>
                  <a:rPr lang="en-US" dirty="0" smtClean="0"/>
                  <a:t>Now compute relative changes again: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 can expect </a:t>
                </a:r>
                <a:r>
                  <a:rPr lang="en-US" i="1" dirty="0" smtClean="0"/>
                  <a:t>small residual</a:t>
                </a:r>
                <a:r>
                  <a:rPr lang="en-US" dirty="0" smtClean="0"/>
                  <a:t>, but…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i="1" dirty="0" smtClean="0"/>
                  <a:t>change in the answer may not be small </a:t>
                </a:r>
                <a:r>
                  <a:rPr lang="en-US" dirty="0" smtClean="0"/>
                  <a:t>for ill-conditioned systems!!!</a:t>
                </a:r>
              </a:p>
              <a:p>
                <a:r>
                  <a:rPr lang="en-US" dirty="0" smtClean="0"/>
                  <a:t>Commercial FEM, e.g., tells </a:t>
                </a:r>
                <a:r>
                  <a:rPr lang="en-US" smtClean="0"/>
                  <a:t>you </a:t>
                </a:r>
                <a:r>
                  <a:rPr lang="en-US" i="1" smtClean="0"/>
                  <a:t>residuals: </a:t>
                </a:r>
                <a:r>
                  <a:rPr lang="en-US" smtClean="0"/>
                  <a:t>use with care!!!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1463040"/>
                <a:ext cx="11384280" cy="5166360"/>
              </a:xfrm>
              <a:blipFill rotWithShape="0">
                <a:blip r:embed="rId2"/>
                <a:stretch>
                  <a:fillRect l="-1071" t="-1887" b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64" y="3490595"/>
            <a:ext cx="2841337" cy="537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32" y="1996440"/>
            <a:ext cx="2035235" cy="396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275" y="2773680"/>
            <a:ext cx="4169225" cy="51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887" y="4114574"/>
            <a:ext cx="3190426" cy="10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can take advantage of the structure of some kinds of matrices to create faster algorithms or get additional information.</a:t>
                </a:r>
              </a:p>
              <a:p>
                <a:r>
                  <a:rPr lang="en-US" dirty="0" smtClean="0"/>
                  <a:t>Possibilities include:</a:t>
                </a:r>
              </a:p>
              <a:p>
                <a:pPr lvl="1"/>
                <a:r>
                  <a:rPr lang="en-US" sz="2800" dirty="0" smtClean="0"/>
                  <a:t>Triangular matrices:  Been there, reduces solves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unknowns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lvl="1"/>
                <a:r>
                  <a:rPr lang="en-US" sz="2800" dirty="0" smtClean="0"/>
                  <a:t>Banded matrices: only certain diagonals have non-zero elements</a:t>
                </a:r>
              </a:p>
              <a:p>
                <a:pPr lvl="1"/>
                <a:r>
                  <a:rPr lang="en-US" sz="2800" dirty="0" smtClean="0"/>
                  <a:t>Sparse matrices: only a (preferably small) minority of elements are nonzero</a:t>
                </a:r>
              </a:p>
              <a:p>
                <a:pPr lvl="1"/>
                <a:r>
                  <a:rPr lang="en-US" sz="2800" dirty="0" smtClean="0"/>
                  <a:t>Symmetric matrices</a:t>
                </a:r>
              </a:p>
              <a:p>
                <a:pPr lvl="1"/>
                <a:r>
                  <a:rPr lang="en-US" sz="2800" dirty="0" smtClean="0"/>
                  <a:t>Symmetric positive definite matrices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4457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Banded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9360"/>
                <a:ext cx="8671560" cy="5386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tridiagonal matrix has three nonzero diagonals: e.g.,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= gallery('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tridiag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',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c,d,e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This matrix would have vectors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</a:t>
                </a:r>
                <a:r>
                  <a:rPr lang="en-US" dirty="0" smtClean="0"/>
                  <a:t> in the first </a:t>
                </a:r>
                <a:r>
                  <a:rPr lang="en-US" dirty="0" err="1" smtClean="0"/>
                  <a:t>subdiagonal</a:t>
                </a:r>
                <a:r>
                  <a:rPr lang="en-US" dirty="0" smtClean="0"/>
                  <a:t>,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lang="en-US" dirty="0" smtClean="0"/>
                  <a:t> on the main diagonal, and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lang="en-US" dirty="0" smtClean="0"/>
                  <a:t> on the first </a:t>
                </a:r>
                <a:r>
                  <a:rPr lang="en-US" dirty="0" err="1" smtClean="0"/>
                  <a:t>superdiagonal</a:t>
                </a:r>
                <a:endParaRPr lang="en-US" dirty="0" smtClean="0"/>
              </a:p>
              <a:p>
                <a:r>
                  <a:rPr lang="en-US" dirty="0" smtClean="0"/>
                  <a:t>The bandwidth is three.  How to compute?  </a:t>
                </a:r>
              </a:p>
              <a:p>
                <a:r>
                  <a:rPr lang="en-US" dirty="0" smtClean="0"/>
                  <a:t>Upper bandwidth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Lower bandwidth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Total bandwidth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this example, we’d get 3,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9360"/>
                <a:ext cx="8671560" cy="5386200"/>
              </a:xfrm>
              <a:blipFill rotWithShape="0">
                <a:blip r:embed="rId2"/>
                <a:stretch>
                  <a:fillRect l="-1477" t="-1923" r="-1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7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Banded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9360"/>
                <a:ext cx="8671560" cy="5386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Upper bandwidth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l</a:t>
                </a:r>
                <a:r>
                  <a:rPr lang="en-US" dirty="0" smtClean="0"/>
                  <a:t>ower bandwidth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Total bandwidth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9360"/>
                <a:ext cx="8671560" cy="5386200"/>
              </a:xfrm>
              <a:blipFill rotWithShape="0">
                <a:blip r:embed="rId2"/>
                <a:stretch>
                  <a:fillRect l="-1266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69720"/>
            <a:ext cx="994095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3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Banded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9360"/>
            <a:ext cx="5090160" cy="5386200"/>
          </a:xfrm>
        </p:spPr>
        <p:txBody>
          <a:bodyPr>
            <a:normAutofit/>
          </a:bodyPr>
          <a:lstStyle/>
          <a:p>
            <a:r>
              <a:rPr lang="en-US" dirty="0" smtClean="0"/>
              <a:t>We can visualize nonzero elements with sparsity plot from spy(</a:t>
            </a:r>
            <a:r>
              <a:rPr lang="en-US" dirty="0" err="1" smtClean="0"/>
              <a:t>triu</a:t>
            </a:r>
            <a:r>
              <a:rPr lang="en-US" dirty="0" smtClean="0"/>
              <a:t>(</a:t>
            </a:r>
            <a:r>
              <a:rPr lang="en-US" dirty="0" err="1" smtClean="0"/>
              <a:t>tril</a:t>
            </a:r>
            <a:r>
              <a:rPr lang="en-US" dirty="0" smtClean="0"/>
              <a:t>(rand(7),1,-3)</a:t>
            </a:r>
          </a:p>
          <a:p>
            <a:r>
              <a:rPr lang="en-US" dirty="0" smtClean="0"/>
              <a:t>Dots are shown where the nonzero elements were</a:t>
            </a:r>
          </a:p>
          <a:p>
            <a:r>
              <a:rPr lang="en-US" dirty="0" smtClean="0"/>
              <a:t>The total number of </a:t>
            </a:r>
            <a:r>
              <a:rPr lang="en-US" dirty="0" err="1" smtClean="0"/>
              <a:t>nonzeros</a:t>
            </a:r>
            <a:r>
              <a:rPr lang="en-US" dirty="0" smtClean="0"/>
              <a:t> is at the bottom</a:t>
            </a:r>
          </a:p>
          <a:p>
            <a:r>
              <a:rPr lang="en-US" dirty="0" smtClean="0"/>
              <a:t>Handy to see where </a:t>
            </a:r>
            <a:r>
              <a:rPr lang="en-US" dirty="0" err="1" smtClean="0"/>
              <a:t>nonzeros</a:t>
            </a:r>
            <a:r>
              <a:rPr lang="en-US" dirty="0" smtClean="0"/>
              <a:t> are in large matrices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420" y="792479"/>
            <a:ext cx="5320900" cy="55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Banded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2480"/>
            <a:ext cx="5715000" cy="538620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get diagonals?</a:t>
            </a:r>
          </a:p>
          <a:p>
            <a:r>
              <a:rPr lang="en-US" dirty="0" smtClean="0"/>
              <a:t>How can we build banded matrices</a:t>
            </a:r>
          </a:p>
          <a:p>
            <a:r>
              <a:rPr lang="en-US" dirty="0" smtClean="0"/>
              <a:t>What happens with LU factorization?</a:t>
            </a:r>
          </a:p>
          <a:p>
            <a:r>
              <a:rPr lang="en-US" dirty="0" smtClean="0"/>
              <a:t>Start with example at right</a:t>
            </a:r>
          </a:p>
          <a:p>
            <a:r>
              <a:rPr lang="en-US" dirty="0" smtClean="0"/>
              <a:t>We can extract one diagonal at a time with the </a:t>
            </a:r>
            <a:r>
              <a:rPr lang="en-US" dirty="0" err="1" smtClean="0"/>
              <a:t>diag</a:t>
            </a:r>
            <a:r>
              <a:rPr lang="en-US" dirty="0" smtClean="0"/>
              <a:t> command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7922"/>
            <a:ext cx="5320900" cy="21366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710" y="2764552"/>
            <a:ext cx="5135880" cy="402969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516880" y="3779520"/>
            <a:ext cx="1082575" cy="914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70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Banded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2480"/>
            <a:ext cx="5715000" cy="5386200"/>
          </a:xfrm>
        </p:spPr>
        <p:txBody>
          <a:bodyPr>
            <a:normAutofit/>
          </a:bodyPr>
          <a:lstStyle/>
          <a:p>
            <a:r>
              <a:rPr lang="en-US" dirty="0" smtClean="0"/>
              <a:t>How do we get diagonals?</a:t>
            </a:r>
          </a:p>
          <a:p>
            <a:r>
              <a:rPr lang="en-US" dirty="0" smtClean="0"/>
              <a:t>How can we build banded matrices?</a:t>
            </a:r>
          </a:p>
          <a:p>
            <a:r>
              <a:rPr lang="en-US" dirty="0" smtClean="0"/>
              <a:t>What happens with LU factorization?</a:t>
            </a:r>
          </a:p>
          <a:p>
            <a:r>
              <a:rPr lang="en-US" dirty="0" smtClean="0"/>
              <a:t>Start with example at right</a:t>
            </a:r>
          </a:p>
          <a:p>
            <a:r>
              <a:rPr lang="en-US" dirty="0" smtClean="0"/>
              <a:t>We can extract one diagonal at a time with the </a:t>
            </a:r>
            <a:r>
              <a:rPr lang="en-US" dirty="0" err="1" smtClean="0"/>
              <a:t>diag</a:t>
            </a:r>
            <a:r>
              <a:rPr lang="en-US" dirty="0" smtClean="0"/>
              <a:t> command</a:t>
            </a:r>
          </a:p>
          <a:p>
            <a:r>
              <a:rPr lang="en-US" dirty="0" smtClean="0"/>
              <a:t>We can also create the matrix with the </a:t>
            </a:r>
            <a:r>
              <a:rPr lang="en-US" dirty="0" err="1" smtClean="0"/>
              <a:t>diag</a:t>
            </a:r>
            <a:r>
              <a:rPr lang="en-US" dirty="0" smtClean="0"/>
              <a:t> command: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627922"/>
            <a:ext cx="5320900" cy="213663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212080" y="4754880"/>
            <a:ext cx="1341118" cy="2699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3870961"/>
            <a:ext cx="5393945" cy="230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5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Banded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2480"/>
            <a:ext cx="4480560" cy="538620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with LU factorization?</a:t>
            </a:r>
          </a:p>
          <a:p>
            <a:r>
              <a:rPr lang="en-US" dirty="0" smtClean="0"/>
              <a:t>Modify A with extra </a:t>
            </a:r>
            <a:r>
              <a:rPr lang="en-US" dirty="0" err="1" smtClean="0"/>
              <a:t>diag</a:t>
            </a:r>
            <a:endParaRPr lang="en-US" dirty="0" smtClean="0"/>
          </a:p>
          <a:p>
            <a:r>
              <a:rPr lang="en-US" dirty="0" smtClean="0"/>
              <a:t>Do LU factorization without partial pivoting</a:t>
            </a:r>
          </a:p>
          <a:p>
            <a:r>
              <a:rPr lang="en-US" dirty="0" smtClean="0"/>
              <a:t>The banded structure is preserved: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92" y="227966"/>
            <a:ext cx="5342655" cy="255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39" y="2668574"/>
            <a:ext cx="5593081" cy="392158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929107" y="510223"/>
            <a:ext cx="1284485" cy="12859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65039" y="3822938"/>
            <a:ext cx="1724281" cy="3385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04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492240" cy="754380"/>
          </a:xfrm>
        </p:spPr>
        <p:txBody>
          <a:bodyPr/>
          <a:lstStyle/>
          <a:p>
            <a:r>
              <a:rPr lang="en-US" dirty="0" smtClean="0"/>
              <a:t>Operation Counts: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2040"/>
            <a:ext cx="7650372" cy="1722120"/>
          </a:xfrm>
        </p:spPr>
        <p:txBody>
          <a:bodyPr>
            <a:normAutofit/>
          </a:bodyPr>
          <a:lstStyle/>
          <a:p>
            <a:r>
              <a:rPr lang="en-US" dirty="0" smtClean="0"/>
              <a:t>Let’s test </a:t>
            </a:r>
            <a:r>
              <a:rPr lang="en-US" dirty="0" err="1" smtClean="0"/>
              <a:t>Matlab</a:t>
            </a:r>
            <a:r>
              <a:rPr lang="en-US" dirty="0" smtClean="0"/>
              <a:t> matrix-vector multiplication</a:t>
            </a:r>
          </a:p>
          <a:p>
            <a:r>
              <a:rPr lang="en-US" dirty="0" smtClean="0"/>
              <a:t>Time using stopwatch functions tic and toc</a:t>
            </a:r>
          </a:p>
          <a:p>
            <a:r>
              <a:rPr lang="en-US" dirty="0" smtClean="0"/>
              <a:t>Repeat to get more reliable timing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4160"/>
            <a:ext cx="5236560" cy="3241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96" y="1580520"/>
            <a:ext cx="4116206" cy="4053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38882" y="5902007"/>
            <a:ext cx="4084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fast is the time growing?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2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Banded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92480"/>
            <a:ext cx="4480560" cy="5386200"/>
          </a:xfrm>
        </p:spPr>
        <p:txBody>
          <a:bodyPr>
            <a:normAutofit/>
          </a:bodyPr>
          <a:lstStyle/>
          <a:p>
            <a:r>
              <a:rPr lang="en-US" dirty="0" smtClean="0"/>
              <a:t>What happens with LU factorization?</a:t>
            </a:r>
          </a:p>
          <a:p>
            <a:r>
              <a:rPr lang="en-US" dirty="0" smtClean="0"/>
              <a:t>Modify A with extra </a:t>
            </a:r>
            <a:r>
              <a:rPr lang="en-US" dirty="0" err="1" smtClean="0"/>
              <a:t>diag</a:t>
            </a:r>
            <a:endParaRPr lang="en-US" dirty="0" smtClean="0"/>
          </a:p>
          <a:p>
            <a:r>
              <a:rPr lang="en-US" dirty="0" smtClean="0"/>
              <a:t>Now </a:t>
            </a:r>
            <a:r>
              <a:rPr lang="en-US" dirty="0"/>
              <a:t>d</a:t>
            </a:r>
            <a:r>
              <a:rPr lang="en-US" dirty="0" smtClean="0"/>
              <a:t>o LU factorization with partial pivoting</a:t>
            </a:r>
          </a:p>
          <a:p>
            <a:r>
              <a:rPr lang="en-US" dirty="0" smtClean="0"/>
              <a:t>The banded structure is not preserved:</a:t>
            </a:r>
          </a:p>
          <a:p>
            <a:r>
              <a:rPr lang="en-US" dirty="0" smtClean="0"/>
              <a:t>We can improve the computing time by telling </a:t>
            </a:r>
            <a:r>
              <a:rPr lang="en-US" dirty="0" err="1" smtClean="0"/>
              <a:t>matlab</a:t>
            </a:r>
            <a:r>
              <a:rPr lang="en-US" dirty="0" smtClean="0"/>
              <a:t> that the matrices may be sparse (mostly zeros)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592" y="227966"/>
            <a:ext cx="5342655" cy="255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341" y="2668574"/>
            <a:ext cx="5542076" cy="392158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265039" y="3822938"/>
            <a:ext cx="1724281" cy="3385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88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792480"/>
                <a:ext cx="6626903" cy="5386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tridiagonal matrices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= gallery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('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tridiag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',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 This creates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tridiagonal matrix with 2 on the main diagonal and -1 on the sub- and super-diagonals </a:t>
                </a:r>
              </a:p>
              <a:p>
                <a:r>
                  <a:rPr lang="en-US" dirty="0" smtClean="0"/>
                  <a:t>But, only the non-zeros are stored (let n=10 and try it!)  Thus, only 28 numbers are stored for this element that would have 100 elements: 28%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 smtClean="0"/>
                  <a:t>, then </a:t>
                </a:r>
                <a:r>
                  <a:rPr lang="en-US" dirty="0" err="1" smtClean="0"/>
                  <a:t>nz</a:t>
                </a:r>
                <a:r>
                  <a:rPr lang="en-US" dirty="0" smtClean="0"/>
                  <a:t>=298, out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possible elements: 2.98% nonzero</a:t>
                </a:r>
              </a:p>
              <a:p>
                <a:r>
                  <a:rPr lang="en-US" dirty="0" smtClean="0"/>
                  <a:t>In this case,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elements nonzero out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possible; more sparse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increases 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92480"/>
                <a:ext cx="6626903" cy="5386200"/>
              </a:xfrm>
              <a:blipFill rotWithShape="0">
                <a:blip r:embed="rId2"/>
                <a:stretch>
                  <a:fillRect l="-1838" t="-2489" r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40" y="1839087"/>
            <a:ext cx="4241951" cy="43395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140" y="615598"/>
            <a:ext cx="4165052" cy="6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2479"/>
            <a:ext cx="7421381" cy="5728241"/>
          </a:xfrm>
        </p:spPr>
        <p:txBody>
          <a:bodyPr>
            <a:normAutofit/>
          </a:bodyPr>
          <a:lstStyle/>
          <a:p>
            <a:r>
              <a:rPr lang="en-US" dirty="0"/>
              <a:t>Computations can be sped up significantly if we only work with the </a:t>
            </a:r>
            <a:r>
              <a:rPr lang="en-US" dirty="0" err="1"/>
              <a:t>nonzeros</a:t>
            </a:r>
            <a:r>
              <a:rPr lang="en-US" dirty="0"/>
              <a:t> (need to code it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 is sparse, full(A) will make it a full matrix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4" y="2127344"/>
            <a:ext cx="9954852" cy="7657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4" y="3085687"/>
            <a:ext cx="5542076" cy="1067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54" y="4465672"/>
            <a:ext cx="5432086" cy="10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3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92480"/>
                <a:ext cx="5562600" cy="5386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tridiagonal matrices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= gallery(‘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wathen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',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n,n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 This creates a large sparse matrix;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 smtClean="0"/>
                  <a:t>, the matrix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1281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1281</m:t>
                    </m:r>
                  </m:oMath>
                </a14:m>
                <a:r>
                  <a:rPr lang="en-US" dirty="0" smtClean="0"/>
                  <a:t> with </a:t>
                </a:r>
              </a:p>
              <a:p>
                <a:r>
                  <a:rPr lang="en-US" dirty="0" smtClean="0"/>
                  <a:t>But, things can go wrong:  LU factorization leads to fill-in</a:t>
                </a:r>
              </a:p>
              <a:p>
                <a:r>
                  <a:rPr lang="en-US" dirty="0" smtClean="0"/>
                  <a:t>In this example, about 1.17% </a:t>
                </a:r>
                <a:r>
                  <a:rPr lang="en-US" dirty="0" err="1" smtClean="0"/>
                  <a:t>nonzeros</a:t>
                </a:r>
                <a:r>
                  <a:rPr lang="en-US" dirty="0" smtClean="0"/>
                  <a:t> in A, but look how many </a:t>
                </a:r>
                <a:r>
                  <a:rPr lang="en-US" dirty="0" err="1" smtClean="0"/>
                  <a:t>nonzeros</a:t>
                </a:r>
                <a:r>
                  <a:rPr lang="en-US" dirty="0" smtClean="0"/>
                  <a:t> after LU…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92480"/>
                <a:ext cx="5562600" cy="5386200"/>
              </a:xfrm>
              <a:blipFill rotWithShape="0">
                <a:blip r:embed="rId2"/>
                <a:stretch>
                  <a:fillRect l="-2303" t="-1810" r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324" y="792481"/>
            <a:ext cx="5305809" cy="53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Sparse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2480"/>
            <a:ext cx="5765943" cy="1892934"/>
          </a:xfrm>
        </p:spPr>
        <p:txBody>
          <a:bodyPr>
            <a:normAutofit/>
          </a:bodyPr>
          <a:lstStyle/>
          <a:p>
            <a:r>
              <a:rPr lang="en-US" dirty="0" smtClean="0"/>
              <a:t>The commands: </a:t>
            </a:r>
          </a:p>
          <a:p>
            <a:r>
              <a:rPr lang="en-US" dirty="0" smtClean="0"/>
              <a:t>Each factor </a:t>
            </a:r>
            <a:r>
              <a:rPr lang="en-US" b="1" i="1" dirty="0" smtClean="0"/>
              <a:t>L</a:t>
            </a:r>
            <a:r>
              <a:rPr lang="en-US" dirty="0" smtClean="0"/>
              <a:t> (left) and </a:t>
            </a:r>
            <a:r>
              <a:rPr lang="en-US" b="1" i="1" dirty="0" smtClean="0"/>
              <a:t>U</a:t>
            </a:r>
            <a:r>
              <a:rPr lang="en-US" dirty="0" smtClean="0"/>
              <a:t> (right) has about 6.6e4 </a:t>
            </a:r>
            <a:r>
              <a:rPr lang="en-US" dirty="0" err="1" smtClean="0"/>
              <a:t>nonzeros</a:t>
            </a:r>
            <a:r>
              <a:rPr lang="en-US" dirty="0" smtClean="0"/>
              <a:t> now! (10x more </a:t>
            </a:r>
            <a:r>
              <a:rPr lang="en-US" dirty="0" err="1" smtClean="0"/>
              <a:t>nonzeros</a:t>
            </a:r>
            <a:r>
              <a:rPr lang="en-US" dirty="0" smtClean="0"/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43" y="2656266"/>
            <a:ext cx="4023883" cy="39739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43" y="227966"/>
            <a:ext cx="3888972" cy="15927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117" y="2685414"/>
            <a:ext cx="4023883" cy="391566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20068" y="1018430"/>
            <a:ext cx="2210712" cy="1751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868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Symmetric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036"/>
                <a:ext cx="9849788" cy="515861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, then </a:t>
                </a:r>
                <a:r>
                  <a:rPr lang="en-US" sz="3200" b="1" i="1" dirty="0" smtClean="0"/>
                  <a:t>A</a:t>
                </a:r>
                <a:r>
                  <a:rPr lang="en-US" sz="3200" dirty="0" smtClean="0"/>
                  <a:t> is symmetric</a:t>
                </a:r>
              </a:p>
              <a:p>
                <a:r>
                  <a:rPr lang="en-US" sz="3200" dirty="0" smtClean="0"/>
                  <a:t>We can modify the LU factorization: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𝑳𝑼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𝑳𝑰𝑼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𝑳𝑫</m:t>
                      </m:r>
                      <m:sSup>
                        <m:sSup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𝑼</m:t>
                      </m:r>
                    </m:oMath>
                  </m:oMathPara>
                </a14:m>
                <a:endParaRPr lang="en-US" sz="3200" b="1" dirty="0" smtClean="0"/>
              </a:p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3200" dirty="0" smtClean="0"/>
                  <a:t> is diagonal, with the elements that would have been in </a:t>
                </a:r>
                <a:r>
                  <a:rPr lang="en-US" sz="3200" b="1" i="1" dirty="0" smtClean="0"/>
                  <a:t>U</a:t>
                </a:r>
                <a:r>
                  <a:rPr lang="en-US" sz="3200" dirty="0" smtClean="0"/>
                  <a:t> from standard factorization</a:t>
                </a:r>
              </a:p>
              <a:p>
                <a:r>
                  <a:rPr lang="en-US" sz="3200" dirty="0" smtClean="0"/>
                  <a:t>Now it turns out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200" dirty="0" smtClean="0"/>
              </a:p>
              <a:p>
                <a:r>
                  <a:rPr lang="en-US" sz="3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𝑳𝑫</m:t>
                    </m:r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036"/>
                <a:ext cx="9849788" cy="5158615"/>
              </a:xfrm>
              <a:blipFill rotWithShape="0">
                <a:blip r:embed="rId2"/>
                <a:stretch>
                  <a:fillRect l="-1424" t="-2364" r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1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897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Symmetric positive definite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2262"/>
                <a:ext cx="9849788" cy="515861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, and</a:t>
                </a:r>
              </a:p>
              <a:p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≠0</m:t>
                    </m:r>
                  </m:oMath>
                </a14:m>
                <a:r>
                  <a:rPr lang="en-US" sz="3200" dirty="0" smtClean="0"/>
                  <a:t>,</a:t>
                </a:r>
              </a:p>
              <a:p>
                <a:r>
                  <a:rPr lang="en-US" sz="3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is positive definite </a:t>
                </a:r>
              </a:p>
              <a:p>
                <a:r>
                  <a:rPr lang="en-US" sz="3200" dirty="0" smtClean="0"/>
                  <a:t>We can modify the LU factorization again to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factorization: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has all positive entries on the diagonal</a:t>
                </a:r>
              </a:p>
              <a:p>
                <a:r>
                  <a:rPr lang="en-US" sz="3200" dirty="0" smtClean="0"/>
                  <a:t>The MATLAB function </a:t>
                </a:r>
                <a:r>
                  <a:rPr 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chol</a:t>
                </a:r>
                <a:r>
                  <a:rPr lang="en-US" sz="3200" dirty="0" smtClean="0"/>
                  <a:t> will compute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factorization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2262"/>
                <a:ext cx="9849788" cy="5158615"/>
              </a:xfrm>
              <a:blipFill rotWithShape="0">
                <a:blip r:embed="rId2"/>
                <a:stretch>
                  <a:fillRect l="-1424" t="-2364" r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4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Symmetric positive definite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92479"/>
            <a:ext cx="7421381" cy="5728241"/>
          </a:xfrm>
        </p:spPr>
        <p:txBody>
          <a:bodyPr>
            <a:normAutofit/>
          </a:bodyPr>
          <a:lstStyle/>
          <a:p>
            <a:r>
              <a:rPr lang="en-US" dirty="0" smtClean="0"/>
              <a:t>Start with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A=magic(5);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1164646"/>
            <a:ext cx="7571286" cy="28288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6" y="3813595"/>
            <a:ext cx="6102250" cy="290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966"/>
            <a:ext cx="10515600" cy="56451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Symmetric positive definite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792479"/>
                <a:ext cx="9849788" cy="515861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, and</a:t>
                </a:r>
              </a:p>
              <a:p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 smtClean="0"/>
                  <a:t> and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≠0</m:t>
                    </m:r>
                  </m:oMath>
                </a14:m>
                <a:r>
                  <a:rPr lang="en-US" sz="3200" dirty="0" smtClean="0"/>
                  <a:t>,</a:t>
                </a:r>
              </a:p>
              <a:p>
                <a:r>
                  <a:rPr lang="en-US" sz="32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 smtClean="0"/>
                  <a:t> is positive definite </a:t>
                </a:r>
              </a:p>
              <a:p>
                <a:r>
                  <a:rPr lang="en-US" sz="3200" dirty="0" smtClean="0"/>
                  <a:t>We can modify the LU factorization again to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factorization: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sSup>
                        <m:sSup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b="1" dirty="0" smtClean="0"/>
              </a:p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 smtClean="0"/>
                  <a:t>has all positive entries on the diagonal</a:t>
                </a:r>
              </a:p>
              <a:p>
                <a:r>
                  <a:rPr lang="en-US" sz="3200" dirty="0" smtClean="0"/>
                  <a:t>The MATLAB function </a:t>
                </a:r>
                <a:r>
                  <a:rPr lang="en-US" sz="3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chol</a:t>
                </a:r>
                <a:r>
                  <a:rPr lang="en-US" sz="3200" dirty="0" smtClean="0"/>
                  <a:t> will compute the </a:t>
                </a:r>
                <a:r>
                  <a:rPr lang="en-US" sz="3200" dirty="0" err="1" smtClean="0"/>
                  <a:t>Cholesky</a:t>
                </a:r>
                <a:r>
                  <a:rPr lang="en-US" sz="3200" dirty="0" smtClean="0"/>
                  <a:t> factorization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792479"/>
                <a:ext cx="9849788" cy="5158615"/>
              </a:xfrm>
              <a:blipFill rotWithShape="0">
                <a:blip r:embed="rId2"/>
                <a:stretch>
                  <a:fillRect l="-1361" t="-2364" r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9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492240" cy="754380"/>
          </a:xfrm>
        </p:spPr>
        <p:txBody>
          <a:bodyPr/>
          <a:lstStyle/>
          <a:p>
            <a:r>
              <a:rPr lang="en-US" dirty="0" smtClean="0"/>
              <a:t>Operation Counts: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2040"/>
                <a:ext cx="8808720" cy="2362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 smtClean="0"/>
                  <a:t>Matlab</a:t>
                </a:r>
                <a:r>
                  <a:rPr lang="en-US" dirty="0" smtClean="0"/>
                  <a:t> matrix-vector multiplication</a:t>
                </a:r>
              </a:p>
              <a:p>
                <a:r>
                  <a:rPr lang="en-US" dirty="0" smtClean="0"/>
                  <a:t>How to identify rate?  Expecting power law: use log-log plot.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If we get a line, the slope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2040"/>
                <a:ext cx="8808720" cy="2362200"/>
              </a:xfrm>
              <a:blipFill rotWithShape="0">
                <a:blip r:embed="rId3"/>
                <a:stretch>
                  <a:fillRect l="-1107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39" y="2072640"/>
            <a:ext cx="5970695" cy="449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204943"/>
            <a:ext cx="5608320" cy="33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6492240" cy="754380"/>
          </a:xfrm>
        </p:spPr>
        <p:txBody>
          <a:bodyPr/>
          <a:lstStyle/>
          <a:p>
            <a:r>
              <a:rPr lang="en-US" dirty="0" smtClean="0"/>
              <a:t>Operation Counts: </a:t>
            </a:r>
            <a:r>
              <a:rPr lang="en-US" dirty="0" err="1" smtClean="0"/>
              <a:t>Matlab</a:t>
            </a:r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2040"/>
                <a:ext cx="8808720" cy="156972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see the slope one could plot a known function</a:t>
                </a:r>
              </a:p>
              <a:p>
                <a:r>
                  <a:rPr lang="en-US" dirty="0" smtClean="0"/>
                  <a:t>Try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here because of theory</a:t>
                </a:r>
              </a:p>
              <a:p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to put line in a convenient place, or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2040"/>
                <a:ext cx="8808720" cy="1569720"/>
              </a:xfrm>
              <a:blipFill rotWithShape="0">
                <a:blip r:embed="rId3"/>
                <a:stretch>
                  <a:fillRect l="-1246" t="-6615" b="-7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999" y="2674620"/>
            <a:ext cx="6408256" cy="391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8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628" y="303781"/>
            <a:ext cx="5532120" cy="754380"/>
          </a:xfrm>
        </p:spPr>
        <p:txBody>
          <a:bodyPr/>
          <a:lstStyle/>
          <a:p>
            <a:r>
              <a:rPr lang="en-US" dirty="0" smtClean="0"/>
              <a:t>Operation Count: LU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6628" y="1231428"/>
                <a:ext cx="4307912" cy="542845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While some time is needed, no FLOPs here, so neglected</a:t>
                </a:r>
              </a:p>
              <a:p>
                <a:r>
                  <a:rPr lang="en-US" dirty="0" smtClean="0"/>
                  <a:t>Inside nested loops, one FLOP here</a:t>
                </a:r>
              </a:p>
              <a:p>
                <a:r>
                  <a:rPr lang="en-US" dirty="0" smtClean="0"/>
                  <a:t>Multiply part of row (j to n, for n-j+1 elements) and subtract from same part </a:t>
                </a:r>
              </a:p>
              <a:p>
                <a:r>
                  <a:rPr lang="en-US" dirty="0" smtClean="0"/>
                  <a:t>For operations inside both loops total is then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/>
                  <a:t>Line 19 ignored</a:t>
                </a:r>
              </a:p>
              <a:p>
                <a:r>
                  <a:rPr lang="en-US" dirty="0" smtClean="0"/>
                  <a:t>Now total over loops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628" y="1231428"/>
                <a:ext cx="4307912" cy="5428452"/>
              </a:xfrm>
              <a:blipFill rotWithShape="0">
                <a:blip r:embed="rId3"/>
                <a:stretch>
                  <a:fillRect l="-2266" t="-1684" r="-425" b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13" y="1231428"/>
            <a:ext cx="6923968" cy="333121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840480" y="2560320"/>
            <a:ext cx="2377440" cy="4876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04360" y="3227843"/>
            <a:ext cx="1813560" cy="3230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740049" y="1558378"/>
            <a:ext cx="864447" cy="418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8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2618</Words>
  <Application>Microsoft Office PowerPoint</Application>
  <PresentationFormat>Widescreen</PresentationFormat>
  <Paragraphs>511</Paragraphs>
  <Slides>68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Courier New</vt:lpstr>
      <vt:lpstr>Office Theme</vt:lpstr>
      <vt:lpstr>Chapter 2</vt:lpstr>
      <vt:lpstr>Comparing function sizes in a limit </vt:lpstr>
      <vt:lpstr>Comparing functions: Order and asymptotic</vt:lpstr>
      <vt:lpstr>Comparing functions: Order and asymptotic</vt:lpstr>
      <vt:lpstr>Operation Counts: Example</vt:lpstr>
      <vt:lpstr>Operation Counts: Matlab </vt:lpstr>
      <vt:lpstr>Operation Counts: Matlab </vt:lpstr>
      <vt:lpstr>Operation Counts: Matlab </vt:lpstr>
      <vt:lpstr>Operation Count: LU</vt:lpstr>
      <vt:lpstr>Operation Count: LU</vt:lpstr>
      <vt:lpstr>Operation Count: LU</vt:lpstr>
      <vt:lpstr>Operation Count: LU</vt:lpstr>
      <vt:lpstr>Operation Count: LU</vt:lpstr>
      <vt:lpstr>Operation Counts: LU </vt:lpstr>
      <vt:lpstr>Operation Counts: Matlab </vt:lpstr>
      <vt:lpstr>Operation Counts: Matlab </vt:lpstr>
      <vt:lpstr>Operation Count: LU</vt:lpstr>
      <vt:lpstr>Fixing up issues with naïve GE </vt:lpstr>
      <vt:lpstr>Our previous example</vt:lpstr>
      <vt:lpstr>Our previous example</vt:lpstr>
      <vt:lpstr>Our previous example</vt:lpstr>
      <vt:lpstr>Fixing up issues with naïve GE </vt:lpstr>
      <vt:lpstr>Our previous example</vt:lpstr>
      <vt:lpstr>Permutations and row switches</vt:lpstr>
      <vt:lpstr>Row switches in LU</vt:lpstr>
      <vt:lpstr>Row switches in LU: MATLAB</vt:lpstr>
      <vt:lpstr>Partial pivoting in MATLAB</vt:lpstr>
      <vt:lpstr>Example using LU</vt:lpstr>
      <vt:lpstr>Example using LU</vt:lpstr>
      <vt:lpstr>Example using LU</vt:lpstr>
      <vt:lpstr>Example using PtLU</vt:lpstr>
      <vt:lpstr>Example using only MATLAB’s \</vt:lpstr>
      <vt:lpstr>What about small pivots</vt:lpstr>
      <vt:lpstr>What about small pivots</vt:lpstr>
      <vt:lpstr>Vector Norms</vt:lpstr>
      <vt:lpstr>Norms of vectors</vt:lpstr>
      <vt:lpstr>Norms of vectors</vt:lpstr>
      <vt:lpstr>Norms of vectors</vt:lpstr>
      <vt:lpstr>Norms of vectors</vt:lpstr>
      <vt:lpstr>Norms of matrices</vt:lpstr>
      <vt:lpstr>Norms of matrices</vt:lpstr>
      <vt:lpstr>Norms of matrices</vt:lpstr>
      <vt:lpstr>Norms of matrices</vt:lpstr>
      <vt:lpstr>Stability analysis of solving systems</vt:lpstr>
      <vt:lpstr>Stability analysis of solving systems</vt:lpstr>
      <vt:lpstr>Stability analysis of solving systems</vt:lpstr>
      <vt:lpstr>Stability analysis of solving systems</vt:lpstr>
      <vt:lpstr>Stability analysis of solving systems</vt:lpstr>
      <vt:lpstr>Condition number</vt:lpstr>
      <vt:lpstr>Condition number: example</vt:lpstr>
      <vt:lpstr>Condition number: example</vt:lpstr>
      <vt:lpstr>Residuals and ill-conditioned systems</vt:lpstr>
      <vt:lpstr>Special matrices</vt:lpstr>
      <vt:lpstr>Banded matrices</vt:lpstr>
      <vt:lpstr>Banded matrices</vt:lpstr>
      <vt:lpstr>Banded matrices</vt:lpstr>
      <vt:lpstr>Banded matrices</vt:lpstr>
      <vt:lpstr>Banded matrices</vt:lpstr>
      <vt:lpstr>Banded matrices</vt:lpstr>
      <vt:lpstr>Banded matrices</vt:lpstr>
      <vt:lpstr>Sparse matrices</vt:lpstr>
      <vt:lpstr>Sparse matrices</vt:lpstr>
      <vt:lpstr>Sparse matrices</vt:lpstr>
      <vt:lpstr>Sparse matrices</vt:lpstr>
      <vt:lpstr>Symmetric matrices</vt:lpstr>
      <vt:lpstr>Symmetric positive definite matrices</vt:lpstr>
      <vt:lpstr>Symmetric positive definite matrices</vt:lpstr>
      <vt:lpstr>Symmetric positive definite matrices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Richard Braun</dc:creator>
  <cp:lastModifiedBy>Richard Braun</cp:lastModifiedBy>
  <cp:revision>100</cp:revision>
  <dcterms:created xsi:type="dcterms:W3CDTF">2016-02-25T02:21:14Z</dcterms:created>
  <dcterms:modified xsi:type="dcterms:W3CDTF">2016-03-08T07:52:37Z</dcterms:modified>
</cp:coreProperties>
</file>