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92" r:id="rId12"/>
    <p:sldId id="269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2" r:id="rId22"/>
    <p:sldId id="280" r:id="rId23"/>
    <p:sldId id="281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C54-F8CD-4024-AF9D-EDAEA4771A7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C24-9647-4854-9247-EA8486D6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5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C54-F8CD-4024-AF9D-EDAEA4771A7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C24-9647-4854-9247-EA8486D6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C54-F8CD-4024-AF9D-EDAEA4771A7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C24-9647-4854-9247-EA8486D6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1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C54-F8CD-4024-AF9D-EDAEA4771A7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C24-9647-4854-9247-EA8486D6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C54-F8CD-4024-AF9D-EDAEA4771A7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C24-9647-4854-9247-EA8486D6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C54-F8CD-4024-AF9D-EDAEA4771A7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C24-9647-4854-9247-EA8486D6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8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C54-F8CD-4024-AF9D-EDAEA4771A7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C24-9647-4854-9247-EA8486D6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0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C54-F8CD-4024-AF9D-EDAEA4771A7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C24-9647-4854-9247-EA8486D6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C54-F8CD-4024-AF9D-EDAEA4771A7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C24-9647-4854-9247-EA8486D6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0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C54-F8CD-4024-AF9D-EDAEA4771A7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C24-9647-4854-9247-EA8486D6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9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C54-F8CD-4024-AF9D-EDAEA4771A7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C24-9647-4854-9247-EA8486D6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9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C54-F8CD-4024-AF9D-EDAEA4771A7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3C24-9647-4854-9247-EA8486D6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7103"/>
            <a:ext cx="9144000" cy="121394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Chapter 2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277734"/>
                <a:ext cx="9144000" cy="1655762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Square linear systems: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4000" dirty="0" smtClean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277734"/>
                <a:ext cx="9144000" cy="1655762"/>
              </a:xfrm>
              <a:blipFill rotWithShape="0">
                <a:blip r:embed="rId2"/>
                <a:stretch>
                  <a:fillRect t="-10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276" y="3342289"/>
            <a:ext cx="6021448" cy="30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Computing with matrices in MATLAB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MATLAB originally stood for “Matrix Laboratory”</a:t>
            </a:r>
          </a:p>
          <a:p>
            <a:r>
              <a:rPr lang="en-US" dirty="0" smtClean="0"/>
              <a:t>It is particularly easy to use MATLAB for this kind of computing</a:t>
            </a:r>
          </a:p>
          <a:p>
            <a:r>
              <a:rPr lang="en-US" dirty="0" smtClean="0"/>
              <a:t>Section 2.2 contains a tutorial on creating and manipulating matrices</a:t>
            </a:r>
          </a:p>
          <a:p>
            <a:r>
              <a:rPr lang="en-US" dirty="0" smtClean="0"/>
              <a:t>Try it!</a:t>
            </a:r>
          </a:p>
        </p:txBody>
      </p:sp>
    </p:spTree>
    <p:extLst>
      <p:ext uri="{BB962C8B-B14F-4D97-AF65-F5344CB8AC3E}">
        <p14:creationId xmlns:p14="http://schemas.microsoft.com/office/powerpoint/2010/main" val="7465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Needed operations for matrices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Consider the j-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column of the identity matrix: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[1 0 0 … 0]</m:t>
                    </m:r>
                    <m:r>
                      <m:rPr>
                        <m:nor/>
                      </m:rPr>
                      <a:rPr lang="en-US" b="0" i="0" baseline="30000" dirty="0" smtClean="0"/>
                      <m:t>T</m:t>
                    </m:r>
                    <m:r>
                      <m:rPr>
                        <m:nor/>
                      </m:rPr>
                      <a:rPr lang="en-US" b="0" i="0" dirty="0" smtClean="0"/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[</m:t>
                    </m:r>
                    <m:r>
                      <m:rPr>
                        <m:nor/>
                      </m:rPr>
                      <a:rPr lang="en-US" b="0" i="0" dirty="0" smtClean="0"/>
                      <m:t>0 </m:t>
                    </m:r>
                    <m:r>
                      <m:rPr>
                        <m:nor/>
                      </m:rPr>
                      <a:rPr lang="en-US" dirty="0"/>
                      <m:t>1 0 … 0]</m:t>
                    </m:r>
                    <m:r>
                      <m:rPr>
                        <m:nor/>
                      </m:rPr>
                      <a:rPr lang="en-US" b="0" i="0" baseline="30000" dirty="0" smtClean="0"/>
                      <m:t>T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smtClean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shows the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…</a:t>
                </a:r>
              </a:p>
              <a:p>
                <a:r>
                  <a:rPr lang="en-US" dirty="0"/>
                  <a:t>R</a:t>
                </a:r>
                <a:r>
                  <a:rPr lang="en-US" dirty="0" smtClean="0"/>
                  <a:t>ight-multiplying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gives the j-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column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Left 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gives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row of 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Combining the two can pick out a single element: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will use these soon!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3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3607" cy="1325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Systems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668"/>
                <a:ext cx="4127938" cy="49239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the system </a:t>
                </a:r>
              </a:p>
              <a:p>
                <a:r>
                  <a:rPr lang="en-US" dirty="0" smtClean="0"/>
                  <a:t>The compact form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The exact solution from theory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provided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/>
                  <a:t> is non-singular,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exists</a:t>
                </a:r>
              </a:p>
              <a:p>
                <a:r>
                  <a:rPr lang="en-US" dirty="0" smtClean="0"/>
                  <a:t>This is great, but for computing, we almost </a:t>
                </a:r>
                <a:r>
                  <a:rPr lang="en-US" i="1" dirty="0" smtClean="0"/>
                  <a:t>never</a:t>
                </a:r>
                <a:r>
                  <a:rPr lang="en-US" dirty="0" smtClean="0"/>
                  <a:t> want to solve this way!!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668"/>
                <a:ext cx="4127938" cy="4923960"/>
              </a:xfrm>
              <a:blipFill rotWithShape="0">
                <a:blip r:embed="rId2"/>
                <a:stretch>
                  <a:fillRect l="-2659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3" y="1555668"/>
            <a:ext cx="5367586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3607" cy="1325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Systems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55668"/>
                <a:ext cx="5515303" cy="49239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convenient and powerful capability for solving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in MATLAB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\</a:t>
                </a:r>
              </a:p>
              <a:p>
                <a:r>
                  <a:rPr lang="en-US" dirty="0" smtClean="0"/>
                  <a:t>An example is at left</a:t>
                </a:r>
              </a:p>
              <a:p>
                <a:r>
                  <a:rPr lang="en-US" dirty="0" smtClean="0"/>
                  <a:t>Is the answer good?  Look at residual</a:t>
                </a:r>
              </a:p>
              <a:p>
                <a:r>
                  <a:rPr lang="en-US" dirty="0" smtClean="0"/>
                  <a:t>Small residual indicates a good answer here:  how much we missed exactly satisfying the equation is close to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eps</a:t>
                </a:r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55668"/>
                <a:ext cx="5515303" cy="4923960"/>
              </a:xfrm>
              <a:blipFill rotWithShape="0">
                <a:blip r:embed="rId2"/>
                <a:stretch>
                  <a:fillRect l="-1878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364" y="365125"/>
            <a:ext cx="3093097" cy="3836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363" y="4201754"/>
            <a:ext cx="3093097" cy="25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3607" cy="1325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Systems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5668"/>
            <a:ext cx="9787759" cy="49712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Care and understanding is still needed though</a:t>
            </a:r>
          </a:p>
          <a:p>
            <a:r>
              <a:rPr lang="en-US" dirty="0" smtClean="0"/>
              <a:t>Note that even for singular A, one still gets an answer from \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understand why later</a:t>
            </a:r>
          </a:p>
          <a:p>
            <a:r>
              <a:rPr lang="en-US" dirty="0" smtClean="0"/>
              <a:t>If you see a warning, investigate!!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81" y="2459790"/>
            <a:ext cx="7866993" cy="278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3421"/>
            <a:ext cx="4553607" cy="91054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Triangular Systems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83961"/>
                <a:ext cx="5937915" cy="53326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Let’s begin with simple systems to understand algorithms for solving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Consider </a:t>
                </a:r>
                <a:r>
                  <a:rPr lang="en-US" i="1" dirty="0" smtClean="0"/>
                  <a:t>lower triangular </a:t>
                </a:r>
                <a:r>
                  <a:rPr lang="en-US" dirty="0" smtClean="0"/>
                  <a:t>systems where elements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zero</a:t>
                </a:r>
              </a:p>
              <a:p>
                <a:r>
                  <a:rPr lang="en-US" dirty="0" smtClean="0"/>
                  <a:t>Said another way,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Solve by starting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Continue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5−(3)(2)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, to get solution</a:t>
                </a:r>
              </a:p>
              <a:p>
                <a:r>
                  <a:rPr lang="en-US" dirty="0" smtClean="0"/>
                  <a:t>This is called </a:t>
                </a:r>
                <a:r>
                  <a:rPr lang="en-US" i="1" dirty="0" smtClean="0"/>
                  <a:t>forward substitution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83961"/>
                <a:ext cx="5937915" cy="5332605"/>
              </a:xfrm>
              <a:blipFill rotWithShape="0">
                <a:blip r:embed="rId2"/>
                <a:stretch>
                  <a:fillRect l="-1744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114" y="1655418"/>
            <a:ext cx="4719434" cy="2081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682" y="4153253"/>
            <a:ext cx="1871684" cy="18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3421"/>
            <a:ext cx="4553607" cy="91054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Triangular Systems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83961"/>
                <a:ext cx="5937915" cy="541143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the more general system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 smtClean="0"/>
                  <a:t> is lower triangular, we can still do forward substitution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elements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 trouble here unless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then we can divide by it</a:t>
                </a:r>
              </a:p>
              <a:p>
                <a:r>
                  <a:rPr lang="en-US" dirty="0" smtClean="0"/>
                  <a:t>Theorem 2.1:  If at least one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 smtClean="0"/>
                  <a:t> is singular</a:t>
                </a:r>
              </a:p>
              <a:p>
                <a:r>
                  <a:rPr lang="en-US" dirty="0" smtClean="0"/>
                  <a:t>How to implement in MATLAB?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83961"/>
                <a:ext cx="5937915" cy="5411431"/>
              </a:xfrm>
              <a:blipFill rotWithShape="0">
                <a:blip r:embed="rId2"/>
                <a:stretch>
                  <a:fillRect l="-1744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114" y="1576589"/>
            <a:ext cx="4333595" cy="31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3421"/>
            <a:ext cx="4553607" cy="91054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Triangular Systems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3961"/>
                <a:ext cx="5672960" cy="541143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At right is an implementation using two nested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dirty="0" smtClean="0"/>
                  <a:t> loops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For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loop, we work with x(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For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loop, we step through the columns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there is only one term (b(1)); for larger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previous x’s are used</a:t>
                </a:r>
              </a:p>
              <a:p>
                <a:r>
                  <a:rPr lang="en-US" dirty="0" smtClean="0"/>
                  <a:t>As a user, you can remove the semi-colons and see how the loops progress</a:t>
                </a:r>
              </a:p>
              <a:p>
                <a:r>
                  <a:rPr lang="en-US" dirty="0" smtClean="0"/>
                  <a:t>We can be a little more elegant however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3961"/>
                <a:ext cx="5672960" cy="5411431"/>
              </a:xfrm>
              <a:blipFill rotWithShape="0">
                <a:blip r:embed="rId2"/>
                <a:stretch>
                  <a:fillRect l="-1935" t="-2590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83" y="1518836"/>
            <a:ext cx="5063789" cy="24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3421"/>
            <a:ext cx="4553607" cy="91054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Triangular Systems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83961"/>
                <a:ext cx="6210385" cy="541143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At right is two nested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dirty="0" smtClean="0"/>
                  <a:t> loops, 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Considering the last unknown, we end up with 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 last vector product is a dot product, and we can eliminate the inner loop:</a:t>
                </a:r>
              </a:p>
              <a:p>
                <a:endParaRPr lang="en-US" dirty="0"/>
              </a:p>
              <a:p>
                <a:r>
                  <a:rPr lang="en-US" dirty="0" smtClean="0"/>
                  <a:t>Function next….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83961"/>
                <a:ext cx="6210385" cy="5411431"/>
              </a:xfrm>
              <a:blipFill rotWithShape="0">
                <a:blip r:embed="rId2"/>
                <a:stretch>
                  <a:fillRect l="-1668" t="-2027" r="-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84" y="149518"/>
            <a:ext cx="5063789" cy="2456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47" y="2736126"/>
            <a:ext cx="7618084" cy="1337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79" y="5301817"/>
            <a:ext cx="7629699" cy="9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3421"/>
            <a:ext cx="5998030" cy="91054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Lower Triangular Systems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83961"/>
                <a:ext cx="6210385" cy="541143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At right is two nested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dirty="0" smtClean="0"/>
                  <a:t> loops, 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Considering the last unknown, we end up with 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 last vector product is a dot product, and we can eliminate the inner loop:</a:t>
                </a:r>
              </a:p>
              <a:p>
                <a:endParaRPr lang="en-US" dirty="0"/>
              </a:p>
              <a:p>
                <a:r>
                  <a:rPr lang="en-US" dirty="0" smtClean="0"/>
                  <a:t>Function next….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83961"/>
                <a:ext cx="6210385" cy="5411431"/>
              </a:xfrm>
              <a:blipFill rotWithShape="0">
                <a:blip r:embed="rId2"/>
                <a:stretch>
                  <a:fillRect l="-1668" t="-2027" r="-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84" y="149518"/>
            <a:ext cx="5063789" cy="2456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47" y="2736126"/>
            <a:ext cx="7618084" cy="1337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79" y="5301817"/>
            <a:ext cx="7629699" cy="94132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959156" y="527144"/>
            <a:ext cx="5568876" cy="26926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45429" y="1111388"/>
            <a:ext cx="4690302" cy="21084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Square linear systems: objectives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these systems may arise</a:t>
            </a:r>
          </a:p>
          <a:p>
            <a:r>
              <a:rPr lang="en-US" dirty="0" smtClean="0"/>
              <a:t>Efficient representation in MATLAB</a:t>
            </a:r>
          </a:p>
          <a:p>
            <a:r>
              <a:rPr lang="en-US" dirty="0" smtClean="0"/>
              <a:t>Learn increasingly sophisticated algorithms to solve these systems</a:t>
            </a:r>
          </a:p>
          <a:p>
            <a:r>
              <a:rPr lang="en-US" dirty="0" smtClean="0"/>
              <a:t>Learn tools to measure the performance of these algorithms</a:t>
            </a:r>
          </a:p>
          <a:p>
            <a:r>
              <a:rPr lang="en-US" dirty="0"/>
              <a:t>L</a:t>
            </a:r>
            <a:r>
              <a:rPr lang="en-US" dirty="0" smtClean="0"/>
              <a:t>earn to recognize where difficulties may arise in solving linear systems</a:t>
            </a:r>
          </a:p>
          <a:p>
            <a:r>
              <a:rPr lang="en-US" dirty="0" smtClean="0"/>
              <a:t>Learn to recognize where structure of the problem can be exploited for fast and accurate solutions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1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3421"/>
            <a:ext cx="7326087" cy="91054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Lower Triangular Systems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961"/>
            <a:ext cx="3733800" cy="541143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Pass in </a:t>
            </a:r>
            <a:r>
              <a:rPr lang="en-US" sz="3200" b="1" dirty="0" smtClean="0"/>
              <a:t>L</a:t>
            </a:r>
            <a:r>
              <a:rPr lang="en-US" sz="3200" dirty="0" smtClean="0"/>
              <a:t> and </a:t>
            </a:r>
            <a:r>
              <a:rPr lang="en-US" sz="3200" b="1" dirty="0" smtClean="0"/>
              <a:t>b</a:t>
            </a:r>
            <a:r>
              <a:rPr lang="en-US" sz="3200" dirty="0" smtClean="0"/>
              <a:t>; return solution </a:t>
            </a:r>
            <a:r>
              <a:rPr lang="en-US" sz="3200" b="1" dirty="0" smtClean="0"/>
              <a:t>x</a:t>
            </a:r>
          </a:p>
          <a:p>
            <a:r>
              <a:rPr lang="en-US" sz="3200" dirty="0" smtClean="0"/>
              <a:t>Note comments; they appear in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forwardsub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dirty="0" smtClean="0"/>
              <a:t>Detect system size </a:t>
            </a:r>
            <a:r>
              <a:rPr lang="en-US" sz="3200" b="1" dirty="0" smtClean="0"/>
              <a:t>n</a:t>
            </a:r>
            <a:r>
              <a:rPr lang="en-US" sz="3200" dirty="0" smtClean="0"/>
              <a:t> automatically</a:t>
            </a:r>
          </a:p>
          <a:p>
            <a:r>
              <a:rPr lang="en-US" sz="3200" dirty="0" smtClean="0"/>
              <a:t>Single loop implementation</a:t>
            </a:r>
          </a:p>
          <a:p>
            <a:r>
              <a:rPr lang="en-US" sz="3200" dirty="0" smtClean="0"/>
              <a:t>No test for singular </a:t>
            </a:r>
            <a:r>
              <a:rPr lang="en-US" sz="3200" b="1" dirty="0" smtClean="0"/>
              <a:t>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23" y="1518835"/>
            <a:ext cx="7149446" cy="36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3421"/>
            <a:ext cx="7326087" cy="91054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Lower Triangular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3961"/>
                <a:ext cx="3733800" cy="5411431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Easy to make a lower triangular matrix</a:t>
                </a:r>
                <a:endPara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3200" dirty="0" smtClean="0"/>
                  <a:t>Make up </a:t>
                </a:r>
                <a:r>
                  <a:rPr lang="en-US" sz="3200" dirty="0" err="1" smtClean="0"/>
                  <a:t>rhs</a:t>
                </a:r>
                <a:r>
                  <a:rPr lang="en-US" sz="3200" dirty="0" smtClean="0"/>
                  <a:t> </a:t>
                </a:r>
              </a:p>
              <a:p>
                <a:r>
                  <a:rPr lang="en-US" sz="3200" dirty="0" smtClean="0"/>
                  <a:t>Solve system           by calling function </a:t>
                </a:r>
                <a:r>
                  <a:rPr 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forwardsub</a:t>
                </a:r>
                <a:r>
                  <a:rPr lang="en-US" sz="3200" dirty="0" smtClean="0"/>
                  <a:t>  </a:t>
                </a:r>
              </a:p>
              <a:p>
                <a:r>
                  <a:rPr lang="en-US" sz="3200" dirty="0" smtClean="0"/>
                  <a:t>Compute the residual to check the solution; it is 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3961"/>
                <a:ext cx="3733800" cy="5411431"/>
              </a:xfrm>
              <a:blipFill rotWithShape="0">
                <a:blip r:embed="rId2"/>
                <a:stretch>
                  <a:fillRect l="-3758" t="-2365" b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293" y="453340"/>
            <a:ext cx="4244645" cy="432044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501242" y="2613561"/>
            <a:ext cx="1952898" cy="1943371"/>
            <a:chOff x="4501242" y="2613561"/>
            <a:chExt cx="1952898" cy="194337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1242" y="2613561"/>
              <a:ext cx="1952898" cy="13241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1242" y="3894083"/>
              <a:ext cx="1028844" cy="662849"/>
            </a:xfrm>
            <a:prstGeom prst="rect">
              <a:avLst/>
            </a:prstGeom>
          </p:spPr>
        </p:pic>
      </p:grpSp>
      <p:cxnSp>
        <p:nvCxnSpPr>
          <p:cNvPr id="8" name="Straight Arrow Connector 7"/>
          <p:cNvCxnSpPr/>
          <p:nvPr/>
        </p:nvCxnSpPr>
        <p:spPr>
          <a:xfrm flipV="1">
            <a:off x="4267277" y="945931"/>
            <a:ext cx="2855016" cy="7116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82194" y="2753570"/>
            <a:ext cx="796104" cy="445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13904" y="3044821"/>
            <a:ext cx="1070798" cy="3190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352" y="4135827"/>
            <a:ext cx="1861789" cy="265597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4137631" y="4809806"/>
            <a:ext cx="1553721" cy="324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3421"/>
            <a:ext cx="5741972" cy="9105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Upper Triangular Systems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83961"/>
                <a:ext cx="5937915" cy="541143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the upper triangular system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𝑼𝒙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That is elements below the main diagonal are zero this time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Solve for last variable first this time and work backward</a:t>
                </a:r>
              </a:p>
              <a:p>
                <a:r>
                  <a:rPr lang="en-US" dirty="0" smtClean="0"/>
                  <a:t>No trouble here unless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then we cannot divide by it</a:t>
                </a:r>
              </a:p>
              <a:p>
                <a:r>
                  <a:rPr lang="en-US" dirty="0" smtClean="0"/>
                  <a:t>Theorem 2.1:  If at least one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 smtClean="0"/>
                  <a:t> is singular</a:t>
                </a:r>
              </a:p>
              <a:p>
                <a:r>
                  <a:rPr lang="en-US" dirty="0" smtClean="0"/>
                  <a:t>Implementation similar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83961"/>
                <a:ext cx="5937915" cy="5411431"/>
              </a:xfrm>
              <a:blipFill rotWithShape="0">
                <a:blip r:embed="rId2"/>
                <a:stretch>
                  <a:fillRect l="-1744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71" y="173421"/>
            <a:ext cx="5451095" cy="2053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114" y="2625429"/>
            <a:ext cx="5255152" cy="38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3421"/>
            <a:ext cx="8153401" cy="91054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Upper Triangular Systems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961"/>
            <a:ext cx="3733800" cy="541143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Pass in </a:t>
            </a:r>
            <a:r>
              <a:rPr lang="en-US" sz="3200" b="1" dirty="0" smtClean="0"/>
              <a:t>U</a:t>
            </a:r>
            <a:r>
              <a:rPr lang="en-US" sz="3200" dirty="0" smtClean="0"/>
              <a:t> and </a:t>
            </a:r>
            <a:r>
              <a:rPr lang="en-US" sz="3200" b="1" dirty="0" smtClean="0"/>
              <a:t>b</a:t>
            </a:r>
            <a:r>
              <a:rPr lang="en-US" sz="3200" dirty="0" smtClean="0"/>
              <a:t>; return solution </a:t>
            </a:r>
            <a:r>
              <a:rPr lang="en-US" sz="3200" b="1" dirty="0" smtClean="0"/>
              <a:t>x</a:t>
            </a:r>
          </a:p>
          <a:p>
            <a:r>
              <a:rPr lang="en-US" sz="3200" dirty="0" smtClean="0"/>
              <a:t>Note comments; they appear in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backsub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dirty="0" smtClean="0"/>
              <a:t>Detect system size </a:t>
            </a:r>
            <a:r>
              <a:rPr lang="en-US" sz="3200" b="1" dirty="0" smtClean="0"/>
              <a:t>n</a:t>
            </a:r>
            <a:r>
              <a:rPr lang="en-US" sz="3200" dirty="0" smtClean="0"/>
              <a:t> automatically</a:t>
            </a:r>
          </a:p>
          <a:p>
            <a:r>
              <a:rPr lang="en-US" sz="3200" dirty="0" smtClean="0"/>
              <a:t>Single loop counts down now</a:t>
            </a:r>
          </a:p>
          <a:p>
            <a:r>
              <a:rPr lang="en-US" sz="3200" dirty="0" smtClean="0"/>
              <a:t>No test for singular </a:t>
            </a:r>
            <a:r>
              <a:rPr lang="en-US" sz="3200" b="1" dirty="0" smtClean="0"/>
              <a:t>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23" y="1555616"/>
            <a:ext cx="7149446" cy="354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3421"/>
            <a:ext cx="4553607" cy="91054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Triangular Systems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83962"/>
                <a:ext cx="4553607" cy="541143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Let’s look at a made-up system where we know exact answer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=2.2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 smtClean="0"/>
                  <a:t>, there is no problem and the residual is the size of machine epsilon,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eps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However, we can create difficult systems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with terrible residual!  </a:t>
                </a:r>
              </a:p>
              <a:p>
                <a:r>
                  <a:rPr lang="en-US" dirty="0" smtClean="0"/>
                  <a:t>We’ll improve this later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83962"/>
                <a:ext cx="4553607" cy="5411431"/>
              </a:xfrm>
              <a:blipFill rotWithShape="0">
                <a:blip r:embed="rId2"/>
                <a:stretch>
                  <a:fillRect l="-2276" t="-1914" r="-2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06" y="112275"/>
            <a:ext cx="5951577" cy="2181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96" y="2248122"/>
            <a:ext cx="5369281" cy="257609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856407" y="2853559"/>
            <a:ext cx="677289" cy="15037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96" y="4702156"/>
            <a:ext cx="1891863" cy="215584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472779" y="5063736"/>
            <a:ext cx="1060917" cy="758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56704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Gaussian elimination and LU factorization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5668"/>
            <a:ext cx="9787759" cy="4971256"/>
          </a:xfrm>
        </p:spPr>
        <p:txBody>
          <a:bodyPr>
            <a:normAutofit/>
          </a:bodyPr>
          <a:lstStyle/>
          <a:p>
            <a:r>
              <a:rPr lang="en-US" dirty="0" smtClean="0"/>
              <a:t>A general purpose algorithm for solving linear systems is </a:t>
            </a:r>
            <a:r>
              <a:rPr lang="en-US" i="1" dirty="0" smtClean="0"/>
              <a:t>Gaussian elimination</a:t>
            </a:r>
            <a:r>
              <a:rPr lang="en-US" dirty="0" smtClean="0"/>
              <a:t> (GE)</a:t>
            </a:r>
            <a:endParaRPr lang="en-US" i="1" dirty="0" smtClean="0"/>
          </a:p>
          <a:p>
            <a:r>
              <a:rPr lang="en-US" dirty="0" smtClean="0"/>
              <a:t>We will use this algorithm to adapt it so that it yields an </a:t>
            </a:r>
            <a:r>
              <a:rPr lang="en-US" i="1" dirty="0" smtClean="0"/>
              <a:t>LU </a:t>
            </a:r>
            <a:r>
              <a:rPr lang="en-US" i="1" dirty="0" err="1" smtClean="0"/>
              <a:t>facutorization</a:t>
            </a:r>
            <a:r>
              <a:rPr lang="en-US" dirty="0" smtClean="0"/>
              <a:t>; this is just our first example of factorization</a:t>
            </a:r>
          </a:p>
          <a:p>
            <a:r>
              <a:rPr lang="en-US" dirty="0" smtClean="0"/>
              <a:t>We will further adapt the method to improve its stability and robustness a bit later</a:t>
            </a:r>
          </a:p>
          <a:p>
            <a:r>
              <a:rPr lang="en-US" dirty="0" smtClean="0"/>
              <a:t>You should have seen the basic GE method prior to this class</a:t>
            </a:r>
          </a:p>
          <a:p>
            <a:r>
              <a:rPr lang="en-US" dirty="0" smtClean="0"/>
              <a:t>We incorporate MATLAB in discussing the method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9567041" cy="76999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GE 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3229304" cy="4971256"/>
          </a:xfrm>
        </p:spPr>
        <p:txBody>
          <a:bodyPr>
            <a:normAutofit/>
          </a:bodyPr>
          <a:lstStyle/>
          <a:p>
            <a:r>
              <a:rPr lang="en-US" dirty="0" smtClean="0"/>
              <a:t>First, create a 4x4 linear system</a:t>
            </a:r>
            <a:endParaRPr lang="en-US" i="1" dirty="0" smtClean="0"/>
          </a:p>
          <a:p>
            <a:r>
              <a:rPr lang="en-US" dirty="0" smtClean="0"/>
              <a:t>Then, we append the right hand side to the coefficient matrix to obtain the augmented matrix</a:t>
            </a:r>
          </a:p>
          <a:p>
            <a:r>
              <a:rPr lang="en-US" dirty="0" smtClean="0"/>
              <a:t>GE is then performed on this augmented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400" y="3894083"/>
            <a:ext cx="7191315" cy="23017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02621" y="4824248"/>
            <a:ext cx="5344510" cy="1213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56967" y="4824248"/>
            <a:ext cx="1134747" cy="1213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67504" y="3121573"/>
            <a:ext cx="6999889" cy="16474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88107" y="3744756"/>
            <a:ext cx="2213603" cy="10794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3421"/>
            <a:ext cx="5741972" cy="9105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 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961"/>
            <a:ext cx="4411717" cy="5411431"/>
          </a:xfrm>
        </p:spPr>
        <p:txBody>
          <a:bodyPr>
            <a:normAutofit/>
          </a:bodyPr>
          <a:lstStyle/>
          <a:p>
            <a:r>
              <a:rPr lang="en-US" dirty="0" smtClean="0"/>
              <a:t>We now want to make Ab(2:4,1)=0</a:t>
            </a:r>
          </a:p>
          <a:p>
            <a:r>
              <a:rPr lang="en-US" dirty="0" smtClean="0"/>
              <a:t>That is, elements below row 1 (R1) become zero in first column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Compute multiplier </a:t>
            </a:r>
            <a:r>
              <a:rPr lang="en-US" dirty="0" err="1" smtClean="0"/>
              <a:t>mult</a:t>
            </a:r>
            <a:r>
              <a:rPr lang="en-US" dirty="0" smtClean="0"/>
              <a:t>, then do R2 &lt;- R2- </a:t>
            </a:r>
            <a:r>
              <a:rPr lang="en-US" dirty="0" err="1" smtClean="0"/>
              <a:t>mult</a:t>
            </a:r>
            <a:r>
              <a:rPr lang="en-US" dirty="0" smtClean="0"/>
              <a:t>*R1</a:t>
            </a:r>
          </a:p>
          <a:p>
            <a:r>
              <a:rPr lang="en-US" dirty="0" smtClean="0"/>
              <a:t>Repeat this process for R3 and R4, </a:t>
            </a:r>
            <a:r>
              <a:rPr lang="en-US" dirty="0" err="1" smtClean="0"/>
              <a:t>recomputing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for each row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47" y="267332"/>
            <a:ext cx="6404819" cy="2542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47" y="2967570"/>
            <a:ext cx="5638762" cy="389043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059810" y="3957145"/>
            <a:ext cx="756744" cy="3310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823788" y="639901"/>
            <a:ext cx="802659" cy="28090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59810" y="3231930"/>
            <a:ext cx="739136" cy="10562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448097" y="5707117"/>
            <a:ext cx="362606" cy="9932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3421"/>
            <a:ext cx="5741972" cy="9105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 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961"/>
            <a:ext cx="3954517" cy="5411431"/>
          </a:xfrm>
        </p:spPr>
        <p:txBody>
          <a:bodyPr>
            <a:normAutofit/>
          </a:bodyPr>
          <a:lstStyle/>
          <a:p>
            <a:r>
              <a:rPr lang="en-US" dirty="0" smtClean="0"/>
              <a:t>We now want to make Ab(3:4,2)=0</a:t>
            </a:r>
          </a:p>
          <a:p>
            <a:r>
              <a:rPr lang="en-US" dirty="0" smtClean="0"/>
              <a:t>That is, elements below R2 become zero in 2</a:t>
            </a:r>
            <a:r>
              <a:rPr lang="en-US" baseline="30000" dirty="0" smtClean="0"/>
              <a:t>nd</a:t>
            </a:r>
            <a:r>
              <a:rPr lang="en-US" dirty="0" smtClean="0"/>
              <a:t> column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Compute multipliers </a:t>
            </a:r>
            <a:r>
              <a:rPr lang="en-US" dirty="0" err="1" smtClean="0"/>
              <a:t>mult</a:t>
            </a:r>
            <a:r>
              <a:rPr lang="en-US" dirty="0" smtClean="0"/>
              <a:t>, for R3 and R4, </a:t>
            </a:r>
            <a:r>
              <a:rPr lang="en-US" dirty="0" err="1" smtClean="0"/>
              <a:t>recomputing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for each row, in a loop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129" y="1611966"/>
            <a:ext cx="6422478" cy="369908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067503" y="2488057"/>
            <a:ext cx="1302626" cy="2131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173311" y="4445877"/>
            <a:ext cx="378372" cy="6306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3421"/>
            <a:ext cx="5741972" cy="9105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 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961"/>
            <a:ext cx="3840827" cy="54114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now want to make Ab(4:4,3)=0</a:t>
            </a:r>
          </a:p>
          <a:p>
            <a:r>
              <a:rPr lang="en-US" dirty="0" smtClean="0"/>
              <a:t>That is, repeat the process for column 3, below R3</a:t>
            </a:r>
          </a:p>
          <a:p>
            <a:r>
              <a:rPr lang="en-US" dirty="0" smtClean="0"/>
              <a:t>This time loop only runs once, but can still be loop structure</a:t>
            </a:r>
          </a:p>
          <a:p>
            <a:r>
              <a:rPr lang="en-US" dirty="0" smtClean="0"/>
              <a:t>The first four columns are a 4x4 upper triangular matrix U, and the last column is a </a:t>
            </a:r>
            <a:r>
              <a:rPr lang="en-US" dirty="0" err="1" smtClean="0"/>
              <a:t>rhs</a:t>
            </a:r>
            <a:r>
              <a:rPr lang="en-US" dirty="0" smtClean="0"/>
              <a:t> z so that </a:t>
            </a:r>
            <a:r>
              <a:rPr lang="en-US" dirty="0" err="1" smtClean="0"/>
              <a:t>Ux</a:t>
            </a:r>
            <a:r>
              <a:rPr lang="en-US" dirty="0" smtClean="0"/>
              <a:t>=z</a:t>
            </a:r>
          </a:p>
          <a:p>
            <a:r>
              <a:rPr lang="en-US" dirty="0" smtClean="0"/>
              <a:t>Now use back substitution!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33" y="1419356"/>
            <a:ext cx="6228971" cy="3609844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7936251" y="4622837"/>
            <a:ext cx="348267" cy="29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08938" y="2128346"/>
            <a:ext cx="795631" cy="882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12263" y="3641834"/>
            <a:ext cx="3815516" cy="1387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07141" y="3641834"/>
            <a:ext cx="803507" cy="1387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33" y="5114394"/>
            <a:ext cx="2075554" cy="7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Polynomial interpolation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4361"/>
              </a:xfrm>
            </p:spPr>
            <p:txBody>
              <a:bodyPr/>
              <a:lstStyle/>
              <a:p>
                <a:r>
                  <a:rPr lang="en-US" dirty="0" smtClean="0"/>
                  <a:t>The idea of interpolation is determine a function that passes through, or recovers, given data</a:t>
                </a:r>
              </a:p>
              <a:p>
                <a:r>
                  <a:rPr lang="en-US" dirty="0" smtClean="0"/>
                  <a:t>Say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 </a:t>
                </a:r>
                <a:endParaRPr lang="en-US" dirty="0"/>
              </a:p>
              <a:p>
                <a:r>
                  <a:rPr lang="en-US" dirty="0" smtClean="0"/>
                  <a:t>We assume that no 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the same</a:t>
                </a:r>
              </a:p>
              <a:p>
                <a:r>
                  <a:rPr lang="en-US" dirty="0" smtClean="0"/>
                  <a:t>If we consider putting a polynomial through this data, we choose an n-1 degree polynomial because there are n constants to find, which matches the number of data points available: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To make this pass through the data, enforce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at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4361"/>
              </a:xfrm>
              <a:blipFill rotWithShape="0">
                <a:blip r:embed="rId2"/>
                <a:stretch>
                  <a:fillRect l="-1043" t="-2046" r="-1217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31" y="5215737"/>
            <a:ext cx="6273884" cy="69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1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3421"/>
            <a:ext cx="5741972" cy="9105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 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961"/>
            <a:ext cx="3954517" cy="5411431"/>
          </a:xfrm>
        </p:spPr>
        <p:txBody>
          <a:bodyPr>
            <a:normAutofit/>
          </a:bodyPr>
          <a:lstStyle/>
          <a:p>
            <a:r>
              <a:rPr lang="en-US" dirty="0" smtClean="0"/>
              <a:t>Solve for x with back substitution</a:t>
            </a:r>
          </a:p>
          <a:p>
            <a:r>
              <a:rPr lang="en-US" dirty="0" smtClean="0"/>
              <a:t>Error is quite small! 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This </a:t>
            </a:r>
            <a:r>
              <a:rPr lang="en-US" dirty="0" smtClean="0"/>
              <a:t>is a general strategy to solve systems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How can we use this to get a factorization? And why?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08" y="382255"/>
            <a:ext cx="3229657" cy="3699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08" y="4290173"/>
            <a:ext cx="2303585" cy="17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GE or algebra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are three rules for manipulating systems (augmented matrix) and not changing the answer.  We can: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:r>
                  <a:rPr lang="en-US" sz="2800" dirty="0" smtClean="0"/>
                  <a:t>Switch two rows: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↔ 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 smtClean="0"/>
                  <a:t>Multiply a row by a scalar: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 smtClean="0"/>
                  <a:t>Form a linear combination of two rows and replace one of them with the linear combo: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r>
                  <a:rPr lang="en-US" dirty="0" smtClean="0"/>
                  <a:t>We use these for GE, particularly the last, but we can write them as matrix vector operations</a:t>
                </a:r>
              </a:p>
              <a:p>
                <a:r>
                  <a:rPr lang="en-US" dirty="0" smtClean="0"/>
                  <a:t>This is a different take than linear algebra class; revisit our example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7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07"/>
            <a:ext cx="5741972" cy="9105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 matrix ops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2913"/>
                <a:ext cx="4411717" cy="59616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now want to make Ab(2:4,1)=0</a:t>
                </a:r>
              </a:p>
              <a:p>
                <a:r>
                  <a:rPr lang="en-US" dirty="0" smtClean="0"/>
                  <a:t>We needed </a:t>
                </a:r>
                <a:r>
                  <a:rPr lang="en-US" dirty="0" err="1" smtClean="0"/>
                  <a:t>mult</a:t>
                </a:r>
                <a:r>
                  <a:rPr lang="en-US" dirty="0" smtClean="0"/>
                  <a:t> = -2, then do R2 &lt;- R2- </a:t>
                </a:r>
                <a:r>
                  <a:rPr lang="en-US" dirty="0" err="1" smtClean="0"/>
                  <a:t>mult</a:t>
                </a:r>
                <a:r>
                  <a:rPr lang="en-US" dirty="0" smtClean="0"/>
                  <a:t>*R1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err="1" smtClean="0"/>
                  <a:t>jth</a:t>
                </a:r>
                <a:r>
                  <a:rPr lang="en-US" dirty="0" smtClean="0"/>
                  <a:t> column of </a:t>
                </a:r>
                <a:r>
                  <a:rPr lang="en-US" dirty="0" err="1" smtClean="0"/>
                  <a:t>thet</a:t>
                </a:r>
                <a:r>
                  <a:rPr lang="en-US" dirty="0" smtClean="0"/>
                  <a:t> identity matrix (col vector)</a:t>
                </a:r>
              </a:p>
              <a:p>
                <a:r>
                  <a:rPr lang="en-US" dirty="0" smtClean="0"/>
                  <a:t>Multiplication on the left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 gives </a:t>
                </a:r>
                <a:r>
                  <a:rPr lang="en-US" dirty="0" err="1" smtClean="0"/>
                  <a:t>jth</a:t>
                </a:r>
                <a:r>
                  <a:rPr lang="en-US" dirty="0" smtClean="0"/>
                  <a:t> row of A </a:t>
                </a:r>
              </a:p>
              <a:p>
                <a:r>
                  <a:rPr lang="en-US" dirty="0" smtClean="0"/>
                  <a:t>We can 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−(−2)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 to subtract (-2)*R1 from R2 and obtain a zero element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Matrix form!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2913"/>
                <a:ext cx="4411717" cy="5961666"/>
              </a:xfrm>
              <a:blipFill rotWithShape="0">
                <a:blip r:embed="rId2"/>
                <a:stretch>
                  <a:fillRect l="-2490" t="-1738" r="-3596" b="-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47" y="267332"/>
            <a:ext cx="6404819" cy="254258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00400" y="5454869"/>
            <a:ext cx="6952593" cy="8040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72" y="3428629"/>
            <a:ext cx="6598167" cy="1852819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9802226" y="3310759"/>
            <a:ext cx="2082345" cy="21441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946" y="5074151"/>
            <a:ext cx="3989501" cy="1683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3421"/>
            <a:ext cx="4633453" cy="9105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 matrix ops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961"/>
            <a:ext cx="4411717" cy="5411431"/>
          </a:xfrm>
        </p:spPr>
        <p:txBody>
          <a:bodyPr>
            <a:normAutofit/>
          </a:bodyPr>
          <a:lstStyle/>
          <a:p>
            <a:r>
              <a:rPr lang="en-US" dirty="0" smtClean="0"/>
              <a:t>Use matrix ops to make Ab(2:4,1)=0</a:t>
            </a:r>
          </a:p>
          <a:p>
            <a:r>
              <a:rPr lang="en-US" dirty="0"/>
              <a:t>E</a:t>
            </a:r>
            <a:r>
              <a:rPr lang="en-US" dirty="0" smtClean="0"/>
              <a:t>lements below row 1 (R1) become zero in first column again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Compute multiplier </a:t>
            </a:r>
            <a:r>
              <a:rPr lang="en-US" dirty="0" err="1" smtClean="0"/>
              <a:t>mult</a:t>
            </a:r>
            <a:r>
              <a:rPr lang="en-US" dirty="0" smtClean="0"/>
              <a:t>, then do R2 &lt;- R2- </a:t>
            </a:r>
            <a:r>
              <a:rPr lang="en-US" dirty="0" err="1" smtClean="0"/>
              <a:t>mult</a:t>
            </a:r>
            <a:r>
              <a:rPr lang="en-US" dirty="0" smtClean="0"/>
              <a:t>*R1</a:t>
            </a:r>
          </a:p>
          <a:p>
            <a:r>
              <a:rPr lang="en-US" dirty="0" smtClean="0"/>
              <a:t>Repeat this process for R3 and R4, </a:t>
            </a:r>
            <a:r>
              <a:rPr lang="en-US" dirty="0" err="1" smtClean="0"/>
              <a:t>recomputing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for each row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47" y="652139"/>
            <a:ext cx="5363459" cy="2542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47" y="3208422"/>
            <a:ext cx="3989501" cy="182852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059810" y="4468761"/>
            <a:ext cx="56663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823788" y="973394"/>
            <a:ext cx="802659" cy="24756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59810" y="3613356"/>
            <a:ext cx="566637" cy="8554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398867" y="5763995"/>
            <a:ext cx="562371" cy="9932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47" y="43896"/>
            <a:ext cx="6300128" cy="3199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47" y="363868"/>
            <a:ext cx="1365086" cy="2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Elementary Matrices for GE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To change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element, we used </a:t>
                </a:r>
                <a:endParaRPr lang="en-US" dirty="0"/>
              </a:p>
              <a:p>
                <a:r>
                  <a:rPr lang="en-US" dirty="0" smtClean="0"/>
                  <a:t>Call that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To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−0.5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/>
                  <a:t>To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−(−1)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 smtClean="0"/>
                  <a:t>So, to change the first column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, we can write steps in the matrix form: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also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 and we had three different multipliers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31" y="1825625"/>
            <a:ext cx="1298669" cy="4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Elementary Matrices, toward LU 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To change the second column,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with the right one done first, and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 cumulative operations are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To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</m:oMath>
                </a14:m>
                <a:r>
                  <a:rPr lang="en-US" dirty="0"/>
                  <a:t>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 smtClean="0"/>
                  <a:t>So, combining all of these gives us the upper triangular form we sought: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Note that applying these to the right side b will give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get something useful for recovering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...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5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Elementary Matrices, toward LU 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090"/>
                <a:ext cx="10515600" cy="47168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These elementary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and their inverses have remarkably useful properties </a:t>
                </a:r>
              </a:p>
              <a:p>
                <a:r>
                  <a:rPr lang="en-US" dirty="0" smtClean="0"/>
                  <a:t>Multiply two that differ only in sign together: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says that the two matrices on the left are inverses! So,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and think of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as a multiplier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then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, and we know all those inverses!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090"/>
                <a:ext cx="10515600" cy="4716873"/>
              </a:xfrm>
              <a:blipFill rotWithShape="0">
                <a:blip r:embed="rId2"/>
                <a:stretch>
                  <a:fillRect l="-1217" t="-2717" b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99" y="2741674"/>
            <a:ext cx="6775202" cy="999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332" y="4291979"/>
            <a:ext cx="3344918" cy="58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Elementary Matrices, toward LU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>
            <a:normAutofit/>
          </a:bodyPr>
          <a:lstStyle/>
          <a:p>
            <a:r>
              <a:rPr lang="en-US" dirty="0" smtClean="0"/>
              <a:t>We also need to know about the produce of all of them</a:t>
            </a:r>
          </a:p>
          <a:p>
            <a:r>
              <a:rPr lang="en-US" dirty="0" smtClean="0"/>
              <a:t>Multiply two general elementary matrices together: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Second term puts </a:t>
            </a:r>
            <a:r>
              <a:rPr lang="el-GR" dirty="0" smtClean="0"/>
              <a:t>α</a:t>
            </a:r>
            <a:r>
              <a:rPr lang="en-US" dirty="0" smtClean="0"/>
              <a:t> in (2,1) location and </a:t>
            </a:r>
            <a:r>
              <a:rPr lang="el-GR" dirty="0" smtClean="0"/>
              <a:t>β</a:t>
            </a:r>
            <a:r>
              <a:rPr lang="en-US" dirty="0" smtClean="0"/>
              <a:t> in (3,2) location</a:t>
            </a:r>
          </a:p>
          <a:p>
            <a:r>
              <a:rPr lang="en-US" dirty="0" smtClean="0"/>
              <a:t>Last term?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98" y="2666733"/>
            <a:ext cx="8177785" cy="6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LU factorization 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090"/>
                <a:ext cx="10515600" cy="47168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product of the inverses is then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Those multipliers that we used to create zero in the columns can go right into the lower triangular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!</a:t>
                </a:r>
              </a:p>
              <a:p>
                <a:r>
                  <a:rPr lang="en-US" dirty="0" smtClean="0"/>
                  <a:t>And, finally,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𝐿𝑈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shows that A can factored or factorized into a lower triangular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and upper triangular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Just our first instance of factorization…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090"/>
                <a:ext cx="10515600" cy="4716873"/>
              </a:xfrm>
              <a:blipFill rotWithShape="0">
                <a:blip r:embed="rId2"/>
                <a:stretch>
                  <a:fillRect l="-1043" t="-2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0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Using LU factorization 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090"/>
                <a:ext cx="10515600" cy="47168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can rewrite the system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𝐿𝑈𝑥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Substitute to get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𝐿𝑈𝑥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; </a:t>
                </a:r>
              </a:p>
              <a:p>
                <a:r>
                  <a:rPr lang="en-US" dirty="0" smtClean="0"/>
                  <a:t>then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; </a:t>
                </a:r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suggests how to use LU: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Compute the factorization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using Gaussian elimination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using forward substitution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using backward </a:t>
                </a:r>
                <a:r>
                  <a:rPr lang="en-US" dirty="0" smtClean="0"/>
                  <a:t>substitution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For same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repeat 2 and 3 for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without step 1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090"/>
                <a:ext cx="10515600" cy="4716873"/>
              </a:xfrm>
              <a:blipFill rotWithShape="0">
                <a:blip r:embed="rId2"/>
                <a:stretch>
                  <a:fillRect l="-1217" t="-2199" b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Polynomial interpolation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159469" cy="476436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Enforcing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at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gives →</a:t>
                </a:r>
              </a:p>
              <a:p>
                <a:r>
                  <a:rPr lang="en-US" dirty="0" smtClean="0"/>
                  <a:t>The unknowns are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This is n equations and n unknowns, and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appear linearly: linear system!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159469" cy="4764361"/>
              </a:xfrm>
              <a:blipFill rotWithShape="0">
                <a:blip r:embed="rId2"/>
                <a:stretch>
                  <a:fillRect l="-2639" t="-2046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669" y="1825624"/>
            <a:ext cx="7174450" cy="346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65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528"/>
            <a:ext cx="10515600" cy="88311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Function for LU 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74" y="1017640"/>
            <a:ext cx="10198052" cy="5601085"/>
          </a:xfrm>
        </p:spPr>
      </p:pic>
    </p:spTree>
    <p:extLst>
      <p:ext uri="{BB962C8B-B14F-4D97-AF65-F5344CB8AC3E}">
        <p14:creationId xmlns:p14="http://schemas.microsoft.com/office/powerpoint/2010/main" val="34724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217642"/>
            <a:ext cx="7742903" cy="873740"/>
          </a:xfrm>
        </p:spPr>
        <p:txBody>
          <a:bodyPr>
            <a:normAutofit/>
          </a:bodyPr>
          <a:lstStyle/>
          <a:p>
            <a:r>
              <a:rPr lang="en-US" dirty="0" smtClean="0"/>
              <a:t>LU example: compute factors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7" y="984560"/>
            <a:ext cx="7878684" cy="35581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7" y="4426255"/>
            <a:ext cx="5647156" cy="2092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17" y="4426255"/>
            <a:ext cx="3455751" cy="208145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330980" y="4970206"/>
            <a:ext cx="56663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336026" y="4426255"/>
            <a:ext cx="8838" cy="5439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00652" y="1209346"/>
            <a:ext cx="2905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Lufact</a:t>
            </a:r>
            <a:r>
              <a:rPr lang="en-US" sz="2800" dirty="0" smtClean="0"/>
              <a:t> computes L and 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Checking the product: looks like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Error shows that it works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9641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217642"/>
            <a:ext cx="7742903" cy="873740"/>
          </a:xfrm>
        </p:spPr>
        <p:txBody>
          <a:bodyPr>
            <a:normAutofit/>
          </a:bodyPr>
          <a:lstStyle/>
          <a:p>
            <a:r>
              <a:rPr lang="en-US" dirty="0" smtClean="0"/>
              <a:t>LU example: solve a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7" y="984560"/>
            <a:ext cx="7878684" cy="35581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62" y="1607574"/>
            <a:ext cx="2967137" cy="5121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8286" y="4832696"/>
                <a:ext cx="567402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err="1" smtClean="0"/>
                  <a:t>Lufact</a:t>
                </a:r>
                <a:r>
                  <a:rPr lang="en-US" sz="2800" dirty="0" smtClean="0"/>
                  <a:t> computes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Forward solve to get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Backward solve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6" y="4832696"/>
                <a:ext cx="5674024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935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7580671" y="1725561"/>
            <a:ext cx="923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787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Linear System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Sections 2.5 and later </a:t>
            </a:r>
            <a:r>
              <a:rPr lang="en-US" sz="3600" smtClean="0"/>
              <a:t>are in Part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535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Polynomial interpolation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159469" cy="476436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It is convenient to write the system in matrix-vector form →</a:t>
                </a:r>
              </a:p>
              <a:p>
                <a:r>
                  <a:rPr lang="en-US" dirty="0" smtClean="0"/>
                  <a:t>The (known) matrix has a special name: </a:t>
                </a:r>
                <a:r>
                  <a:rPr lang="en-US" dirty="0" err="1" smtClean="0"/>
                  <a:t>Vandermonde</a:t>
                </a:r>
                <a:r>
                  <a:rPr lang="en-US" dirty="0" smtClean="0"/>
                  <a:t>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The right hand side (</a:t>
                </a:r>
                <a:r>
                  <a:rPr lang="en-US" dirty="0" err="1" smtClean="0"/>
                  <a:t>rhs</a:t>
                </a:r>
                <a:r>
                  <a:rPr lang="en-US" dirty="0" smtClean="0"/>
                  <a:t>)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known</a:t>
                </a:r>
              </a:p>
              <a:p>
                <a:r>
                  <a:rPr lang="en-US" dirty="0" smtClean="0"/>
                  <a:t>The unknown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must satisfy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159469" cy="4764361"/>
              </a:xfrm>
              <a:blipFill rotWithShape="0">
                <a:blip r:embed="rId2"/>
                <a:stretch>
                  <a:fillRect l="-2639" t="-2046" r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669" y="2036725"/>
            <a:ext cx="7174450" cy="304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6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An example: Fitting population data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Census data is often measured in 10 year intervals.</a:t>
            </a:r>
          </a:p>
          <a:p>
            <a:r>
              <a:rPr lang="en-US" dirty="0" smtClean="0"/>
              <a:t>How to get population estimates in other years?</a:t>
            </a:r>
          </a:p>
          <a:p>
            <a:r>
              <a:rPr lang="en-US" dirty="0" smtClean="0"/>
              <a:t>May affect policy decisions ranging from social programs like health care to education, business planning, and many other things</a:t>
            </a:r>
          </a:p>
          <a:p>
            <a:r>
              <a:rPr lang="en-US" dirty="0" smtClean="0"/>
              <a:t>We can apply interpolation to available data to compute values in intervening years</a:t>
            </a:r>
          </a:p>
          <a:p>
            <a:r>
              <a:rPr lang="en-US" dirty="0" smtClean="0"/>
              <a:t>Our data is 4 populations for China at 10 year intervals</a:t>
            </a:r>
          </a:p>
          <a:p>
            <a:r>
              <a:rPr lang="en-US" dirty="0" smtClean="0"/>
              <a:t>The idea is to put a cubic polynomial through this data: we have to find the 4 coefficients such that this happens.</a:t>
            </a:r>
          </a:p>
        </p:txBody>
      </p:sp>
    </p:spTree>
    <p:extLst>
      <p:ext uri="{BB962C8B-B14F-4D97-AF65-F5344CB8AC3E}">
        <p14:creationId xmlns:p14="http://schemas.microsoft.com/office/powerpoint/2010/main" val="61437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Population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159469" cy="476436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Input years and population →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rhs</a:t>
                </a:r>
                <a:r>
                  <a:rPr lang="en-US" dirty="0" smtClean="0"/>
                  <a:t>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now pop    →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Vandermonde</a:t>
                </a:r>
                <a:r>
                  <a:rPr lang="en-US" dirty="0" smtClean="0"/>
                  <a:t>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has columns in decreasing powers of t</a:t>
                </a:r>
              </a:p>
              <a:p>
                <a:r>
                  <a:rPr lang="en-US" dirty="0" smtClean="0"/>
                  <a:t>The method works better for measuring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as years since 1980   →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159469" cy="4764361"/>
              </a:xfrm>
              <a:blipFill rotWithShape="0">
                <a:blip r:embed="rId2"/>
                <a:stretch>
                  <a:fillRect l="-2639" t="-2046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06" y="1063215"/>
            <a:ext cx="3230719" cy="2031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06" y="3752194"/>
            <a:ext cx="6196823" cy="3105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06" y="3186940"/>
            <a:ext cx="1255158" cy="4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7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11168"/>
            <a:ext cx="4727484" cy="76740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Population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0013"/>
                <a:ext cx="4553607" cy="476436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Solve linear system for coefficients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                            using the backslash 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\</a:t>
                </a:r>
                <a:r>
                  <a:rPr lang="en-US" dirty="0" smtClean="0"/>
                  <a:t>)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Use the command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polyval</a:t>
                </a:r>
                <a:r>
                  <a:rPr lang="en-US" dirty="0" smtClean="0"/>
                  <a:t> to calculate polynomial        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Plot the populations (dots) and cubic polynomial fit (red curve)</a:t>
                </a:r>
              </a:p>
              <a:p>
                <a:r>
                  <a:rPr lang="en-US" dirty="0" smtClean="0"/>
                  <a:t>Note how curve passes through the data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0013"/>
                <a:ext cx="4553607" cy="4764361"/>
              </a:xfrm>
              <a:blipFill rotWithShape="0">
                <a:blip r:embed="rId2"/>
                <a:stretch>
                  <a:fillRect l="-2145" t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84" y="685660"/>
            <a:ext cx="1567377" cy="2031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84" y="3752194"/>
            <a:ext cx="6068666" cy="3105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84" y="2853559"/>
            <a:ext cx="3214402" cy="85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3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11168"/>
            <a:ext cx="4727484" cy="76740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Population 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077" y="1436713"/>
            <a:ext cx="4553607" cy="5121742"/>
          </a:xfrm>
        </p:spPr>
        <p:txBody>
          <a:bodyPr>
            <a:normAutofit fontScale="70000" lnSpcReduction="20000"/>
          </a:bodyPr>
          <a:lstStyle/>
          <a:p>
            <a:r>
              <a:rPr lang="en-US" sz="5100" dirty="0" smtClean="0"/>
              <a:t>A better plot with labels</a:t>
            </a:r>
          </a:p>
          <a:p>
            <a:r>
              <a:rPr lang="en-US" sz="5100" dirty="0" smtClean="0"/>
              <a:t>Using the cubic polynomial between the data points is interpolation: solid results</a:t>
            </a:r>
          </a:p>
          <a:p>
            <a:r>
              <a:rPr lang="en-US" sz="5100" dirty="0" smtClean="0"/>
              <a:t>Using the cubic outside the data interval is extrapolation: use with care!!</a:t>
            </a:r>
          </a:p>
          <a:p>
            <a:endParaRPr lang="en-US" sz="51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84" y="1178573"/>
            <a:ext cx="6068666" cy="29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1505</Words>
  <Application>Microsoft Office PowerPoint</Application>
  <PresentationFormat>Widescreen</PresentationFormat>
  <Paragraphs>263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Office Theme</vt:lpstr>
      <vt:lpstr>Chapter 2</vt:lpstr>
      <vt:lpstr>Square linear systems: objectives</vt:lpstr>
      <vt:lpstr>Polynomial interpolation</vt:lpstr>
      <vt:lpstr>Polynomial interpolation</vt:lpstr>
      <vt:lpstr>Polynomial interpolation</vt:lpstr>
      <vt:lpstr>An example: Fitting population data</vt:lpstr>
      <vt:lpstr>Population example</vt:lpstr>
      <vt:lpstr>Population example</vt:lpstr>
      <vt:lpstr>Population example</vt:lpstr>
      <vt:lpstr>Computing with matrices in MATLAB</vt:lpstr>
      <vt:lpstr>Needed operations for matrices</vt:lpstr>
      <vt:lpstr>Linear Systems</vt:lpstr>
      <vt:lpstr>Linear Systems</vt:lpstr>
      <vt:lpstr>Linear Systems</vt:lpstr>
      <vt:lpstr>Triangular Systems</vt:lpstr>
      <vt:lpstr>Triangular Systems</vt:lpstr>
      <vt:lpstr>Triangular Systems</vt:lpstr>
      <vt:lpstr>Triangular Systems</vt:lpstr>
      <vt:lpstr>Lower Triangular Systems</vt:lpstr>
      <vt:lpstr>Lower Triangular Systems</vt:lpstr>
      <vt:lpstr>Lower Triangular Example</vt:lpstr>
      <vt:lpstr>Upper Triangular Systems</vt:lpstr>
      <vt:lpstr>Upper Triangular Systems</vt:lpstr>
      <vt:lpstr>Triangular Systems</vt:lpstr>
      <vt:lpstr>Gaussian elimination and LU factorization</vt:lpstr>
      <vt:lpstr>GE example</vt:lpstr>
      <vt:lpstr>GE example</vt:lpstr>
      <vt:lpstr>GE example</vt:lpstr>
      <vt:lpstr>GE example</vt:lpstr>
      <vt:lpstr>GE example</vt:lpstr>
      <vt:lpstr>GE or algebra rules</vt:lpstr>
      <vt:lpstr>GE matrix ops</vt:lpstr>
      <vt:lpstr>GE matrix ops</vt:lpstr>
      <vt:lpstr>Elementary Matrices for GE</vt:lpstr>
      <vt:lpstr>Elementary Matrices, toward LU </vt:lpstr>
      <vt:lpstr>Elementary Matrices, toward LU </vt:lpstr>
      <vt:lpstr>Elementary Matrices, toward LU </vt:lpstr>
      <vt:lpstr>LU factorization </vt:lpstr>
      <vt:lpstr>Using LU factorization </vt:lpstr>
      <vt:lpstr>Function for LU  </vt:lpstr>
      <vt:lpstr>LU example: compute factors</vt:lpstr>
      <vt:lpstr>LU example: solve a system</vt:lpstr>
      <vt:lpstr>Performance of Linear System Solutions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Richard Braun</dc:creator>
  <cp:lastModifiedBy>Richard Braun</cp:lastModifiedBy>
  <cp:revision>68</cp:revision>
  <dcterms:created xsi:type="dcterms:W3CDTF">2016-02-13T16:51:32Z</dcterms:created>
  <dcterms:modified xsi:type="dcterms:W3CDTF">2016-03-01T05:13:51Z</dcterms:modified>
</cp:coreProperties>
</file>