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1" r:id="rId37"/>
    <p:sldId id="292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59" d="100"/>
          <a:sy n="59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B38-9285-491B-889A-8E46C71672A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2090-5EDC-427C-8578-8FEADBCC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B38-9285-491B-889A-8E46C71672A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2090-5EDC-427C-8578-8FEADBCC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9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B38-9285-491B-889A-8E46C71672A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2090-5EDC-427C-8578-8FEADBCC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B38-9285-491B-889A-8E46C71672A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2090-5EDC-427C-8578-8FEADBCC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B38-9285-491B-889A-8E46C71672A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2090-5EDC-427C-8578-8FEADBCC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B38-9285-491B-889A-8E46C71672A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2090-5EDC-427C-8578-8FEADBCC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B38-9285-491B-889A-8E46C71672A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2090-5EDC-427C-8578-8FEADBCC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B38-9285-491B-889A-8E46C71672A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2090-5EDC-427C-8578-8FEADBCC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B38-9285-491B-889A-8E46C71672A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2090-5EDC-427C-8578-8FEADBCC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B38-9285-491B-889A-8E46C71672A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2090-5EDC-427C-8578-8FEADBCC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B38-9285-491B-889A-8E46C71672A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2090-5EDC-427C-8578-8FEADBCC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BB38-9285-491B-889A-8E46C71672A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2090-5EDC-427C-8578-8FEADBCC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9652"/>
            <a:ext cx="9144000" cy="1091228"/>
          </a:xfrm>
        </p:spPr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088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Overdetermined linear systems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28" y="2804025"/>
            <a:ext cx="4972744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6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73" y="185510"/>
            <a:ext cx="11034253" cy="875847"/>
          </a:xfrm>
        </p:spPr>
        <p:txBody>
          <a:bodyPr>
            <a:normAutofit/>
          </a:bodyPr>
          <a:lstStyle/>
          <a:p>
            <a:r>
              <a:rPr lang="en-US" dirty="0" smtClean="0"/>
              <a:t>The Normal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1357"/>
                <a:ext cx="10515600" cy="5421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The normal equations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00" dirty="0" smtClean="0"/>
                  <a:t> are a square linear system for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dirty="0" smtClean="0"/>
                  <a:t> </a:t>
                </a:r>
              </a:p>
              <a:p>
                <a:r>
                  <a:rPr lang="en-US" sz="3200" dirty="0" smtClean="0"/>
                  <a:t>The theoretical solution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 dirty="0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00" dirty="0" smtClean="0"/>
                  <a:t> </a:t>
                </a:r>
              </a:p>
              <a:p>
                <a:r>
                  <a:rPr lang="en-US" sz="3200" dirty="0" smtClean="0"/>
                  <a:t>We could write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00" dirty="0" smtClean="0"/>
                  <a:t> 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 dirty="0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200" dirty="0" smtClean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3200" dirty="0" smtClean="0"/>
                  <a:t> is the “pseudoinverse”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In MATLAB, it may be obtained from </a:t>
                </a:r>
                <a:r>
                  <a:rPr 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pinv</a:t>
                </a:r>
                <a:r>
                  <a:rPr 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</a:p>
              <a:p>
                <a:r>
                  <a:rPr lang="en-US" sz="3200" dirty="0" smtClean="0"/>
                  <a:t>Some properties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 smtClean="0"/>
                  <a:t> are important…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1357"/>
                <a:ext cx="10515600" cy="5421085"/>
              </a:xfrm>
              <a:blipFill rotWithShape="0">
                <a:blip r:embed="rId2"/>
                <a:stretch>
                  <a:fillRect l="-133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67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73" y="185511"/>
            <a:ext cx="11034253" cy="679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Normal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65415"/>
                <a:ext cx="10515600" cy="5829299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Some properties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 smtClean="0"/>
                  <a:t> are important…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r>
                  <a:rPr lang="en-US" sz="3200" dirty="0" smtClean="0"/>
                  <a:t>For 2,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 smtClean="0"/>
                  <a:t> is singular,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dirty="0" smtClean="0"/>
                  <a:t> for nonzero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dirty="0" smtClean="0"/>
                  <a:t>; we need to show that this happens only if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 smtClean="0"/>
                  <a:t> is singular.  If we </a:t>
                </a:r>
                <a:r>
                  <a:rPr lang="en-US" sz="3200" dirty="0" err="1" smtClean="0"/>
                  <a:t>premultiply</a:t>
                </a:r>
                <a:r>
                  <a:rPr lang="en-US" sz="3200" dirty="0" smtClean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2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dirty="0" smtClean="0">
                                    <a:latin typeface="Cambria Math" panose="02040503050406030204" pitchFamily="18" charset="0"/>
                                  </a:rPr>
                                  <m:t>𝑨𝒛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3200" dirty="0" smtClean="0"/>
                  <a:t>.  This can only happen if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𝑨𝒛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dirty="0" smtClean="0"/>
                  <a:t>; if that happens, </a:t>
                </a:r>
                <a:r>
                  <a:rPr lang="en-US" sz="3200" b="1" i="1" dirty="0" smtClean="0"/>
                  <a:t>A</a:t>
                </a:r>
                <a:r>
                  <a:rPr lang="en-US" sz="3200" dirty="0" smtClean="0"/>
                  <a:t> is singular.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65415"/>
                <a:ext cx="10515600" cy="5829299"/>
              </a:xfrm>
              <a:blipFill rotWithShape="0">
                <a:blip r:embed="rId2"/>
                <a:stretch>
                  <a:fillRect l="-1333" t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0" y="1480467"/>
            <a:ext cx="11973040" cy="27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8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73" y="185510"/>
            <a:ext cx="11034253" cy="875847"/>
          </a:xfrm>
        </p:spPr>
        <p:txBody>
          <a:bodyPr>
            <a:normAutofit/>
          </a:bodyPr>
          <a:lstStyle/>
          <a:p>
            <a:r>
              <a:rPr lang="en-US" dirty="0" smtClean="0"/>
              <a:t>The Normal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1357"/>
                <a:ext cx="10515600" cy="5421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To use the normal equations to solve the least squares problem, do the following: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/>
                  <a:t>Compute 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 smtClean="0"/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/>
                  <a:t>Solve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/>
                  <a:t> linear system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𝑵𝒙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dirty="0" smtClean="0"/>
                  <a:t> </a:t>
                </a:r>
              </a:p>
              <a:p>
                <a:r>
                  <a:rPr lang="en-US" sz="3200" dirty="0" smtClean="0"/>
                  <a:t>The computation is easy, but the conditioning is poor.</a:t>
                </a:r>
              </a:p>
              <a:p>
                <a:r>
                  <a:rPr lang="en-US" sz="3200" dirty="0" smtClean="0"/>
                  <a:t>In the homework, you are asked to prove that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/>
                  <a:t>, so that the magnification of the residual may be large.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1357"/>
                <a:ext cx="10515600" cy="5421085"/>
              </a:xfrm>
              <a:blipFill rotWithShape="0">
                <a:blip r:embed="rId2"/>
                <a:stretch>
                  <a:fillRect l="-1333" t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96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73" y="185510"/>
            <a:ext cx="11034253" cy="875847"/>
          </a:xfrm>
        </p:spPr>
        <p:txBody>
          <a:bodyPr>
            <a:normAutofit/>
          </a:bodyPr>
          <a:lstStyle/>
          <a:p>
            <a:r>
              <a:rPr lang="en-US" dirty="0" smtClean="0"/>
              <a:t>The Normal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1357"/>
            <a:ext cx="10515600" cy="542108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Example: do a cubic fit to some data as follows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The columns of A are powers of t (a </a:t>
            </a:r>
            <a:r>
              <a:rPr lang="en-US" sz="3200" dirty="0" err="1" smtClean="0"/>
              <a:t>Vandermonde</a:t>
            </a:r>
            <a:r>
              <a:rPr lang="en-US" sz="3200" dirty="0" smtClean="0"/>
              <a:t> matrix).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03" y="1603100"/>
            <a:ext cx="7613150" cy="32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1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73" y="185510"/>
            <a:ext cx="11034253" cy="875847"/>
          </a:xfrm>
        </p:spPr>
        <p:txBody>
          <a:bodyPr>
            <a:normAutofit/>
          </a:bodyPr>
          <a:lstStyle/>
          <a:p>
            <a:r>
              <a:rPr lang="en-US" dirty="0" smtClean="0"/>
              <a:t>The Normal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1357"/>
                <a:ext cx="6950529" cy="5421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Example: do a cubic fit to some data</a:t>
                </a:r>
              </a:p>
              <a:p>
                <a:r>
                  <a:rPr lang="en-US" sz="3200" dirty="0" smtClean="0"/>
                  <a:t>The condition number for N is fairly large for only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3200" dirty="0" smtClean="0"/>
                  <a:t> matrix</a:t>
                </a:r>
                <a:endParaRPr lang="en-US" sz="3200" dirty="0"/>
              </a:p>
              <a:p>
                <a:r>
                  <a:rPr lang="en-US" sz="3200" dirty="0" smtClean="0"/>
                  <a:t>Solving manually for the coefficients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3200" dirty="0" smtClean="0"/>
                  <a:t> is shown</a:t>
                </a:r>
              </a:p>
              <a:p>
                <a:r>
                  <a:rPr lang="en-US" sz="3200" dirty="0" smtClean="0"/>
                  <a:t>The residual for this approach is about 1e-11</a:t>
                </a:r>
              </a:p>
              <a:p>
                <a:r>
                  <a:rPr lang="en-US" sz="3200" dirty="0" smtClean="0"/>
                  <a:t>Using a=</a:t>
                </a:r>
                <a:r>
                  <a:rPr lang="en-US" sz="3200" dirty="0" err="1" smtClean="0"/>
                  <a:t>pinv</a:t>
                </a:r>
                <a:r>
                  <a:rPr lang="en-US" sz="3200" dirty="0" smtClean="0"/>
                  <a:t>(A)*y, one gets a residual of about 3e-11, very similar</a:t>
                </a:r>
              </a:p>
              <a:p>
                <a:r>
                  <a:rPr lang="en-US" sz="3200" dirty="0" smtClean="0"/>
                  <a:t>Our error could be as bad as 1e6 larger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1357"/>
                <a:ext cx="6950529" cy="5421085"/>
              </a:xfrm>
              <a:blipFill rotWithShape="0">
                <a:blip r:embed="rId2"/>
                <a:stretch>
                  <a:fillRect l="-2018" t="-2362" r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40" y="443770"/>
            <a:ext cx="2907709" cy="497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42" y="5421086"/>
            <a:ext cx="2950218" cy="11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73" y="185510"/>
            <a:ext cx="11034253" cy="875847"/>
          </a:xfrm>
        </p:spPr>
        <p:txBody>
          <a:bodyPr>
            <a:normAutofit/>
          </a:bodyPr>
          <a:lstStyle/>
          <a:p>
            <a:r>
              <a:rPr lang="en-US" dirty="0" smtClean="0"/>
              <a:t>Normal Equations: better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1357"/>
                <a:ext cx="10515600" cy="542108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do a little bit better by using </a:t>
                </a:r>
                <a:r>
                  <a:rPr lang="en-US" dirty="0" err="1" smtClean="0"/>
                  <a:t>Cholesky</a:t>
                </a:r>
                <a:r>
                  <a:rPr lang="en-US" dirty="0" smtClean="0"/>
                  <a:t> factorization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SPD</a:t>
                </a:r>
              </a:p>
              <a:p>
                <a:r>
                  <a:rPr lang="en-US" dirty="0" smtClean="0"/>
                  <a:t>We do less work finding only the single upper triangular matrix </a:t>
                </a:r>
                <a:r>
                  <a:rPr lang="en-US" b="1" i="1" dirty="0" smtClean="0"/>
                  <a:t>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1357"/>
                <a:ext cx="10515600" cy="5421085"/>
              </a:xfrm>
              <a:blipFill rotWithShape="0">
                <a:blip r:embed="rId2"/>
                <a:stretch>
                  <a:fillRect l="-1043" t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1" y="2587557"/>
            <a:ext cx="9906553" cy="38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6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73" y="185510"/>
            <a:ext cx="11034253" cy="875847"/>
          </a:xfrm>
        </p:spPr>
        <p:txBody>
          <a:bodyPr>
            <a:normAutofit/>
          </a:bodyPr>
          <a:lstStyle/>
          <a:p>
            <a:r>
              <a:rPr lang="en-US" dirty="0" smtClean="0"/>
              <a:t>The Normal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1357"/>
            <a:ext cx="5480957" cy="542108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 polynomial fits, we need a </a:t>
            </a:r>
            <a:r>
              <a:rPr lang="en-US" sz="3200" dirty="0" err="1" smtClean="0"/>
              <a:t>Vandermonde</a:t>
            </a:r>
            <a:r>
              <a:rPr lang="en-US" sz="3200" dirty="0" smtClean="0"/>
              <a:t> matrix</a:t>
            </a:r>
          </a:p>
          <a:p>
            <a:r>
              <a:rPr lang="en-US" sz="3200" dirty="0"/>
              <a:t>The </a:t>
            </a:r>
            <a:r>
              <a:rPr lang="en-US" sz="3200" dirty="0" smtClean="0"/>
              <a:t>columns </a:t>
            </a:r>
            <a:r>
              <a:rPr lang="en-US" sz="3200" dirty="0"/>
              <a:t>are powers of t</a:t>
            </a:r>
            <a:endParaRPr lang="en-US" sz="3200" dirty="0" smtClean="0"/>
          </a:p>
          <a:p>
            <a:r>
              <a:rPr lang="en-US" sz="3200" dirty="0" smtClean="0"/>
              <a:t>It’s poorly conditioned whether using </a:t>
            </a:r>
            <a:r>
              <a:rPr lang="en-US" sz="3200" dirty="0" err="1" smtClean="0"/>
              <a:t>Cholesky</a:t>
            </a:r>
            <a:r>
              <a:rPr lang="en-US" sz="3200" dirty="0" smtClean="0"/>
              <a:t> factorization or not</a:t>
            </a:r>
            <a:endParaRPr lang="en-US" sz="3200" dirty="0"/>
          </a:p>
          <a:p>
            <a:r>
              <a:rPr lang="en-US" sz="3200" dirty="0" smtClean="0"/>
              <a:t>The underlying problem is that the columns are less different as </a:t>
            </a:r>
            <a:r>
              <a:rPr lang="en-US" sz="3200" i="1" dirty="0" smtClean="0"/>
              <a:t>n</a:t>
            </a:r>
            <a:r>
              <a:rPr lang="en-US" sz="3200" dirty="0" smtClean="0"/>
              <a:t> or the degree increases: try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74" y="1701070"/>
            <a:ext cx="5162995" cy="35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48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Overdetermined systems: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04257"/>
            <a:ext cx="10836729" cy="47727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need a better way to compute a least squares fit for many problems.</a:t>
            </a:r>
          </a:p>
          <a:p>
            <a:r>
              <a:rPr lang="en-US" sz="3200" dirty="0" smtClean="0"/>
              <a:t>We can make use of a factorization that creates a matrix with orthonormal columns (an ONC matrix).</a:t>
            </a:r>
          </a:p>
          <a:p>
            <a:r>
              <a:rPr lang="en-US" sz="3200" dirty="0" smtClean="0"/>
              <a:t>First, consider why an ONC matrix is good.</a:t>
            </a:r>
          </a:p>
          <a:p>
            <a:r>
              <a:rPr lang="en-US" sz="3200" dirty="0" smtClean="0"/>
              <a:t>If we make orthonormal columns, the conditioning is the best we can do</a:t>
            </a:r>
          </a:p>
          <a:p>
            <a:r>
              <a:rPr lang="en-US" sz="3200" dirty="0" smtClean="0"/>
              <a:t>In comparison, the </a:t>
            </a:r>
            <a:r>
              <a:rPr lang="en-US" sz="3200" dirty="0" err="1" smtClean="0"/>
              <a:t>Vandermonde</a:t>
            </a:r>
            <a:r>
              <a:rPr lang="en-US" sz="3200" dirty="0" smtClean="0"/>
              <a:t> matrix is poorly conditioned, but we convert it into something much better</a:t>
            </a:r>
          </a:p>
        </p:txBody>
      </p:sp>
    </p:spTree>
    <p:extLst>
      <p:ext uri="{BB962C8B-B14F-4D97-AF65-F5344CB8AC3E}">
        <p14:creationId xmlns:p14="http://schemas.microsoft.com/office/powerpoint/2010/main" val="406131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Orthonormal column (ONC)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4257"/>
                <a:ext cx="10836729" cy="47727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 smtClean="0"/>
                  <a:t>Consider a set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err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/>
                  <a:t>.</a:t>
                </a:r>
              </a:p>
              <a:p>
                <a:r>
                  <a:rPr lang="en-US" sz="3200" dirty="0" smtClean="0"/>
                  <a:t>Orthogonal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 smtClean="0"/>
                  <a:t>,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 smtClean="0"/>
                  <a:t>, and nonzero if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Orthonormal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 smtClean="0"/>
                  <a:t>, for all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Consider square of difference of two vectors:</a:t>
                </a:r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The difference term drops out: this avoids subtractive cancellation where the difference term becomes negligible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4257"/>
                <a:ext cx="10836729" cy="4772706"/>
              </a:xfrm>
              <a:blipFill rotWithShape="0">
                <a:blip r:embed="rId2"/>
                <a:stretch>
                  <a:fillRect l="-1237" t="-3448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410792" y="3739343"/>
            <a:ext cx="6916411" cy="1141765"/>
            <a:chOff x="2410792" y="3832666"/>
            <a:chExt cx="6916411" cy="11417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792" y="3832666"/>
              <a:ext cx="4568686" cy="5247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627" y="4357447"/>
              <a:ext cx="5376576" cy="616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854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Orthonormal column (ONC)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4257"/>
                <a:ext cx="10836729" cy="477270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Now make a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/>
                  <a:t> matrix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3200" dirty="0" smtClean="0"/>
                  <a:t> with ONCs: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err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/>
                  <a:t>.</a:t>
                </a:r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The resulting matrix is a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identity matrix because only diagonal terms are non zero</a:t>
                </a:r>
              </a:p>
              <a:p>
                <a:r>
                  <a:rPr lang="en-US" sz="3200" dirty="0" smtClean="0"/>
                  <a:t>Inverse of ONC matrix is easy: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!!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4257"/>
                <a:ext cx="10836729" cy="4772706"/>
              </a:xfrm>
              <a:blipFill rotWithShape="0">
                <a:blip r:embed="rId2"/>
                <a:stretch>
                  <a:fillRect l="-1237" t="-2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10" y="1915795"/>
            <a:ext cx="9216417" cy="219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9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Overdetermined linear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/>
              <a:lstStyle/>
              <a:p>
                <a:r>
                  <a:rPr lang="en-US" dirty="0" smtClean="0"/>
                  <a:t>In many situations, we want to put a simple curve through data</a:t>
                </a:r>
              </a:p>
              <a:p>
                <a:r>
                  <a:rPr lang="en-US" dirty="0" smtClean="0"/>
                  <a:t>We discussed interpolating data previously, but there would be relatively little data for this.  </a:t>
                </a:r>
              </a:p>
              <a:p>
                <a:r>
                  <a:rPr lang="en-US" dirty="0" smtClean="0"/>
                  <a:t>For interpolating a quadratic curve, with three constants to find, we would need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would then have the right number of equations (3) to find the coefficients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to pass through the data</a:t>
                </a:r>
              </a:p>
              <a:p>
                <a:r>
                  <a:rPr lang="en-US" dirty="0" smtClean="0"/>
                  <a:t>In that case, we would have to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dirty="0" smtClean="0"/>
                  <a:t>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 rotWithShape="0">
                <a:blip r:embed="rId2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28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Orthonormal column (ONC)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4257"/>
                <a:ext cx="10836729" cy="477270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For real-valued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/>
                  <a:t> matrix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3200" dirty="0" smtClean="0"/>
                  <a:t> with ONCs, Theorem 3.3: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For part 2: using 2 norm,</a:t>
                </a:r>
              </a:p>
              <a:p>
                <a:endParaRPr lang="en-US" sz="3200" dirty="0" smtClean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4257"/>
                <a:ext cx="10836729" cy="4772706"/>
              </a:xfrm>
              <a:blipFill rotWithShape="0">
                <a:blip r:embed="rId2"/>
                <a:stretch>
                  <a:fillRect l="-1237" t="-2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34" y="1997916"/>
            <a:ext cx="5591952" cy="19535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90" y="5012871"/>
            <a:ext cx="6938785" cy="6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91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Orthonormal column (ONC)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4257"/>
                <a:ext cx="10836729" cy="477270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For real-valued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/>
                  <a:t> matrix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3200" dirty="0" smtClean="0"/>
                  <a:t> with ONCs, Theorem 3.4: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Doesn’t change the norm of a matrix either, and keeps a matrix orthogonal if it started that way</a:t>
                </a:r>
              </a:p>
              <a:p>
                <a:endParaRPr lang="en-US" sz="3200" dirty="0" smtClean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4257"/>
                <a:ext cx="10836729" cy="4772706"/>
              </a:xfrm>
              <a:blipFill rotWithShape="0">
                <a:blip r:embed="rId2"/>
                <a:stretch>
                  <a:fillRect l="-1237" t="-2554" r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67" y="2114075"/>
            <a:ext cx="8950665" cy="23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2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614" y="365125"/>
            <a:ext cx="6411686" cy="892175"/>
          </a:xfrm>
        </p:spPr>
        <p:txBody>
          <a:bodyPr/>
          <a:lstStyle/>
          <a:p>
            <a:r>
              <a:rPr lang="en-US" dirty="0" smtClean="0"/>
              <a:t>Factoring </a:t>
            </a:r>
            <a:r>
              <a:rPr lang="en-US" b="1" i="1" dirty="0" smtClean="0"/>
              <a:t>A</a:t>
            </a:r>
            <a:r>
              <a:rPr lang="en-US" dirty="0" smtClean="0"/>
              <a:t> into </a:t>
            </a:r>
            <a:r>
              <a:rPr lang="en-US" b="1" i="1" dirty="0" smtClean="0"/>
              <a:t>QR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2770" y="1404257"/>
                <a:ext cx="5693230" cy="477270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Theorem 3.5: Every real-valued </a:t>
                </a:r>
                <a:r>
                  <a:rPr lang="en-US" sz="3200" i="1" dirty="0" smtClean="0"/>
                  <a:t>m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/>
                  <a:t> matrix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 smtClean="0"/>
                  <a:t>, 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/>
                  <a:t>, can be written as A=QR, where:</a:t>
                </a:r>
              </a:p>
              <a:p>
                <a:pPr lvl="1"/>
                <a:r>
                  <a:rPr lang="en-US" sz="3200" dirty="0" smtClean="0"/>
                  <a:t>Q is an </a:t>
                </a:r>
                <a:r>
                  <a:rPr lang="en-US" sz="3200" i="1" dirty="0"/>
                  <a:t>m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orthogonal matrix and </a:t>
                </a:r>
              </a:p>
              <a:p>
                <a:pPr lvl="1"/>
                <a:r>
                  <a:rPr lang="en-US" sz="3200" dirty="0" smtClean="0"/>
                  <a:t>R is an </a:t>
                </a:r>
                <a:r>
                  <a:rPr lang="en-US" sz="3200" i="1" dirty="0"/>
                  <a:t>m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upper triangular matrix</a:t>
                </a:r>
              </a:p>
              <a:p>
                <a:r>
                  <a:rPr lang="en-US" sz="3200" dirty="0" smtClean="0"/>
                  <a:t>The result has m orthonormal columns in Q and n nonzero rows 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 smtClean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770" y="1404257"/>
                <a:ext cx="5693230" cy="4772706"/>
              </a:xfrm>
              <a:blipFill rotWithShape="0">
                <a:blip r:embed="rId2"/>
                <a:stretch>
                  <a:fillRect l="-2463" t="-2682" r="-1927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89" y="3282043"/>
            <a:ext cx="6354811" cy="30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7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614" y="365125"/>
            <a:ext cx="6411686" cy="892175"/>
          </a:xfrm>
        </p:spPr>
        <p:txBody>
          <a:bodyPr/>
          <a:lstStyle/>
          <a:p>
            <a:r>
              <a:rPr lang="en-US" dirty="0" smtClean="0"/>
              <a:t>Factoring </a:t>
            </a:r>
            <a:r>
              <a:rPr lang="en-US" b="1" i="1" dirty="0" smtClean="0"/>
              <a:t>A</a:t>
            </a:r>
            <a:r>
              <a:rPr lang="en-US" dirty="0" smtClean="0"/>
              <a:t> into </a:t>
            </a:r>
            <a:r>
              <a:rPr lang="en-US" b="1" i="1" dirty="0" smtClean="0"/>
              <a:t>QR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2770" y="1404257"/>
                <a:ext cx="4280533" cy="47727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/>
                  <a:t>, those zero rows in </a:t>
                </a:r>
                <a:r>
                  <a:rPr lang="en-US" sz="3200" b="1" i="1" dirty="0" smtClean="0"/>
                  <a:t>R</a:t>
                </a:r>
                <a:r>
                  <a:rPr lang="en-US" sz="3200" dirty="0" smtClean="0"/>
                  <a:t>, and the last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+1: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 smtClean="0"/>
                  <a:t> columns in </a:t>
                </a:r>
                <a:r>
                  <a:rPr lang="en-US" sz="3200" b="1" i="1" dirty="0" smtClean="0"/>
                  <a:t>Q</a:t>
                </a:r>
                <a:r>
                  <a:rPr lang="en-US" sz="3200" dirty="0" smtClean="0"/>
                  <a:t> are a waste</a:t>
                </a:r>
              </a:p>
              <a:p>
                <a:r>
                  <a:rPr lang="en-US" sz="3200" dirty="0" smtClean="0"/>
                  <a:t>A compressed version drops those rows of </a:t>
                </a:r>
                <a:r>
                  <a:rPr lang="en-US" sz="3200" b="1" i="1" dirty="0" smtClean="0"/>
                  <a:t>R</a:t>
                </a:r>
                <a:r>
                  <a:rPr lang="en-US" sz="3200" dirty="0" smtClean="0"/>
                  <a:t> and columns of </a:t>
                </a:r>
                <a:r>
                  <a:rPr lang="en-US" sz="3200" b="1" i="1" dirty="0" smtClean="0"/>
                  <a:t>Q</a:t>
                </a:r>
              </a:p>
              <a:p>
                <a:r>
                  <a:rPr lang="en-US" sz="3200" dirty="0" smtClean="0"/>
                  <a:t>The compressed form is used for solving the overdetermined system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770" y="1404257"/>
                <a:ext cx="4280533" cy="4772706"/>
              </a:xfrm>
              <a:blipFill rotWithShape="0">
                <a:blip r:embed="rId2"/>
                <a:stretch>
                  <a:fillRect l="-3276" t="-3448" r="-3704" b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5" y="365125"/>
            <a:ext cx="6354811" cy="3041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70" y="3629769"/>
            <a:ext cx="6893588" cy="18403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625443" y="2090057"/>
            <a:ext cx="522514" cy="220435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19457" y="2090057"/>
            <a:ext cx="2318657" cy="1316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4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73" y="185510"/>
            <a:ext cx="11034253" cy="875847"/>
          </a:xfrm>
        </p:spPr>
        <p:txBody>
          <a:bodyPr>
            <a:normAutofit/>
          </a:bodyPr>
          <a:lstStyle/>
          <a:p>
            <a:r>
              <a:rPr lang="en-US" dirty="0" smtClean="0"/>
              <a:t>QR for overdetermined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1357"/>
            <a:ext cx="10515600" cy="5421085"/>
          </a:xfrm>
        </p:spPr>
        <p:txBody>
          <a:bodyPr>
            <a:normAutofit/>
          </a:bodyPr>
          <a:lstStyle/>
          <a:p>
            <a:r>
              <a:rPr lang="en-US" dirty="0" smtClean="0"/>
              <a:t>Apply QR factorization to A in rectangular system</a:t>
            </a:r>
          </a:p>
          <a:p>
            <a:r>
              <a:rPr lang="en-US" dirty="0" smtClean="0"/>
              <a:t>Use compressed form</a:t>
            </a:r>
            <a:endParaRPr lang="en-US" b="1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1" y="2894179"/>
            <a:ext cx="9906553" cy="32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68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614" y="365125"/>
            <a:ext cx="6411686" cy="892175"/>
          </a:xfrm>
        </p:spPr>
        <p:txBody>
          <a:bodyPr/>
          <a:lstStyle/>
          <a:p>
            <a:r>
              <a:rPr lang="en-US" dirty="0" smtClean="0"/>
              <a:t>Factoring </a:t>
            </a:r>
            <a:r>
              <a:rPr lang="en-US" b="1" i="1" dirty="0" smtClean="0"/>
              <a:t>A</a:t>
            </a:r>
            <a:r>
              <a:rPr lang="en-US" dirty="0" smtClean="0"/>
              <a:t> into </a:t>
            </a:r>
            <a:r>
              <a:rPr lang="en-US" b="1" i="1" dirty="0" smtClean="0"/>
              <a:t>QR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0" y="1404257"/>
            <a:ext cx="4969330" cy="47727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Try what happens with different methods</a:t>
            </a:r>
          </a:p>
          <a:p>
            <a:r>
              <a:rPr lang="en-US" sz="3200" dirty="0" smtClean="0"/>
              <a:t>Start with </a:t>
            </a:r>
            <a:r>
              <a:rPr lang="en-US" sz="3200" dirty="0" err="1" smtClean="0"/>
              <a:t>vdmonde_cond.m</a:t>
            </a:r>
            <a:r>
              <a:rPr lang="en-US" sz="3200" dirty="0" smtClean="0"/>
              <a:t> and </a:t>
            </a:r>
            <a:r>
              <a:rPr lang="en-US" sz="3200" dirty="0" err="1" smtClean="0"/>
              <a:t>vdmonde_solns.m</a:t>
            </a:r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99" y="914400"/>
            <a:ext cx="6357663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83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How to compute the QR factorization?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4257"/>
                <a:ext cx="10836729" cy="477270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The underlying idea is simple.  We want to build R by zeroing out each column below the diagonal.</a:t>
                </a:r>
              </a:p>
              <a:p>
                <a:r>
                  <a:rPr lang="en-US" sz="3200" dirty="0" smtClean="0"/>
                  <a:t>That part is like constructing U in the LU factorization.</a:t>
                </a:r>
              </a:p>
              <a:p>
                <a:r>
                  <a:rPr lang="en-US" sz="3200" dirty="0" smtClean="0"/>
                  <a:t>However, instead of L, we will build an orthogonal matrix Q instead. </a:t>
                </a:r>
              </a:p>
              <a:p>
                <a:r>
                  <a:rPr lang="en-US" sz="3200" dirty="0" smtClean="0"/>
                  <a:t>And, we have to be able to do this with rectangular matrices.</a:t>
                </a:r>
              </a:p>
              <a:p>
                <a:r>
                  <a:rPr lang="en-US" sz="3200" dirty="0" smtClean="0"/>
                  <a:t>Start with this idea:  Can we create an orthogonal matrix that zeros the first column of the matrix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 smtClean="0"/>
                  <a:t>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200" dirty="0" smtClean="0"/>
                  <a:t>?</a:t>
                </a:r>
              </a:p>
              <a:p>
                <a:r>
                  <a:rPr lang="en-US" sz="3200" dirty="0" smtClean="0"/>
                  <a:t>We want the norm of the original column to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200" dirty="0" smtClean="0"/>
                  <a:t> too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4257"/>
                <a:ext cx="10836729" cy="4772706"/>
              </a:xfrm>
              <a:blipFill rotWithShape="0">
                <a:blip r:embed="rId2"/>
                <a:stretch>
                  <a:fillRect l="-1237" t="-2682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567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Computing the QR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4257"/>
                <a:ext cx="10836729" cy="477270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If we can do this with a matrix,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 , then we have changed</a:t>
                </a: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/>
                  <a:t>i</a:t>
                </a:r>
                <a:r>
                  <a:rPr lang="en-US" sz="3200" dirty="0" smtClean="0"/>
                  <a:t>nto (red is changed):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r>
                  <a:rPr lang="en-US" sz="3200" dirty="0"/>
                  <a:t>For this discussion,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(norms are 2-norms)</a:t>
                </a:r>
              </a:p>
              <a:p>
                <a:pPr marL="0" indent="0">
                  <a:buNone/>
                </a:pPr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4257"/>
                <a:ext cx="10836729" cy="4772706"/>
              </a:xfrm>
              <a:blipFill rotWithShape="0">
                <a:blip r:embed="rId2"/>
                <a:stretch>
                  <a:fillRect l="-1406" t="-2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276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01841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the QR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61357"/>
                <a:ext cx="10836729" cy="520881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If we can do this for one column, then we could operate on the second column with,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 smtClean="0"/>
                  <a:t> , such that</a:t>
                </a: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r>
                  <a:rPr lang="en-US" sz="3200" dirty="0" smtClean="0"/>
                  <a:t>For this small matrix, this would be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3200" dirty="0" smtClean="0"/>
                  <a:t>.</a:t>
                </a:r>
              </a:p>
              <a:p>
                <a:r>
                  <a:rPr lang="en-US" sz="3200" dirty="0" smtClean="0"/>
                  <a:t>In this case, we only operate on the red 2x2 submatrix, so that we don’t mess up what we did with the first column.</a:t>
                </a:r>
              </a:p>
              <a:p>
                <a:r>
                  <a:rPr lang="en-US" sz="3200" dirty="0" smtClean="0"/>
                  <a:t>For larger matrices, we can do the same thing, and string more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together; these are like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 smtClean="0"/>
                  <a:t> in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𝑳𝑼</m:t>
                    </m:r>
                  </m:oMath>
                </a14:m>
                <a:r>
                  <a:rPr lang="en-US" sz="3200" dirty="0" smtClean="0"/>
                  <a:t> factorization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61357"/>
                <a:ext cx="10836729" cy="5208814"/>
              </a:xfrm>
              <a:blipFill rotWithShape="0">
                <a:blip r:embed="rId2"/>
                <a:stretch>
                  <a:fillRect l="-1237" t="-2456" r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005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Computing the QR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4257"/>
                <a:ext cx="6117772" cy="477270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Let’s figure out how to do this for a single vector first.</a:t>
                </a:r>
              </a:p>
              <a:p>
                <a:r>
                  <a:rPr lang="en-US" sz="3200" dirty="0" smtClean="0"/>
                  <a:t>We want to find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dirty="0" smtClean="0"/>
                  <a:t> to get the +/- the norm of the vector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The vector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dirty="0" smtClean="0"/>
                  <a:t> is given;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3200" b="1" dirty="0" smtClean="0"/>
              </a:p>
              <a:p>
                <a:r>
                  <a:rPr lang="en-US" sz="3200" dirty="0" smtClean="0"/>
                  <a:t>In terms of vectors,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3200" dirty="0" smtClean="0"/>
                  <a:t> connects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dirty="0" smtClean="0"/>
                  <a:t>, the given vector, to what we want, which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4257"/>
                <a:ext cx="6117772" cy="4772706"/>
              </a:xfrm>
              <a:blipFill rotWithShape="0">
                <a:blip r:embed="rId2"/>
                <a:stretch>
                  <a:fillRect l="-2293" t="-2682" r="-3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62" y="1037606"/>
            <a:ext cx="4504110" cy="2456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955" y="3440139"/>
            <a:ext cx="3788474" cy="34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0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Overdetermined linear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system is of the following form,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But, there are many cases where there is too much data to interpolate because the oscillation of polynomials would be a poor model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 rotWithShape="0">
                <a:blip r:embed="rId2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7" y="1814052"/>
            <a:ext cx="5565056" cy="23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8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Computing the QR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4257"/>
                <a:ext cx="6117772" cy="477270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H is a sketch of the orthogonal subspace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sz="3200" b="1" i="1" dirty="0" smtClean="0"/>
              </a:p>
              <a:p>
                <a:r>
                  <a:rPr lang="en-US" sz="3200" dirty="0" smtClean="0"/>
                  <a:t>To get from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dirty="0" smtClean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, we are reflecting about H</a:t>
                </a:r>
              </a:p>
              <a:p>
                <a:r>
                  <a:rPr lang="en-US" sz="3200" dirty="0" smtClean="0"/>
                  <a:t>The matrix that does this is </a:t>
                </a:r>
                <a:endParaRPr lang="en-US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200" b="1" dirty="0" smtClean="0"/>
              </a:p>
              <a:p>
                <a:r>
                  <a:rPr lang="en-US" sz="3200" dirty="0" smtClean="0"/>
                  <a:t>Or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3200" b="1" dirty="0" smtClean="0"/>
              </a:p>
              <a:p>
                <a:r>
                  <a:rPr lang="en-US" sz="320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𝒗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200" dirty="0" smtClean="0"/>
                  <a:t> is a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3200" dirty="0" smtClean="0"/>
                  <a:t> scalar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4257"/>
                <a:ext cx="6117772" cy="4772706"/>
              </a:xfrm>
              <a:blipFill rotWithShape="0">
                <a:blip r:embed="rId2"/>
                <a:stretch>
                  <a:fillRect l="-2293" t="-2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12" y="1404257"/>
            <a:ext cx="3788474" cy="34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7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Computing the QR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4257"/>
                <a:ext cx="6117772" cy="477270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How does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dirty="0" smtClean="0"/>
                  <a:t> work? (i.e., proof)</a:t>
                </a:r>
                <a:endParaRPr lang="en-US" sz="3200" b="1" i="1" dirty="0" smtClean="0"/>
              </a:p>
              <a:p>
                <a:r>
                  <a:rPr lang="en-US" sz="3200" dirty="0" smtClean="0"/>
                  <a:t>First compute </a:t>
                </a:r>
                <a:r>
                  <a:rPr lang="en-US" sz="3200" dirty="0" err="1" smtClean="0"/>
                  <a:t>Pz</a:t>
                </a:r>
                <a:endParaRPr lang="en-US" sz="3200" dirty="0" smtClean="0"/>
              </a:p>
              <a:p>
                <a:r>
                  <a:rPr lang="en-US" sz="3200" dirty="0" smtClean="0"/>
                  <a:t>The matrix that does this is </a:t>
                </a:r>
                <a:endParaRPr lang="en-US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3200" b="1" dirty="0" smtClean="0"/>
              </a:p>
              <a:p>
                <a:r>
                  <a:rPr lang="en-US" sz="3200" dirty="0" smtClean="0"/>
                  <a:t>But, the last term is twice the vector component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dirty="0" smtClean="0"/>
                  <a:t> in 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3200" dirty="0" smtClean="0"/>
                  <a:t> direction!</a:t>
                </a:r>
              </a:p>
              <a:p>
                <a:r>
                  <a:rPr lang="en-US" sz="3200" dirty="0" smtClean="0"/>
                  <a:t>So, by eye, this works great…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4257"/>
                <a:ext cx="6117772" cy="4772706"/>
              </a:xfrm>
              <a:blipFill rotWithShape="0">
                <a:blip r:embed="rId2"/>
                <a:stretch>
                  <a:fillRect l="-2293" t="-2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12" y="1404257"/>
            <a:ext cx="3788474" cy="34178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84371" y="2916753"/>
            <a:ext cx="1077686" cy="1083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684547">
            <a:off x="9650346" y="2970365"/>
            <a:ext cx="702128" cy="17458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60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Computing the QR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4257"/>
                <a:ext cx="9007929" cy="477270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This process is called a Householder reflection</a:t>
                </a:r>
                <a:endParaRPr lang="en-US" sz="3200" b="1" i="1" dirty="0" smtClean="0"/>
              </a:p>
              <a:p>
                <a:r>
                  <a:rPr lang="en-US" sz="3200" dirty="0" smtClean="0"/>
                  <a:t>The reflection is about the subspace H that is orthogonal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sz="3200" b="1" dirty="0" smtClean="0"/>
              </a:p>
              <a:p>
                <a:r>
                  <a:rPr lang="en-US" sz="3200" dirty="0" smtClean="0"/>
                  <a:t>The reflection matrix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dirty="0" smtClean="0"/>
                  <a:t> is both symmetric 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200" dirty="0" smtClean="0"/>
                  <a:t>) and orthogonal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 smtClean="0"/>
                  <a:t>)</a:t>
                </a:r>
                <a:endParaRPr lang="en-US" sz="3200" dirty="0"/>
              </a:p>
              <a:p>
                <a:r>
                  <a:rPr lang="en-US" sz="3200" dirty="0" smtClean="0"/>
                  <a:t>The size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dirty="0" smtClean="0"/>
                  <a:t> depends on the size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dirty="0" smtClean="0"/>
                  <a:t>:  if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∊</m:t>
                    </m:r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𝘹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2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∊</m:t>
                    </m:r>
                    <m:sSup>
                      <m:sSup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𝘹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4257"/>
                <a:ext cx="9007929" cy="4772706"/>
              </a:xfrm>
              <a:blipFill rotWithShape="0">
                <a:blip r:embed="rId2"/>
                <a:stretch>
                  <a:fillRect l="-1488" t="-2682" r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20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Computing the QR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04257"/>
            <a:ext cx="9007929" cy="47727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Proving it now, we need</a:t>
            </a:r>
            <a:endParaRPr lang="en-US" sz="3200" b="1" i="1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Then we find</a:t>
            </a:r>
            <a:endParaRPr lang="en-US" sz="3200" b="1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Just what we needed!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89" y="1890339"/>
            <a:ext cx="6570805" cy="1212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92" y="3739244"/>
            <a:ext cx="6440441" cy="9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49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Computing the QR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4257"/>
                <a:ext cx="10951030" cy="477270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Now, how to work with one column at a time in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200" b="1" i="1" dirty="0" smtClean="0"/>
              </a:p>
              <a:p>
                <a:r>
                  <a:rPr lang="en-US" sz="3200" dirty="0" smtClean="0"/>
                  <a:t>There, the first column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; that replaces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dirty="0" smtClean="0"/>
                  <a:t>, so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r>
                  <a:rPr lang="en-US" sz="3200" dirty="0" smtClean="0"/>
                  <a:t>And then, as before,</a:t>
                </a:r>
                <a:endParaRPr lang="en-US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r>
                  <a:rPr lang="en-US" sz="3200" dirty="0" smtClean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 now, so that the first column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, and in general all the other columns are modified.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4257"/>
                <a:ext cx="10951030" cy="4772706"/>
              </a:xfrm>
              <a:blipFill rotWithShape="0">
                <a:blip r:embed="rId2"/>
                <a:stretch>
                  <a:fillRect l="-1224" t="-2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874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1" y="152855"/>
            <a:ext cx="10515600" cy="696232"/>
          </a:xfrm>
        </p:spPr>
        <p:txBody>
          <a:bodyPr/>
          <a:lstStyle/>
          <a:p>
            <a:r>
              <a:rPr lang="en-US" dirty="0" smtClean="0"/>
              <a:t>Computing the QR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5171" y="849086"/>
                <a:ext cx="11364686" cy="55517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b="0" i="0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 smtClean="0"/>
                  <a:t>. For the second column, we choose to work with the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−1×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 smtClean="0"/>
                  <a:t> submatrix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2: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,2: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(in </a:t>
                </a:r>
                <a:r>
                  <a:rPr lang="en-US" sz="3200" dirty="0" err="1" smtClean="0"/>
                  <a:t>Matlab</a:t>
                </a:r>
                <a:r>
                  <a:rPr lang="en-US" sz="3200" dirty="0" smtClean="0"/>
                  <a:t> notation)</a:t>
                </a:r>
              </a:p>
              <a:p>
                <a:r>
                  <a:rPr lang="en-US" sz="3200" dirty="0" smtClean="0"/>
                  <a:t>Then, we construct a new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dirty="0" smtClean="0"/>
                  <a:t>, the column we  work 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3200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This replaces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dirty="0" smtClean="0"/>
                  <a:t>, so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r>
                  <a:rPr lang="en-US" sz="3200" dirty="0" smtClean="0"/>
                  <a:t>And then, as before,</a:t>
                </a:r>
                <a:endParaRPr lang="en-US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r>
                  <a:rPr lang="en-US" sz="3200" dirty="0" smtClean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𝘹</m:t>
                        </m:r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 smtClean="0"/>
                  <a:t>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(2: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,2: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 smtClean="0"/>
                  <a:t> now, so that the second column below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3200" dirty="0" smtClean="0"/>
                  <a:t> becomes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, with the whole submatrix modified.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71" y="849086"/>
                <a:ext cx="11364686" cy="5551713"/>
              </a:xfrm>
              <a:blipFill rotWithShape="0">
                <a:blip r:embed="rId2"/>
                <a:stretch>
                  <a:fillRect l="-1073" t="-2634" r="-322" b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83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Computing the QR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4257"/>
                <a:ext cx="10951030" cy="47727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b="0" i="0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3200" dirty="0" smtClean="0"/>
                  <a:t>. For the third column 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3200" dirty="0" smtClean="0"/>
                  <a:t>), we choose to work with the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−2×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3200" dirty="0" smtClean="0"/>
                  <a:t> submatrix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(in </a:t>
                </a:r>
                <a:r>
                  <a:rPr lang="en-US" sz="3200" dirty="0" err="1" smtClean="0"/>
                  <a:t>Matlab</a:t>
                </a:r>
                <a:r>
                  <a:rPr lang="en-US" sz="3200" dirty="0" smtClean="0"/>
                  <a:t> notation)</a:t>
                </a:r>
              </a:p>
              <a:p>
                <a:r>
                  <a:rPr lang="en-US" sz="3200" dirty="0" smtClean="0"/>
                  <a:t>Then, we construct a new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 smtClean="0"/>
                  <a:t>, using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i="1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sz="3200" dirty="0" smtClean="0"/>
                  <a:t>that is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−2×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 smtClean="0"/>
                  <a:t>And then, as before,</a:t>
                </a:r>
                <a:endParaRPr lang="en-US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r>
                  <a:rPr lang="en-US" sz="3200" dirty="0" smtClean="0"/>
                  <a:t>We keep going until we are done with the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/>
                  <a:t>th column,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𝘹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/>
                  <a:t>  until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/>
                  <a:t> is done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4257"/>
                <a:ext cx="10951030" cy="4772706"/>
              </a:xfrm>
              <a:blipFill rotWithShape="0">
                <a:blip r:embed="rId2"/>
                <a:stretch>
                  <a:fillRect l="-1224" t="-3193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000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9811"/>
            <a:ext cx="10515600" cy="5656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the QR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865415"/>
                <a:ext cx="10951030" cy="553538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3200" dirty="0" smtClean="0"/>
                  <a:t>. </a:t>
                </a:r>
              </a:p>
              <a:p>
                <a:r>
                  <a:rPr lang="en-US" sz="3200" dirty="0" smtClean="0"/>
                  <a:t>Then, the orthogonal matrix property is again very handy…</a:t>
                </a:r>
                <a:endParaRPr lang="en-US" sz="3200" dirty="0"/>
              </a:p>
              <a:p>
                <a:r>
                  <a:rPr lang="en-US" sz="3200" dirty="0" err="1" smtClean="0"/>
                  <a:t>Premultiplying</a:t>
                </a:r>
                <a:r>
                  <a:rPr lang="en-US" sz="3200" dirty="0" smtClean="0"/>
                  <a:t> by the transpose of each of those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 smtClean="0"/>
                  <a:t> and combining the product acting on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3200" dirty="0" smtClean="0"/>
                  <a:t> gives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3200" dirty="0" smtClean="0"/>
                  <a:t>:</a:t>
                </a:r>
              </a:p>
              <a:p>
                <a:pPr marL="0" indent="0">
                  <a:buNone/>
                </a:pP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𝑸𝑹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sz="32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We can implement a simple version that constructs each of these matrices, but it is inefficient.  Explore that first</a:t>
                </a:r>
              </a:p>
              <a:p>
                <a:r>
                  <a:rPr lang="en-US" sz="3200" dirty="0" err="1" smtClean="0"/>
                  <a:t>Matlab’s</a:t>
                </a:r>
                <a:r>
                  <a:rPr lang="en-US" sz="3200" dirty="0" smtClean="0"/>
                  <a:t> </a:t>
                </a:r>
                <a:r>
                  <a:rPr 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qr</a:t>
                </a:r>
                <a:r>
                  <a:rPr lang="en-US" sz="3200" dirty="0" smtClean="0"/>
                  <a:t> function takes about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)/3 </m:t>
                    </m:r>
                  </m:oMath>
                </a14:m>
                <a:r>
                  <a:rPr lang="en-US" sz="3200" dirty="0" smtClean="0"/>
                  <a:t>flops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865415"/>
                <a:ext cx="10951030" cy="5535386"/>
              </a:xfrm>
              <a:blipFill rotWithShape="0">
                <a:blip r:embed="rId2"/>
                <a:stretch>
                  <a:fillRect l="-1224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93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6" y="185510"/>
            <a:ext cx="2964427" cy="15289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Computing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the QR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factorization</a:t>
            </a:r>
            <a:endParaRPr lang="en-US" sz="32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29" y="185511"/>
            <a:ext cx="9225641" cy="6533739"/>
          </a:xfrm>
        </p:spPr>
      </p:pic>
      <p:sp>
        <p:nvSpPr>
          <p:cNvPr id="6" name="TextBox 5"/>
          <p:cNvSpPr txBox="1"/>
          <p:nvPr/>
        </p:nvSpPr>
        <p:spPr>
          <a:xfrm>
            <a:off x="273617" y="1910442"/>
            <a:ext cx="1718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Function from text: </a:t>
            </a:r>
            <a:r>
              <a:rPr lang="en-US" sz="2800" dirty="0" err="1" smtClean="0"/>
              <a:t>qrfact.m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326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6139"/>
            <a:ext cx="10515600" cy="892175"/>
          </a:xfrm>
        </p:spPr>
        <p:txBody>
          <a:bodyPr/>
          <a:lstStyle/>
          <a:p>
            <a:r>
              <a:rPr lang="en-US" dirty="0" smtClean="0"/>
              <a:t>Computing the QR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08314"/>
            <a:ext cx="10951030" cy="47727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Download </a:t>
            </a:r>
            <a:r>
              <a:rPr lang="en-US" sz="3200" dirty="0" err="1" smtClean="0"/>
              <a:t>qrfact.m</a:t>
            </a:r>
            <a:r>
              <a:rPr lang="en-US" sz="3200" dirty="0" smtClean="0"/>
              <a:t> from Sakai (in files from book)</a:t>
            </a:r>
          </a:p>
          <a:p>
            <a:r>
              <a:rPr lang="en-US" sz="3200" dirty="0" smtClean="0"/>
              <a:t>Edit </a:t>
            </a:r>
            <a:r>
              <a:rPr lang="en-US" sz="3200" dirty="0" err="1" smtClean="0"/>
              <a:t>qrfact.m</a:t>
            </a:r>
            <a:r>
              <a:rPr lang="en-US" sz="3200" dirty="0" smtClean="0"/>
              <a:t> into a script or the function </a:t>
            </a:r>
            <a:r>
              <a:rPr lang="en-US" sz="3200" dirty="0" err="1" smtClean="0"/>
              <a:t>qrfactshow.m</a:t>
            </a:r>
            <a:r>
              <a:rPr lang="en-US" sz="3200" dirty="0" smtClean="0"/>
              <a:t> as in the handout you are given.</a:t>
            </a:r>
          </a:p>
          <a:p>
            <a:r>
              <a:rPr lang="en-US" sz="3200" dirty="0" smtClean="0"/>
              <a:t>Reproduce that example from </a:t>
            </a:r>
            <a:r>
              <a:rPr lang="en-US" sz="3200" dirty="0" err="1" smtClean="0"/>
              <a:t>qrfactshow.m</a:t>
            </a:r>
            <a:endParaRPr lang="en-US" sz="3200" dirty="0" smtClean="0"/>
          </a:p>
          <a:p>
            <a:r>
              <a:rPr lang="en-US" sz="3200" dirty="0" smtClean="0"/>
              <a:t>If time permits, I will </a:t>
            </a:r>
            <a:r>
              <a:rPr lang="en-US" sz="3200" smtClean="0"/>
              <a:t>have additional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01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Overdetermined linear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When there is more data,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, and sometimes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system is still of the form: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How to solve? 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minimize the distance from the data to the curve: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 rotWithShape="0">
                <a:blip r:embed="rId2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03" y="2378075"/>
            <a:ext cx="4978490" cy="2111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99" y="5171777"/>
            <a:ext cx="4162098" cy="10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5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Overdetermined linear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5149645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 eye blink durations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and amplitudes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with m=43 blinks</a:t>
                </a:r>
              </a:p>
              <a:p>
                <a:r>
                  <a:rPr lang="en-US" dirty="0"/>
                  <a:t>W</a:t>
                </a:r>
                <a:r>
                  <a:rPr lang="en-US" dirty="0" smtClean="0"/>
                  <a:t>e want to put a quadratic through the data</a:t>
                </a:r>
              </a:p>
              <a:p>
                <a:r>
                  <a:rPr lang="en-US" dirty="0" smtClean="0"/>
                  <a:t>Solving the equation and plotting the quadratic and data gives plot at right</a:t>
                </a:r>
              </a:p>
              <a:p>
                <a:r>
                  <a:rPr lang="en-US" dirty="0" smtClean="0"/>
                  <a:t>One could rightly wonder if a different function could fit the data better here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5149645" cy="4805363"/>
              </a:xfrm>
              <a:blipFill rotWithShape="0">
                <a:blip r:embed="rId2"/>
                <a:stretch>
                  <a:fillRect l="-2133" t="-2030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00" y="1539399"/>
            <a:ext cx="5582305" cy="434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0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Overdetermined linear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9028472" cy="480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solve these problems?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minimization problem, we could compute the partial derivative with respect to each </a:t>
            </a:r>
            <a:r>
              <a:rPr lang="en-US" dirty="0" err="1" smtClean="0"/>
              <a:t>a_j</a:t>
            </a:r>
            <a:r>
              <a:rPr lang="en-US" dirty="0" smtClean="0"/>
              <a:t> and set the derivative equal to zero.</a:t>
            </a:r>
          </a:p>
          <a:p>
            <a:r>
              <a:rPr lang="en-US" dirty="0" smtClean="0"/>
              <a:t>Solving those equations would produce the coefficients and thus the function we seek.</a:t>
            </a:r>
          </a:p>
          <a:p>
            <a:r>
              <a:rPr lang="en-US" dirty="0" smtClean="0"/>
              <a:t>Linear least squares are often approached this way. </a:t>
            </a:r>
          </a:p>
          <a:p>
            <a:r>
              <a:rPr lang="en-US" dirty="0" smtClean="0"/>
              <a:t>We want to focus on a more linear algebra oriented approach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47" y="1875482"/>
            <a:ext cx="4162098" cy="10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0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Overdetermined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371600"/>
            <a:ext cx="10193595" cy="4805363"/>
          </a:xfrm>
        </p:spPr>
        <p:txBody>
          <a:bodyPr>
            <a:normAutofit/>
          </a:bodyPr>
          <a:lstStyle/>
          <a:p>
            <a:r>
              <a:rPr lang="en-US" dirty="0" smtClean="0"/>
              <a:t>More generally, we can seek linear combos of functions for fitting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minimization problem, we consider the residual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linear algebra,                 and we can write the following…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47" y="2127054"/>
            <a:ext cx="4162098" cy="502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0" y="3274142"/>
            <a:ext cx="3574128" cy="776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23" y="4409769"/>
            <a:ext cx="1165964" cy="4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Overdetermined systems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More generally, we can seek linear combos of functions for fitting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Now                          so that,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we solve</a:t>
                </a:r>
              </a:p>
              <a:p>
                <a:endParaRPr lang="en-US" dirty="0" smtClean="0"/>
              </a:p>
              <a:p>
                <a:r>
                  <a:rPr lang="en-US" smtClean="0"/>
                  <a:t>The </a:t>
                </a:r>
                <a:r>
                  <a:rPr lang="en-US" smtClean="0"/>
                  <a:t>unknowns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are the coefficients we seek</a:t>
                </a:r>
              </a:p>
              <a:p>
                <a:r>
                  <a:rPr lang="en-US" dirty="0" smtClean="0"/>
                  <a:t>Let’s see how to do this…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  <a:blipFill rotWithShape="0">
                <a:blip r:embed="rId2"/>
                <a:stretch>
                  <a:fillRect l="-1016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68" y="1950072"/>
            <a:ext cx="6131412" cy="2031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56" y="3864078"/>
            <a:ext cx="1710474" cy="5480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56" y="4358122"/>
            <a:ext cx="619302" cy="707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58" y="4459273"/>
            <a:ext cx="1412346" cy="50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73" y="185510"/>
            <a:ext cx="11034253" cy="875847"/>
          </a:xfrm>
        </p:spPr>
        <p:txBody>
          <a:bodyPr>
            <a:normAutofit/>
          </a:bodyPr>
          <a:lstStyle/>
          <a:p>
            <a:r>
              <a:rPr lang="en-US" dirty="0" smtClean="0"/>
              <a:t>Overdetermined systems: The Normal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1357"/>
                <a:ext cx="10515600" cy="542108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Let’s take a linear algebraic view of the minimization problem</a:t>
                </a:r>
              </a:p>
              <a:p>
                <a:r>
                  <a:rPr lang="en-US" dirty="0" smtClean="0"/>
                  <a:t>To see how to solve the minimization problem consider Theorem 3.1: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, then x solves the least squares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𝑨𝒙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To make this work, we needed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,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These are the “normal equations”: solve them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1357"/>
                <a:ext cx="10515600" cy="5421085"/>
              </a:xfrm>
              <a:blipFill rotWithShape="0">
                <a:blip r:embed="rId2"/>
                <a:stretch>
                  <a:fillRect l="-1043" t="-180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76" y="2890255"/>
            <a:ext cx="8865124" cy="20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6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1147</Words>
  <Application>Microsoft Office PowerPoint</Application>
  <PresentationFormat>Widescreen</PresentationFormat>
  <Paragraphs>261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Office Theme</vt:lpstr>
      <vt:lpstr>Chapter 3</vt:lpstr>
      <vt:lpstr>Overdetermined linear systems</vt:lpstr>
      <vt:lpstr>Overdetermined linear systems</vt:lpstr>
      <vt:lpstr>Overdetermined linear systems</vt:lpstr>
      <vt:lpstr>Overdetermined linear systems</vt:lpstr>
      <vt:lpstr>Overdetermined linear systems</vt:lpstr>
      <vt:lpstr>Overdetermined systems</vt:lpstr>
      <vt:lpstr>Overdetermined systems</vt:lpstr>
      <vt:lpstr>Overdetermined systems: The Normal Equations</vt:lpstr>
      <vt:lpstr>The Normal Equations</vt:lpstr>
      <vt:lpstr>The Normal Equations</vt:lpstr>
      <vt:lpstr>The Normal Equations</vt:lpstr>
      <vt:lpstr>The Normal Equations</vt:lpstr>
      <vt:lpstr>The Normal Equations</vt:lpstr>
      <vt:lpstr>Normal Equations: better</vt:lpstr>
      <vt:lpstr>The Normal Equations</vt:lpstr>
      <vt:lpstr>Overdetermined systems: better</vt:lpstr>
      <vt:lpstr>Orthonormal column (ONC) matrices</vt:lpstr>
      <vt:lpstr>Orthonormal column (ONC) matrices</vt:lpstr>
      <vt:lpstr>Orthonormal column (ONC) matrices</vt:lpstr>
      <vt:lpstr>Orthonormal column (ONC) matrices</vt:lpstr>
      <vt:lpstr>Factoring A into QR</vt:lpstr>
      <vt:lpstr>Factoring A into QR</vt:lpstr>
      <vt:lpstr>QR for overdetermined system</vt:lpstr>
      <vt:lpstr>Factoring A into QR</vt:lpstr>
      <vt:lpstr>How to compute the QR factorization?</vt:lpstr>
      <vt:lpstr>Computing the QR factorization</vt:lpstr>
      <vt:lpstr>Computing the QR factorization</vt:lpstr>
      <vt:lpstr>Computing the QR factorization</vt:lpstr>
      <vt:lpstr>Computing the QR factorization</vt:lpstr>
      <vt:lpstr>Computing the QR factorization</vt:lpstr>
      <vt:lpstr>Computing the QR factorization</vt:lpstr>
      <vt:lpstr>Computing the QR factorization</vt:lpstr>
      <vt:lpstr>Computing the QR factorization</vt:lpstr>
      <vt:lpstr>Computing the QR factorization</vt:lpstr>
      <vt:lpstr>Computing the QR factorization</vt:lpstr>
      <vt:lpstr>Computing the QR factorization</vt:lpstr>
      <vt:lpstr>Computing the QR  factorization</vt:lpstr>
      <vt:lpstr>Computing the QR factorization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Richard Braun</dc:creator>
  <cp:lastModifiedBy>Richard Braun</cp:lastModifiedBy>
  <cp:revision>65</cp:revision>
  <dcterms:created xsi:type="dcterms:W3CDTF">2016-03-08T05:02:55Z</dcterms:created>
  <dcterms:modified xsi:type="dcterms:W3CDTF">2016-04-03T15:11:32Z</dcterms:modified>
</cp:coreProperties>
</file>