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5" r:id="rId21"/>
    <p:sldId id="273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215A-A2BC-48C5-89D7-7313DDC281F6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5554"/>
            <a:ext cx="9144000" cy="945428"/>
          </a:xfrm>
        </p:spPr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0982"/>
            <a:ext cx="9144000" cy="855662"/>
          </a:xfrm>
        </p:spPr>
        <p:txBody>
          <a:bodyPr>
            <a:normAutofit lnSpcReduction="10000"/>
          </a:bodyPr>
          <a:lstStyle/>
          <a:p>
            <a:r>
              <a:rPr lang="en-US" sz="6000" dirty="0" err="1" smtClean="0"/>
              <a:t>Rootfinding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34" y="2693843"/>
            <a:ext cx="4519711" cy="33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4827" cy="622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Conditioning of root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Say we want to solve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 smtClean="0"/>
                  <a:t>, but f is perturbed by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cs typeface="Courier New" panose="02070309020205020404" pitchFamily="49" charset="0"/>
                  </a:rPr>
                  <a:t>so that the computed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Say the root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perturbed a little bit,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 smtClean="0"/>
                  <a:t>, and Taylor expand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get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Courier New" panose="02070309020205020404" pitchFamily="49" charset="0"/>
                  </a:rPr>
                  <a:t>, and expand:</a:t>
                </a:r>
              </a:p>
              <a:p>
                <a:endParaRPr lang="en-US" dirty="0" smtClean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Neglect the product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as too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  <a:blipFill rotWithShape="0">
                <a:blip r:embed="rId2"/>
                <a:stretch>
                  <a:fillRect l="-1042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84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4827" cy="622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Conditioning of root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want the relative change in the answer</a:t>
                </a:r>
              </a:p>
              <a:p>
                <a:r>
                  <a:rPr lang="en-US" dirty="0" smtClean="0"/>
                  <a:t>Multiply both sides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with</a:t>
                </a:r>
                <a:endParaRPr lang="en-US" dirty="0" smtClean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Then after absolute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, and substituting in the numerator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  <a:blipFill rotWithShape="0">
                <a:blip r:embed="rId2"/>
                <a:stretch>
                  <a:fillRect l="-695" t="-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21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4827" cy="622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Conditioning of root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137"/>
                <a:ext cx="3411682" cy="5413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in the denominator gives the change relative to the result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dirty="0" smtClean="0"/>
                  <a:t> gives the size of the data (or function)</a:t>
                </a:r>
              </a:p>
              <a:p>
                <a:r>
                  <a:rPr lang="en-US" sz="2400" dirty="0" smtClean="0"/>
                  <a:t>If f’(r) is small, small changes from r may result in a big change in the answer.</a:t>
                </a:r>
              </a:p>
              <a:p>
                <a:endParaRPr lang="en-US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137"/>
                <a:ext cx="3411682" cy="5413664"/>
              </a:xfrm>
              <a:blipFill rotWithShape="0">
                <a:blip r:embed="rId2"/>
                <a:stretch>
                  <a:fillRect l="-2504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85" y="1801049"/>
            <a:ext cx="3047766" cy="4080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24" y="1801049"/>
            <a:ext cx="3096350" cy="40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5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827818" cy="804102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You have no doubt seen this method somewhere, but we will analyze it in a bit more depth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We seek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want to use Taylor’s theorem to linearize the problem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Taylor expand about x near p, we obtain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makes the formula exact.  </a:t>
                </a:r>
              </a:p>
              <a:p>
                <a:r>
                  <a:rPr lang="en-US" dirty="0" smtClean="0"/>
                  <a:t>To solve the problem approximately, we neglect the quadratic term, which may be expected to work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  <a:blipFill rotWithShape="0">
                <a:blip r:embed="rId2"/>
                <a:stretch>
                  <a:fillRect l="-1042" t="-2163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2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529455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Also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to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the equation for a line tangent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which crosses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-axis near p, but not at it (if things work right)</a:t>
                </a:r>
              </a:p>
              <a:p>
                <a:r>
                  <a:rPr lang="en-US" dirty="0" smtClean="0"/>
                  <a:t>Solving for p,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Because we aren’t at the root, we turn this into an iteration.  The x we expanded about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; the approximate root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529455" cy="5403271"/>
              </a:xfrm>
              <a:blipFill rotWithShape="0">
                <a:blip r:embed="rId2"/>
                <a:stretch>
                  <a:fillRect l="-1042" t="-1919" r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94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301343" cy="54032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an approximation as well.  </a:t>
                </a:r>
              </a:p>
              <a:p>
                <a:r>
                  <a:rPr lang="en-US" dirty="0" smtClean="0"/>
                  <a:t>Using it on the right side, we can generate a new approximation.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301343" cy="5403271"/>
              </a:xfrm>
              <a:blipFill rotWithShape="0">
                <a:blip r:embed="rId2"/>
                <a:stretch>
                  <a:fillRect l="-2071" t="-1919" r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55" y="832756"/>
            <a:ext cx="5878287" cy="44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an approximation as well.  Using it on the right side, we can generate a new approximation.</a:t>
                </a:r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as input, we compute a new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find the new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can repeat this and make it into an iteration: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Will it work? If so, how long to do this?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  <a:blipFill rotWithShape="0">
                <a:blip r:embed="rId2"/>
                <a:stretch>
                  <a:fillRect l="-1944" t="-1919" r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9" y="83275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2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Call the root r; we study what happens to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big enough</a:t>
                </a:r>
              </a:p>
              <a:p>
                <a:r>
                  <a:rPr lang="en-US" dirty="0" smtClean="0"/>
                  <a:t>We assume that we can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as small as we like</a:t>
                </a:r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Subtract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from both sides, and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arguments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 smtClean="0"/>
                  <a:t> are small; Taylor expand them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  <a:blipFill rotWithShape="0">
                <a:blip r:embed="rId2"/>
                <a:stretch>
                  <a:fillRect l="-1048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36" y="5110843"/>
            <a:ext cx="6651523" cy="10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5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10477500" cy="5572400"/>
          </a:xfrm>
        </p:spPr>
        <p:txBody>
          <a:bodyPr>
            <a:normAutofit/>
          </a:bodyPr>
          <a:lstStyle/>
          <a:p>
            <a:r>
              <a:rPr lang="en-US" dirty="0" smtClean="0"/>
              <a:t>Now use f(r)=0 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factor out f’(r); result in denominator can be written as geometric series: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Multiply out the last two terms: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65" y="1485900"/>
            <a:ext cx="6651523" cy="10722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36" y="3332564"/>
            <a:ext cx="8057735" cy="968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35" y="4909550"/>
            <a:ext cx="7517654" cy="16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7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This means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 with the approximation getting better as k increases</a:t>
                </a:r>
              </a:p>
              <a:p>
                <a:r>
                  <a:rPr lang="en-US" dirty="0" smtClean="0"/>
                  <a:t>This is “quadratic convergence” or “quadratic rate of convergence”</a:t>
                </a:r>
              </a:p>
              <a:p>
                <a:r>
                  <a:rPr lang="en-US" dirty="0" smtClean="0"/>
                  <a:t>Number of correct digits doubles with each iteration</a:t>
                </a:r>
              </a:p>
              <a:p>
                <a:r>
                  <a:rPr lang="en-US" dirty="0" smtClean="0"/>
                  <a:t>If we take the log of both sides,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gives us an empirical way to detect rate of convergence</a:t>
                </a:r>
              </a:p>
              <a:p>
                <a:r>
                  <a:rPr lang="en-US" dirty="0" smtClean="0"/>
                  <a:t>Consider two sequences: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each term in the sequence is half of previous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this time, the exponent doubles every time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  <a:blipFill rotWithShape="0">
                <a:blip r:embed="rId2"/>
                <a:stretch>
                  <a:fillRect l="-1048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7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are many times when we need to find one or more values of a variable that satisfy a nonlinear equations</a:t>
                </a:r>
              </a:p>
              <a:p>
                <a:r>
                  <a:rPr lang="en-US" dirty="0" smtClean="0"/>
                  <a:t>Roots of polynomials are one example:  finding eigenvalues, applications in vibrations, control, and many other fields</a:t>
                </a:r>
              </a:p>
              <a:p>
                <a:r>
                  <a:rPr lang="en-US" dirty="0" smtClean="0"/>
                  <a:t>In that case, we need to find 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 smtClean="0"/>
                  <a:t>,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written like it’s used in </a:t>
                </a:r>
                <a:r>
                  <a:rPr lang="en-US" dirty="0" err="1" smtClean="0"/>
                  <a:t>Matlab</a:t>
                </a:r>
                <a:endParaRPr lang="en-US" dirty="0" smtClean="0"/>
              </a:p>
              <a:p>
                <a:r>
                  <a:rPr lang="en-US" dirty="0" smtClean="0"/>
                  <a:t>Even for this simple case, we should, when possible, make a sketch or plot!  You can see where the answers are, if any!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00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755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3"/>
                <a:ext cx="10477500" cy="481692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two sequences: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each term in the sequence is half of previous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this time, the exponent doubles every time</a:t>
                </a:r>
              </a:p>
              <a:p>
                <a:r>
                  <a:rPr lang="en-US" dirty="0" smtClean="0"/>
                  <a:t>Try </a:t>
                </a:r>
                <a:r>
                  <a:rPr lang="en-US" dirty="0" err="1" smtClean="0"/>
                  <a:t>RateOfConv.m</a:t>
                </a:r>
                <a:r>
                  <a:rPr lang="en-US" dirty="0" smtClean="0"/>
                  <a:t> for empirical test in log-log plot</a:t>
                </a:r>
              </a:p>
              <a:p>
                <a:r>
                  <a:rPr lang="en-US" dirty="0" smtClean="0"/>
                  <a:t>Also look 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For linear rate of convergence,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quadratic rate of convergence,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superlinear</a:t>
                </a:r>
                <a:r>
                  <a:rPr lang="en-US" dirty="0" smtClean="0"/>
                  <a:t> rate of convergence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3"/>
                <a:ext cx="10477500" cy="4816927"/>
              </a:xfrm>
              <a:blipFill rotWithShape="0">
                <a:blip r:embed="rId2"/>
                <a:stretch>
                  <a:fillRect l="-1048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70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477500" cy="5572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solving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need to write it in standard form: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are solving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Then, we can use </a:t>
                </a:r>
                <a:r>
                  <a:rPr lang="en-US" dirty="0" err="1" smtClean="0"/>
                  <a:t>fzero</a:t>
                </a:r>
                <a:r>
                  <a:rPr lang="en-US" dirty="0" smtClean="0"/>
                  <a:t> to find </a:t>
                </a:r>
              </a:p>
              <a:p>
                <a:pPr marL="0" indent="0">
                  <a:buNone/>
                </a:pPr>
                <a:r>
                  <a:rPr lang="en-US" dirty="0" smtClean="0"/>
                  <a:t>“exact” error </a:t>
                </a:r>
              </a:p>
              <a:p>
                <a:r>
                  <a:rPr lang="en-US" dirty="0" smtClean="0"/>
                  <a:t>Now use simple loop to iterate the</a:t>
                </a:r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ormula: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477500" cy="5572400"/>
              </a:xfrm>
              <a:blipFill rotWithShape="0">
                <a:blip r:embed="rId2"/>
                <a:stretch>
                  <a:fillRect l="-1222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72" y="2325228"/>
            <a:ext cx="4040907" cy="518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85" y="2843293"/>
            <a:ext cx="4931004" cy="512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85" y="3503801"/>
            <a:ext cx="2279064" cy="1310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57" y="4963076"/>
            <a:ext cx="6056789" cy="14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6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34498"/>
            <a:ext cx="62484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7142"/>
                <a:ext cx="5326085" cy="50930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</a:t>
                </a:r>
                <a:r>
                  <a:rPr lang="en-US" dirty="0" smtClean="0"/>
                  <a:t>omputing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log of the error is at right</a:t>
                </a:r>
              </a:p>
              <a:p>
                <a:r>
                  <a:rPr lang="en-US" dirty="0" smtClean="0"/>
                  <a:t>Doubles, roughly for first five iterates</a:t>
                </a:r>
              </a:p>
              <a:p>
                <a:r>
                  <a:rPr lang="en-US" dirty="0" smtClean="0"/>
                  <a:t>Doubling stops because we ran out precision in the computer</a:t>
                </a:r>
              </a:p>
              <a:p>
                <a:r>
                  <a:rPr lang="en-US" dirty="0" smtClean="0"/>
                  <a:t>Computing the ratio of the logs shows that the slope is two, roughly, for the first five iterations; this is like looking at the ratio of </a:t>
                </a:r>
                <a:r>
                  <a:rPr lang="en-US" dirty="0" err="1" smtClean="0"/>
                  <a:t>b_n</a:t>
                </a:r>
                <a:r>
                  <a:rPr lang="en-US" dirty="0" smtClean="0"/>
                  <a:t> in model sequences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142"/>
                <a:ext cx="5326085" cy="5093030"/>
              </a:xfrm>
              <a:blipFill rotWithShape="0">
                <a:blip r:embed="rId2"/>
                <a:stretch>
                  <a:fillRect l="-206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8" y="271934"/>
            <a:ext cx="3361080" cy="3287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85" y="3896684"/>
            <a:ext cx="5624946" cy="26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9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52" y="366610"/>
            <a:ext cx="5326084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77142"/>
                <a:ext cx="4468586" cy="50930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function, we need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, initial guess</a:t>
                </a:r>
              </a:p>
              <a:p>
                <a:r>
                  <a:rPr lang="en-US" dirty="0" smtClean="0"/>
                  <a:t>Tolerances in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set to 100eps</a:t>
                </a:r>
              </a:p>
              <a:p>
                <a:r>
                  <a:rPr lang="en-US" dirty="0" smtClean="0"/>
                  <a:t>A max number of iterations is set</a:t>
                </a:r>
              </a:p>
              <a:p>
                <a:r>
                  <a:rPr lang="en-US" dirty="0" smtClean="0"/>
                  <a:t>Iterate in while loop until tolerances aren’t satisfied</a:t>
                </a:r>
              </a:p>
              <a:p>
                <a:r>
                  <a:rPr lang="en-US" dirty="0" smtClean="0"/>
                  <a:t>Stops if too many iterations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77142"/>
                <a:ext cx="4468586" cy="5093030"/>
              </a:xfrm>
              <a:blipFill rotWithShape="0">
                <a:blip r:embed="rId2"/>
                <a:stretch>
                  <a:fillRect l="-2456" t="-1914" r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05" y="665740"/>
            <a:ext cx="6082065" cy="58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755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observations and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9824357" cy="4816927"/>
          </a:xfrm>
        </p:spPr>
        <p:txBody>
          <a:bodyPr>
            <a:normAutofit/>
          </a:bodyPr>
          <a:lstStyle/>
          <a:p>
            <a:r>
              <a:rPr lang="en-US" dirty="0" smtClean="0"/>
              <a:t>If mistakes in </a:t>
            </a:r>
            <a:r>
              <a:rPr lang="en-US" dirty="0" err="1" smtClean="0"/>
              <a:t>df</a:t>
            </a:r>
            <a:r>
              <a:rPr lang="en-US" dirty="0" smtClean="0"/>
              <a:t>/dx or if multiple roots, then rate of convergence falls to only a linear rate of convergence</a:t>
            </a:r>
          </a:p>
          <a:p>
            <a:r>
              <a:rPr lang="en-US" dirty="0" smtClean="0"/>
              <a:t>If you see linear convergence, check your functions for mistakes, or multiple roots</a:t>
            </a:r>
          </a:p>
          <a:p>
            <a:r>
              <a:rPr lang="en-US" dirty="0" smtClean="0"/>
              <a:t>The guess must be close enough to the root to avoid zero slope in the function and to converge </a:t>
            </a:r>
            <a:r>
              <a:rPr lang="en-US" dirty="0" err="1" smtClean="0"/>
              <a:t>quadratically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5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Sometimes, finding the derivative to be used in the Newton’s method formula below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can happen when f(x) is a the output of a different computation, for example</a:t>
                </a:r>
              </a:p>
              <a:p>
                <a:r>
                  <a:rPr lang="en-US" dirty="0" smtClean="0"/>
                  <a:t>We can work out a way around this by approximating the root without using the tangent line (shown at right)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  <a:blipFill rotWithShape="0">
                <a:blip r:embed="rId2"/>
                <a:stretch>
                  <a:fillRect l="-1944" t="-1919" r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9" y="83275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4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981199"/>
                <a:ext cx="5464628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Replace the derivative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’(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 the Newton’s method formula become the Secant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replace the tangent line with the secant line</a:t>
                </a:r>
              </a:p>
              <a:p>
                <a:r>
                  <a:rPr lang="en-US" dirty="0" smtClean="0"/>
                  <a:t>We need two initial guesses now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981199"/>
                <a:ext cx="5464628" cy="5403271"/>
              </a:xfrm>
              <a:blipFill rotWithShape="0">
                <a:blip r:embed="rId2"/>
                <a:stretch>
                  <a:fillRect l="-2009" t="-1919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28" y="832758"/>
            <a:ext cx="5856513" cy="43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21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981199"/>
                <a:ext cx="5285014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first step of the Secant method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first two guesses go into the </a:t>
                </a:r>
                <a:r>
                  <a:rPr lang="en-US" dirty="0" err="1" smtClean="0"/>
                  <a:t>rhs</a:t>
                </a:r>
                <a:endParaRPr lang="en-US" dirty="0" smtClean="0"/>
              </a:p>
              <a:p>
                <a:r>
                  <a:rPr lang="en-US" dirty="0" smtClean="0"/>
                  <a:t>For the second step use,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in the </a:t>
                </a:r>
                <a:r>
                  <a:rPr lang="en-US" dirty="0" err="1" smtClean="0"/>
                  <a:t>rhs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981199"/>
                <a:ext cx="5285014" cy="5403271"/>
              </a:xfrm>
              <a:blipFill rotWithShape="0">
                <a:blip r:embed="rId2"/>
                <a:stretch>
                  <a:fillRect l="-2079" t="-1919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28" y="832758"/>
            <a:ext cx="5856513" cy="43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981199"/>
                <a:ext cx="5285014" cy="5403271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The </a:t>
                </a:r>
                <a:r>
                  <a:rPr lang="en-US" smtClean="0"/>
                  <a:t>second</a:t>
                </a:r>
                <a:r>
                  <a:rPr lang="en-US" smtClean="0"/>
                  <a:t> </a:t>
                </a:r>
                <a:r>
                  <a:rPr lang="en-US" dirty="0" smtClean="0"/>
                  <a:t>step of the Secant method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last two iterates go in the </a:t>
                </a:r>
                <a:r>
                  <a:rPr lang="en-US" dirty="0" err="1" smtClean="0"/>
                  <a:t>rhs</a:t>
                </a:r>
                <a:endParaRPr lang="en-US" dirty="0" smtClean="0"/>
              </a:p>
              <a:p>
                <a:r>
                  <a:rPr lang="en-US" dirty="0" smtClean="0"/>
                  <a:t>For the second step use,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in the </a:t>
                </a:r>
                <a:r>
                  <a:rPr lang="en-US" dirty="0" err="1" smtClean="0"/>
                  <a:t>rhs</a:t>
                </a:r>
                <a:endParaRPr lang="en-US" dirty="0" smtClean="0"/>
              </a:p>
              <a:p>
                <a:r>
                  <a:rPr lang="en-US" dirty="0" smtClean="0"/>
                  <a:t>Rinse and repeat until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|&lt;100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)|&lt;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100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981199"/>
                <a:ext cx="5285014" cy="5403271"/>
              </a:xfrm>
              <a:blipFill rotWithShape="0">
                <a:blip r:embed="rId2"/>
                <a:stretch>
                  <a:fillRect l="-2425" t="-1919" r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3" y="832758"/>
            <a:ext cx="5791198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52" y="366610"/>
            <a:ext cx="5326084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77142"/>
                <a:ext cx="4468586" cy="50930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function, we need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and two initial guesses</a:t>
                </a:r>
              </a:p>
              <a:p>
                <a:r>
                  <a:rPr lang="en-US" dirty="0" smtClean="0"/>
                  <a:t>Tolerances in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set to 100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 max number of iterations is set</a:t>
                </a:r>
              </a:p>
              <a:p>
                <a:r>
                  <a:rPr lang="en-US" dirty="0" smtClean="0"/>
                  <a:t>Iterate in while loop until tolerances aren’t satisfied</a:t>
                </a:r>
              </a:p>
              <a:p>
                <a:r>
                  <a:rPr lang="en-US" dirty="0" smtClean="0"/>
                  <a:t>Stops if too many iterations</a:t>
                </a:r>
              </a:p>
              <a:p>
                <a:r>
                  <a:rPr lang="en-US" dirty="0" smtClean="0"/>
                  <a:t>Only red box is different </a:t>
                </a:r>
                <a:r>
                  <a:rPr lang="en-US" smtClean="0"/>
                  <a:t>than Newton function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77142"/>
                <a:ext cx="4468586" cy="5093030"/>
              </a:xfrm>
              <a:blipFill rotWithShape="0">
                <a:blip r:embed="rId2"/>
                <a:stretch>
                  <a:fillRect l="-2456" t="-1914" r="-2183" b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05" y="455530"/>
            <a:ext cx="6471895" cy="59135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429500" y="3820886"/>
            <a:ext cx="2563586" cy="2122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this example: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−2)=0.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Call the root(s)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Cubic polynomial, so three roots. </a:t>
                </a:r>
              </a:p>
              <a:p>
                <a:r>
                  <a:rPr lang="en-US" dirty="0" smtClean="0"/>
                  <a:t>But, only one is real-valued.</a:t>
                </a:r>
              </a:p>
              <a:p>
                <a:r>
                  <a:rPr lang="en-US" dirty="0" smtClean="0"/>
                  <a:t>If we only wanted real roots as in a possible engineering or physics problem, we wouldn’t need to waste time looking for others</a:t>
                </a:r>
              </a:p>
              <a:p>
                <a:r>
                  <a:rPr lang="en-US" dirty="0" smtClean="0"/>
                  <a:t>Knowing where it is graphically is not solving the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  <a:blipFill rotWithShape="0">
                <a:blip r:embed="rId2"/>
                <a:stretch>
                  <a:fillRect l="-1850" t="-2897" r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1169227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61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Replace the derivative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with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’(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Then the Newton’s method formula become the Secant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replace the tangent line with the secant line</a:t>
                </a:r>
              </a:p>
              <a:p>
                <a:r>
                  <a:rPr lang="en-US" dirty="0" smtClean="0"/>
                  <a:t>We need two initial </a:t>
                </a:r>
                <a:r>
                  <a:rPr lang="en-US" smtClean="0"/>
                  <a:t>guesses now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  <a:blipFill rotWithShape="0">
                <a:blip r:embed="rId4"/>
                <a:stretch>
                  <a:fillRect l="-1944" t="-1919" r="-2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9" y="83275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9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this example: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−2)=0.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Call the root(s)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three roots are shown from the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roots</a:t>
                </a:r>
                <a:r>
                  <a:rPr lang="en-US" dirty="0" smtClean="0"/>
                  <a:t> command in </a:t>
                </a:r>
                <a:r>
                  <a:rPr lang="en-US" dirty="0" err="1" smtClean="0"/>
                  <a:t>Matlab</a:t>
                </a:r>
                <a:endParaRPr lang="en-US" dirty="0" smtClean="0"/>
              </a:p>
              <a:p>
                <a:r>
                  <a:rPr lang="en-US" dirty="0" smtClean="0"/>
                  <a:t>Note the form of the last two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Matlab’s</a:t>
                </a:r>
                <a:r>
                  <a:rPr lang="en-US" dirty="0" smtClean="0"/>
                  <a:t> function does a good job of dealing with the poor conditioning of finding roots.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  <a:blipFill rotWithShape="0">
                <a:blip r:embed="rId2"/>
                <a:stretch>
                  <a:fillRect l="-1850" t="-2141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64" y="462645"/>
            <a:ext cx="4294242" cy="3220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23" y="3808156"/>
            <a:ext cx="1956185" cy="23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7"/>
                <a:ext cx="11353800" cy="50603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this example: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Roots are integers 1 to 10</a:t>
                </a:r>
              </a:p>
              <a:p>
                <a:r>
                  <a:rPr lang="en-US" dirty="0" smtClean="0"/>
                  <a:t>However, look at the expanded form since we never get them like this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works great, but what if we perturb the coefficients a little?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7"/>
                <a:ext cx="11353800" cy="5060373"/>
              </a:xfrm>
              <a:blipFill rotWithShape="0">
                <a:blip r:embed="rId2"/>
                <a:stretch>
                  <a:fillRect l="-967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12" y="3787485"/>
            <a:ext cx="7179233" cy="16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3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7"/>
                <a:ext cx="10176164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Now modify the 9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degree coefficient a tiny 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=−55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What happens?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You try it.  Keep increasing the perturbation</a:t>
                </a:r>
              </a:p>
              <a:p>
                <a:r>
                  <a:rPr lang="en-US" dirty="0" smtClean="0"/>
                  <a:t>If uncertainty/</a:t>
                </a:r>
                <a:r>
                  <a:rPr lang="en-US" dirty="0" err="1" smtClean="0"/>
                  <a:t>noice</a:t>
                </a:r>
                <a:r>
                  <a:rPr lang="en-US" dirty="0" smtClean="0"/>
                  <a:t> in coefficients, use with caution!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7"/>
                <a:ext cx="10176164" cy="5029200"/>
              </a:xfrm>
              <a:blipFill rotWithShape="0">
                <a:blip r:embed="rId2"/>
                <a:stretch>
                  <a:fillRect l="-959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447" y="2382549"/>
            <a:ext cx="2112821" cy="2726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68" y="2382549"/>
            <a:ext cx="3265777" cy="284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2" y="2382549"/>
            <a:ext cx="218855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8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428"/>
            <a:ext cx="5936673" cy="484216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lots of different functions that have zeros</a:t>
            </a:r>
          </a:p>
          <a:p>
            <a:r>
              <a:rPr lang="en-US" dirty="0" smtClean="0"/>
              <a:t>So-called “special functions” are solutions to variable coefficient ODE problems that arise typically from PDE problems</a:t>
            </a:r>
          </a:p>
          <a:p>
            <a:r>
              <a:rPr lang="en-US" dirty="0" smtClean="0"/>
              <a:t>Text example of Bessel function arises from vibration of circular drum head</a:t>
            </a:r>
          </a:p>
          <a:p>
            <a:r>
              <a:rPr lang="en-US" dirty="0" smtClean="0"/>
              <a:t>Another example is Airy function Ai(x) that satisfies y’’-</a:t>
            </a:r>
            <a:r>
              <a:rPr lang="en-US" dirty="0" err="1" smtClean="0"/>
              <a:t>xy</a:t>
            </a:r>
            <a:r>
              <a:rPr lang="en-US" dirty="0" smtClean="0"/>
              <a:t>=0.</a:t>
            </a:r>
          </a:p>
          <a:p>
            <a:r>
              <a:rPr lang="en-US" dirty="0" smtClean="0"/>
              <a:t>Can you see why one side oscillates?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116922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10529455" cy="31068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have a baseline for testing accuracy, we will use </a:t>
                </a:r>
                <a:r>
                  <a:rPr lang="en-US" dirty="0" err="1" smtClean="0"/>
                  <a:t>Matlab’s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function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fzero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Say we want to find the root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closest to zero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Ai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do this, we should give an initial guess near the root, specify the function (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airy</a:t>
                </a:r>
                <a:r>
                  <a:rPr lang="en-US" dirty="0" smtClean="0"/>
                  <a:t> here) </a:t>
                </a:r>
              </a:p>
              <a:p>
                <a:r>
                  <a:rPr lang="en-US" dirty="0" smtClean="0"/>
                  <a:t>We can see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a “flag” telling us the answer status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10529455" cy="3106881"/>
              </a:xfrm>
              <a:blipFill rotWithShape="0">
                <a:blip r:embed="rId2"/>
                <a:stretch>
                  <a:fillRect l="-1042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4" y="4278851"/>
            <a:ext cx="3192805" cy="1943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33" y="4278851"/>
            <a:ext cx="5479112" cy="19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0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 the Airy function we had a good approximation to the root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How sensitive is it?</a:t>
                </a:r>
              </a:p>
              <a:p>
                <a:r>
                  <a:rPr lang="en-US" dirty="0" smtClean="0"/>
                  <a:t>Sensitivity for an ideal computer: condition number</a:t>
                </a:r>
              </a:p>
              <a:p>
                <a:r>
                  <a:rPr lang="en-US" dirty="0" smtClean="0"/>
                  <a:t>We can see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a “flag” telling</a:t>
                </a:r>
              </a:p>
              <a:p>
                <a:r>
                  <a:rPr lang="en-US" dirty="0" smtClean="0"/>
                  <a:t>First, we need a norm: 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 interval I will depend on context; for root finding it will most often be an interval containing the sequence of approximations to the answer, called iterates</a:t>
                </a:r>
              </a:p>
              <a:p>
                <a:r>
                  <a:rPr lang="en-US" dirty="0" smtClean="0"/>
                  <a:t>The same kinds of properties hold for this norm as for vectors: triangle inequality (</a:t>
                </a:r>
                <a:r>
                  <a:rPr lang="en-US" dirty="0" err="1" smtClean="0"/>
                  <a:t>add’n</a:t>
                </a:r>
                <a:r>
                  <a:rPr lang="en-US" dirty="0" smtClean="0"/>
                  <a:t>), Schwarz’ inequality (</a:t>
                </a:r>
                <a:r>
                  <a:rPr lang="en-US" dirty="0" err="1" smtClean="0"/>
                  <a:t>mult’n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  <a:blipFill rotWithShape="0">
                <a:blip r:embed="rId2"/>
                <a:stretch>
                  <a:fillRect l="-1042" t="-2926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692</Words>
  <Application>Microsoft Office PowerPoint</Application>
  <PresentationFormat>Widescreen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Office Theme</vt:lpstr>
      <vt:lpstr>Chapter 4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Conditioning of root finding</vt:lpstr>
      <vt:lpstr>Conditioning of root finding</vt:lpstr>
      <vt:lpstr>Conditioning of root finding</vt:lpstr>
      <vt:lpstr>Root finding: Newton’s method</vt:lpstr>
      <vt:lpstr>Root finding: Newton’s method</vt:lpstr>
      <vt:lpstr>Root finding: Newton’s method</vt:lpstr>
      <vt:lpstr>Root finding: Newton’s method</vt:lpstr>
      <vt:lpstr>Newton’s method: convergence analysis</vt:lpstr>
      <vt:lpstr>Newton’s method: convergence analysis</vt:lpstr>
      <vt:lpstr>Newton’s method: convergence analysis</vt:lpstr>
      <vt:lpstr>Newton’s method: convergence analysis</vt:lpstr>
      <vt:lpstr>Newton’s method: example</vt:lpstr>
      <vt:lpstr>Newton’s method: example</vt:lpstr>
      <vt:lpstr>Newton’s method: Code</vt:lpstr>
      <vt:lpstr>Newton’s method: observations and advice</vt:lpstr>
      <vt:lpstr>Root finding: Secant method</vt:lpstr>
      <vt:lpstr>Root finding: Secant method</vt:lpstr>
      <vt:lpstr>Root finding: Secant method</vt:lpstr>
      <vt:lpstr>Root finding: Secant method</vt:lpstr>
      <vt:lpstr>Newton’s method: Code</vt:lpstr>
      <vt:lpstr>Root finding: Secant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Braun, Richard J</dc:creator>
  <cp:lastModifiedBy>Richard Braun</cp:lastModifiedBy>
  <cp:revision>52</cp:revision>
  <dcterms:created xsi:type="dcterms:W3CDTF">2016-03-16T15:33:07Z</dcterms:created>
  <dcterms:modified xsi:type="dcterms:W3CDTF">2016-03-21T00:23:00Z</dcterms:modified>
</cp:coreProperties>
</file>