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4" r:id="rId20"/>
    <p:sldId id="275" r:id="rId21"/>
    <p:sldId id="273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8" r:id="rId30"/>
    <p:sldId id="289" r:id="rId31"/>
    <p:sldId id="290" r:id="rId32"/>
    <p:sldId id="291" r:id="rId33"/>
    <p:sldId id="285" r:id="rId34"/>
    <p:sldId id="286" r:id="rId35"/>
    <p:sldId id="287" r:id="rId36"/>
    <p:sldId id="292" r:id="rId37"/>
    <p:sldId id="293" r:id="rId38"/>
    <p:sldId id="295" r:id="rId39"/>
    <p:sldId id="294" r:id="rId40"/>
    <p:sldId id="296" r:id="rId41"/>
    <p:sldId id="297" r:id="rId42"/>
    <p:sldId id="298" r:id="rId43"/>
    <p:sldId id="299" r:id="rId44"/>
    <p:sldId id="30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2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522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34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76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79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3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86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97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0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9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621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6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215A-A2BC-48C5-89D7-7313DDC281F6}" type="datetimeFigureOut">
              <a:rPr lang="en-US" smtClean="0"/>
              <a:t>3/22/2016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1E7A9-40F2-4FDD-87E0-349B6FA76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57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75554"/>
            <a:ext cx="9144000" cy="945428"/>
          </a:xfrm>
        </p:spPr>
        <p:txBody>
          <a:bodyPr/>
          <a:lstStyle/>
          <a:p>
            <a:r>
              <a:rPr lang="en-US" dirty="0" smtClean="0"/>
              <a:t>Chapter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0982"/>
            <a:ext cx="9144000" cy="855662"/>
          </a:xfrm>
        </p:spPr>
        <p:txBody>
          <a:bodyPr>
            <a:normAutofit lnSpcReduction="10000"/>
          </a:bodyPr>
          <a:lstStyle/>
          <a:p>
            <a:r>
              <a:rPr lang="en-US" sz="6000" dirty="0" err="1" smtClean="0"/>
              <a:t>Rootfinding</a:t>
            </a:r>
            <a:endParaRPr lang="en-US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534" y="2693843"/>
            <a:ext cx="4519711" cy="338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53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Say we want to solve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, but f is perturbed by a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smtClean="0">
                    <a:cs typeface="Courier New" panose="02070309020205020404" pitchFamily="49" charset="0"/>
                  </a:rPr>
                  <a:t>so that the computed function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Say the root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is perturbed a little bit,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</m:t>
                    </m:r>
                  </m:oMath>
                </a14:m>
                <a:r>
                  <a:rPr lang="en-US" dirty="0" smtClean="0"/>
                  <a:t>, and Taylor expand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We get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r>
                  <a:rPr lang="en-US" dirty="0" smtClean="0">
                    <a:cs typeface="Courier New" panose="02070309020205020404" pitchFamily="49" charset="0"/>
                  </a:rPr>
                  <a:t>, and expand:</a:t>
                </a:r>
              </a:p>
              <a:p>
                <a:endParaRPr lang="en-US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Neglect the product term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 smtClean="0"/>
                  <a:t> as too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0=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 smtClean="0"/>
                  <a:t>, then </a:t>
                </a:r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  <a:blipFill rotWithShape="0">
                <a:blip r:embed="rId2"/>
                <a:stretch>
                  <a:fillRect l="-1042" t="-2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848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We want the relative change in the answer</a:t>
                </a:r>
              </a:p>
              <a:p>
                <a:r>
                  <a:rPr lang="en-US" dirty="0" smtClean="0"/>
                  <a:t>Multiply both sides of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with</a:t>
                </a:r>
                <a:endParaRPr lang="en-US" dirty="0" smtClean="0"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Then after absolute value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</m:den>
                          </m:f>
                        </m:num>
                        <m:den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h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h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urier New" panose="02070309020205020404" pitchFamily="49" charset="0"/>
                                  </a:rPr>
                                  <m:t>h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 smtClean="0"/>
                  <a:t>, and substituting in the numerator gives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10529455" cy="5413664"/>
              </a:xfrm>
              <a:blipFill rotWithShape="0">
                <a:blip r:embed="rId2"/>
                <a:stretch>
                  <a:fillRect l="-695" t="-2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210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874827" cy="62201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Conditioning of root finding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7137"/>
                <a:ext cx="3411682" cy="5413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𝑟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|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 smtClean="0"/>
                  <a:t> in the denominator gives the change relative to the result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2400" dirty="0" smtClean="0"/>
                  <a:t> gives the size of the data (or function)</a:t>
                </a:r>
              </a:p>
              <a:p>
                <a:r>
                  <a:rPr lang="en-US" sz="2400" dirty="0" smtClean="0"/>
                  <a:t>If f’(r) is small, small changes from r may result in a big change in the answer.</a:t>
                </a:r>
              </a:p>
              <a:p>
                <a:endParaRPr lang="en-US" dirty="0" smtClean="0"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7137"/>
                <a:ext cx="3411682" cy="5413664"/>
              </a:xfrm>
              <a:blipFill rotWithShape="0">
                <a:blip r:embed="rId2"/>
                <a:stretch>
                  <a:fillRect l="-2504"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85" y="1801049"/>
            <a:ext cx="3047766" cy="4080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524" y="1801049"/>
            <a:ext cx="3096350" cy="40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152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7827818" cy="804102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You have no doubt seen this method somewhere, but we will analyze it in a bit more depth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We seek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want to use Taylor’s theorem to linearize the problem near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If we Taylor expand about x near p, we obtain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number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makes the formula exact.  </a:t>
                </a:r>
              </a:p>
              <a:p>
                <a:r>
                  <a:rPr lang="en-US" dirty="0" smtClean="0"/>
                  <a:t>To solve the problem approximately, we neglect the quadratic term, which may be expected to work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≪1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2"/>
                <a:stretch>
                  <a:fillRect l="-1042" t="-2163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2228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Also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to obtain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 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1!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is the equation for a line tangent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, which crosses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-axis near p, but not at it (if things work right)</a:t>
                </a:r>
              </a:p>
              <a:p>
                <a:r>
                  <a:rPr lang="en-US" dirty="0" smtClean="0"/>
                  <a:t>Solving for p,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Because we aren’t at the root, we turn this into an iteration.  The x we expanded about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; the approximate root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529455" cy="5403271"/>
              </a:xfrm>
              <a:blipFill rotWithShape="0">
                <a:blip r:embed="rId2"/>
                <a:stretch>
                  <a:fillRect l="-1042" t="-1919" r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94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301343" cy="54032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an approximation as well.  </a:t>
                </a:r>
              </a:p>
              <a:p>
                <a:r>
                  <a:rPr lang="en-US" dirty="0" smtClean="0"/>
                  <a:t>Using it on the right side, we can generate a new approximation.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301343" cy="5403271"/>
              </a:xfrm>
              <a:blipFill rotWithShape="0">
                <a:blip r:embed="rId2"/>
                <a:stretch>
                  <a:fillRect l="-2071" t="-1919" r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155" y="832756"/>
            <a:ext cx="5878287" cy="440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099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Newton’s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is an approximation as well.  Using it on the right side, we can generate a new approximation.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as input, we compute a new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and find the new approximation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can repeat this and make it into an iteration: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Will it work? If so, how long to do this?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2"/>
                <a:stretch>
                  <a:fillRect l="-1944" t="-1919" r="-1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24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Call the root r; we study what happens to the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big enough</a:t>
                </a:r>
              </a:p>
              <a:p>
                <a:r>
                  <a:rPr lang="en-US" dirty="0" smtClean="0"/>
                  <a:t>We assume that we can make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as small as we like</a:t>
                </a:r>
              </a:p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Subtract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from both sides, and eliminate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arguments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are small; Taylor expand them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  <a:blipFill rotWithShape="0">
                <a:blip r:embed="rId2"/>
                <a:stretch>
                  <a:fillRect l="-1048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036" y="5110843"/>
            <a:ext cx="6651523" cy="107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552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477500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Now use f(r)=0 in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factor out f’(r); result in denominator can be written as geometric series: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Multiply out the last two terms: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965" y="1485900"/>
            <a:ext cx="6651523" cy="1072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236" y="3332564"/>
            <a:ext cx="8057735" cy="9680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535" y="4909550"/>
            <a:ext cx="7517654" cy="164404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5094514" y="1632857"/>
            <a:ext cx="636815" cy="31024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877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This means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, with the approximation getting better as k increases</a:t>
                </a:r>
              </a:p>
              <a:p>
                <a:r>
                  <a:rPr lang="en-US" dirty="0" smtClean="0"/>
                  <a:t>This is “quadratic convergence” or “quadratic rate of convergence”</a:t>
                </a:r>
              </a:p>
              <a:p>
                <a:r>
                  <a:rPr lang="en-US" dirty="0" smtClean="0"/>
                  <a:t>Number of correct digits doubles with each iteration</a:t>
                </a:r>
              </a:p>
              <a:p>
                <a:r>
                  <a:rPr lang="en-US" dirty="0" smtClean="0"/>
                  <a:t>If we take the log of both sides,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log</m:t>
                    </m:r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 dirty="0" err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gives us an empirical way to detect rate of convergence</a:t>
                </a:r>
              </a:p>
              <a:p>
                <a:r>
                  <a:rPr lang="en-US" dirty="0" smtClean="0"/>
                  <a:t>Consider two 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each term in the sequence is half of previous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this time, the exponent doubles every time</a:t>
                </a:r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403271"/>
              </a:xfrm>
              <a:blipFill rotWithShape="0">
                <a:blip r:embed="rId2"/>
                <a:stretch>
                  <a:fillRect l="-1048" t="-1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783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There are many times when we need to find one or more values of a variable that satisfy a nonlinear equations</a:t>
                </a:r>
              </a:p>
              <a:p>
                <a:r>
                  <a:rPr lang="en-US" dirty="0" smtClean="0"/>
                  <a:t>Roots of polynomials are one example:  finding eigenvalues, applications in vibrations, control, and many other fields</a:t>
                </a:r>
              </a:p>
              <a:p>
                <a:r>
                  <a:rPr lang="en-US" dirty="0" smtClean="0"/>
                  <a:t>In that case, we need to find 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,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+…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when written like it’s used in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Even for this simple case, we should, when possible, make a sketch or plot!  You can see where the answers are, if any!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200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543"/>
                <a:ext cx="10477500" cy="481692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two sequences: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each term in the sequence is half of previous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=0,1,…</m:t>
                    </m:r>
                  </m:oMath>
                </a14:m>
                <a:r>
                  <a:rPr lang="en-US" dirty="0" smtClean="0"/>
                  <a:t> this time, the exponent doubles every time</a:t>
                </a:r>
              </a:p>
              <a:p>
                <a:r>
                  <a:rPr lang="en-US" dirty="0" smtClean="0"/>
                  <a:t>Try </a:t>
                </a:r>
                <a:r>
                  <a:rPr lang="en-US" dirty="0" err="1" smtClean="0"/>
                  <a:t>RateOfConv.m</a:t>
                </a:r>
                <a:r>
                  <a:rPr lang="en-US" dirty="0" smtClean="0"/>
                  <a:t> for empirical test in log-log plot</a:t>
                </a:r>
              </a:p>
              <a:p>
                <a:r>
                  <a:rPr lang="en-US" dirty="0" smtClean="0"/>
                  <a:t>Also look 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</m:den>
                        </m:f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 smtClean="0"/>
                  <a:t>For linear rate of convergence,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quadratic rate of convergence,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 smtClean="0"/>
                  <a:t>superlinear</a:t>
                </a:r>
                <a:r>
                  <a:rPr lang="en-US" dirty="0" smtClean="0"/>
                  <a:t> rate of convergence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543"/>
                <a:ext cx="10477500" cy="4816927"/>
              </a:xfrm>
              <a:blipFill rotWithShape="0">
                <a:blip r:embed="rId2"/>
                <a:stretch>
                  <a:fillRect l="-1048" t="-2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707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need to write it in standard form: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are solving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Then, we can use </a:t>
                </a:r>
                <a:r>
                  <a:rPr lang="en-US" dirty="0" err="1" smtClean="0"/>
                  <a:t>fzero</a:t>
                </a:r>
                <a:r>
                  <a:rPr lang="en-US" dirty="0" smtClean="0"/>
                  <a:t> to find </a:t>
                </a:r>
              </a:p>
              <a:p>
                <a:pPr marL="0" indent="0">
                  <a:buNone/>
                </a:pPr>
                <a:r>
                  <a:rPr lang="en-US" dirty="0" smtClean="0"/>
                  <a:t>“exact” error </a:t>
                </a:r>
              </a:p>
              <a:p>
                <a:r>
                  <a:rPr lang="en-US" dirty="0" smtClean="0"/>
                  <a:t>Now use simple loop to iterate the</a:t>
                </a:r>
              </a:p>
              <a:p>
                <a:pPr marL="0" indent="0">
                  <a:buNone/>
                </a:pPr>
                <a:r>
                  <a:rPr lang="en-US" dirty="0"/>
                  <a:t>f</a:t>
                </a:r>
                <a:r>
                  <a:rPr lang="en-US" dirty="0" smtClean="0"/>
                  <a:t>ormula: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  <a:blipFill rotWithShape="0">
                <a:blip r:embed="rId2"/>
                <a:stretch>
                  <a:fillRect l="-1222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72" y="2325228"/>
            <a:ext cx="4040907" cy="5180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5" y="2843293"/>
            <a:ext cx="4931004" cy="512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185" y="3503801"/>
            <a:ext cx="2279064" cy="131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857" y="4963076"/>
            <a:ext cx="6056789" cy="143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066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34498"/>
            <a:ext cx="62484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77142"/>
                <a:ext cx="5326085" cy="509303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</a:t>
                </a:r>
                <a:r>
                  <a:rPr lang="en-US" dirty="0" smtClean="0"/>
                  <a:t>omputing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log of the error is at right</a:t>
                </a:r>
              </a:p>
              <a:p>
                <a:r>
                  <a:rPr lang="en-US" dirty="0" smtClean="0"/>
                  <a:t>Doubles, roughly for first five iterates</a:t>
                </a:r>
              </a:p>
              <a:p>
                <a:r>
                  <a:rPr lang="en-US" dirty="0" smtClean="0"/>
                  <a:t>Doubling stops because we ran out precision in the computer</a:t>
                </a:r>
              </a:p>
              <a:p>
                <a:r>
                  <a:rPr lang="en-US" dirty="0" smtClean="0"/>
                  <a:t>Computing the ratio of the logs shows that the slope is two, roughly, for the first five iterations; this is like looking at the ratio of </a:t>
                </a:r>
                <a:r>
                  <a:rPr lang="en-US" dirty="0" err="1" smtClean="0"/>
                  <a:t>b_n</a:t>
                </a:r>
                <a:r>
                  <a:rPr lang="en-US" dirty="0" smtClean="0"/>
                  <a:t> in model sequences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142"/>
                <a:ext cx="5326085" cy="5093030"/>
              </a:xfrm>
              <a:blipFill rotWithShape="0">
                <a:blip r:embed="rId2"/>
                <a:stretch>
                  <a:fillRect l="-2062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878" y="271934"/>
            <a:ext cx="3361080" cy="32876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85" y="3896684"/>
            <a:ext cx="5624946" cy="260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9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5326084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function, 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 smtClean="0"/>
                  <a:t>, initial guess</a:t>
                </a:r>
              </a:p>
              <a:p>
                <a:r>
                  <a:rPr lang="en-US" dirty="0" smtClean="0"/>
                  <a:t>Tolerances in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set to 100eps</a:t>
                </a:r>
              </a:p>
              <a:p>
                <a:r>
                  <a:rPr lang="en-US" dirty="0" smtClean="0"/>
                  <a:t>A max number of iterations is set</a:t>
                </a:r>
              </a:p>
              <a:p>
                <a:r>
                  <a:rPr lang="en-US" dirty="0" smtClean="0"/>
                  <a:t>Iterate in while loop until tolerances aren’t satisfied</a:t>
                </a:r>
              </a:p>
              <a:p>
                <a:r>
                  <a:rPr lang="en-US" dirty="0" smtClean="0"/>
                  <a:t>Stops if too many iterations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  <a:blipFill rotWithShape="0">
                <a:blip r:embed="rId2"/>
                <a:stretch>
                  <a:fillRect l="-2456" t="-1914" r="-21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5" y="665740"/>
            <a:ext cx="6082065" cy="584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233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5755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observations and advice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7543"/>
            <a:ext cx="9824357" cy="4816927"/>
          </a:xfrm>
        </p:spPr>
        <p:txBody>
          <a:bodyPr>
            <a:normAutofit/>
          </a:bodyPr>
          <a:lstStyle/>
          <a:p>
            <a:r>
              <a:rPr lang="en-US" dirty="0" smtClean="0"/>
              <a:t>If mistakes in </a:t>
            </a:r>
            <a:r>
              <a:rPr lang="en-US" dirty="0" err="1" smtClean="0"/>
              <a:t>df</a:t>
            </a:r>
            <a:r>
              <a:rPr lang="en-US" dirty="0" smtClean="0"/>
              <a:t>/dx or if multiple roots, then rate of convergence falls to only a linear rate of convergence</a:t>
            </a:r>
          </a:p>
          <a:p>
            <a:r>
              <a:rPr lang="en-US" dirty="0" smtClean="0"/>
              <a:t>If you see linear convergence, check your functions for mistakes, or multiple roots</a:t>
            </a:r>
          </a:p>
          <a:p>
            <a:r>
              <a:rPr lang="en-US" dirty="0" smtClean="0"/>
              <a:t>The guess must be close enough to the root to avoid zero slope in the function and to converge </a:t>
            </a:r>
            <a:r>
              <a:rPr lang="en-US" dirty="0" err="1" smtClean="0"/>
              <a:t>quadratically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9258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Sometimes, finding the derivative to be used in the Newton’s method formula below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=0,1,…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can happen when f(x) is a the output of a different computation, for example</a:t>
                </a:r>
              </a:p>
              <a:p>
                <a:r>
                  <a:rPr lang="en-US" dirty="0" smtClean="0"/>
                  <a:t>We can work out a way around this by approximating the root without using the tangent line (shown at right)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909" cy="5403271"/>
              </a:xfrm>
              <a:blipFill rotWithShape="0">
                <a:blip r:embed="rId2"/>
                <a:stretch>
                  <a:fillRect l="-1944" t="-1919" r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09" y="83275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41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9"/>
                <a:ext cx="5464628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Replace the derivative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’(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Then the Newton’s method formula become the Secant method: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=1,2,…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have replace the tangent line with the secant line</a:t>
                </a:r>
              </a:p>
              <a:p>
                <a:r>
                  <a:rPr lang="en-US" dirty="0" smtClean="0"/>
                  <a:t>We need two initial guesses now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9"/>
                <a:ext cx="5464628" cy="5403271"/>
              </a:xfrm>
              <a:blipFill rotWithShape="0">
                <a:blip r:embed="rId2"/>
                <a:stretch>
                  <a:fillRect l="-2009" t="-1919" r="-1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8" y="832758"/>
            <a:ext cx="5856513" cy="4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21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first step of the Secant method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first two guesses go into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r>
                  <a:rPr lang="en-US" dirty="0" smtClean="0"/>
                  <a:t>For the second step 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  <a:blipFill rotWithShape="0">
                <a:blip r:embed="rId2"/>
                <a:stretch>
                  <a:fillRect l="-2079" t="-1919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28" y="832758"/>
            <a:ext cx="5856513" cy="4392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141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7827818" cy="598259"/>
          </a:xfrm>
        </p:spPr>
        <p:txBody>
          <a:bodyPr>
            <a:normAutofit fontScale="90000"/>
          </a:bodyPr>
          <a:lstStyle/>
          <a:p>
            <a:r>
              <a:rPr lang="en-US" dirty="0"/>
              <a:t>R</a:t>
            </a:r>
            <a:r>
              <a:rPr lang="en-US" dirty="0" smtClean="0"/>
              <a:t>oot finding: Secant method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</p:spPr>
            <p:txBody>
              <a:bodyPr>
                <a:normAutofit/>
              </a:bodyPr>
              <a:lstStyle/>
              <a:p>
                <a:r>
                  <a:rPr lang="en-US" smtClean="0"/>
                  <a:t>The second </a:t>
                </a:r>
                <a:r>
                  <a:rPr lang="en-US" dirty="0" smtClean="0"/>
                  <a:t>step of the Secant method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last two iterates go in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r>
                  <a:rPr lang="en-US" dirty="0" smtClean="0"/>
                  <a:t>For the second step use,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 the </a:t>
                </a:r>
                <a:r>
                  <a:rPr lang="en-US" dirty="0" err="1" smtClean="0"/>
                  <a:t>rhs</a:t>
                </a:r>
                <a:endParaRPr lang="en-US" dirty="0" smtClean="0"/>
              </a:p>
              <a:p>
                <a:r>
                  <a:rPr lang="en-US" dirty="0" smtClean="0"/>
                  <a:t>Rinse and repeat until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|&lt;100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)|&lt;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100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981199"/>
                <a:ext cx="5285014" cy="5403271"/>
              </a:xfrm>
              <a:blipFill rotWithShape="0">
                <a:blip r:embed="rId2"/>
                <a:stretch>
                  <a:fillRect l="-2425" t="-1919" r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5243" y="832758"/>
            <a:ext cx="5791198" cy="434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379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Secant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We need to write it in standard form: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Then we are solving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(only)</a:t>
                </a:r>
              </a:p>
              <a:p>
                <a:r>
                  <a:rPr lang="en-US" dirty="0" smtClean="0"/>
                  <a:t>Use </a:t>
                </a:r>
                <a:r>
                  <a:rPr lang="en-US" dirty="0" err="1" smtClean="0"/>
                  <a:t>fzero</a:t>
                </a:r>
                <a:r>
                  <a:rPr lang="en-US" dirty="0" smtClean="0"/>
                  <a:t> to find “exact” answer </a:t>
                </a:r>
              </a:p>
              <a:p>
                <a:r>
                  <a:rPr lang="en-US" dirty="0" smtClean="0"/>
                  <a:t>Plot: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0477500" cy="5572400"/>
              </a:xfrm>
              <a:blipFill rotWithShape="0">
                <a:blip r:embed="rId2"/>
                <a:stretch>
                  <a:fillRect l="-1048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43" y="1993805"/>
            <a:ext cx="4040907" cy="518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843" y="2628546"/>
            <a:ext cx="2279064" cy="13108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33" y="3641271"/>
            <a:ext cx="4443797" cy="263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this example: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Call the root(s)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Cubic polynomial, so three roots. </a:t>
                </a:r>
              </a:p>
              <a:p>
                <a:r>
                  <a:rPr lang="en-US" dirty="0" smtClean="0"/>
                  <a:t>But, only one is real-valued.</a:t>
                </a:r>
              </a:p>
              <a:p>
                <a:r>
                  <a:rPr lang="en-US" dirty="0" smtClean="0"/>
                  <a:t>If we only wanted real roots as in a possible engineering or physics problem, we wouldn’t need to waste time looking for others</a:t>
                </a:r>
              </a:p>
              <a:p>
                <a:r>
                  <a:rPr lang="en-US" dirty="0" smtClean="0"/>
                  <a:t>Knowing where it is graphically is not solving the problem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  <a:blipFill rotWithShape="0">
                <a:blip r:embed="rId2"/>
                <a:stretch>
                  <a:fillRect l="-1850" t="-2897" r="-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69227"/>
            <a:ext cx="5333333" cy="40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618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Secant method: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5644243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Now compute function values at two guesses</a:t>
            </a:r>
          </a:p>
          <a:p>
            <a:r>
              <a:rPr lang="en-US" dirty="0" smtClean="0"/>
              <a:t>Apply the formula to find where the line crosses y=0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Solve for next approximation: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6" y="2841171"/>
            <a:ext cx="5063383" cy="6865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051" y="234497"/>
            <a:ext cx="5343125" cy="34199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262" y="4327072"/>
            <a:ext cx="3500197" cy="5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924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Secant method: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5644243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No compute function values at two guesses</a:t>
            </a:r>
          </a:p>
          <a:p>
            <a:r>
              <a:rPr lang="en-US" dirty="0" smtClean="0"/>
              <a:t>Apply the formula to find where the line crosses y=0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Solve for next approximation: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smtClean="0"/>
              <a:t>Plot:</a:t>
            </a:r>
          </a:p>
          <a:p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6" y="2841171"/>
            <a:ext cx="5063383" cy="68655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43" y="2246620"/>
            <a:ext cx="5606850" cy="422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56" y="4359728"/>
            <a:ext cx="3986653" cy="66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76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Secant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644243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 compute function values at two guesses</a:t>
                </a:r>
              </a:p>
              <a:p>
                <a:r>
                  <a:rPr lang="en-US" dirty="0" smtClean="0"/>
                  <a:t>Apply the formula to find where the line crosses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Solve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and plot: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 smtClean="0"/>
                  <a:t>Compute next approximation: closer!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644243" cy="5572400"/>
              </a:xfrm>
              <a:blipFill rotWithShape="0">
                <a:blip r:embed="rId2"/>
                <a:stretch>
                  <a:fillRect l="-1946" t="-1860" r="-2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43" y="335941"/>
            <a:ext cx="5606850" cy="42262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63686"/>
            <a:ext cx="4398779" cy="738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43" y="4663600"/>
            <a:ext cx="3862657" cy="18034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5034579" y="4736855"/>
            <a:ext cx="1447864" cy="409303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7131978" y="4912242"/>
            <a:ext cx="2586180" cy="34005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577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452" y="366610"/>
            <a:ext cx="5326084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Newton’s method: Code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function, we need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, and two initial guesses</a:t>
                </a:r>
              </a:p>
              <a:p>
                <a:r>
                  <a:rPr lang="en-US" dirty="0" smtClean="0"/>
                  <a:t>Tolerances in both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set to 100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 max number of iterations is set</a:t>
                </a:r>
              </a:p>
              <a:p>
                <a:r>
                  <a:rPr lang="en-US" dirty="0" smtClean="0"/>
                  <a:t>Iterate in while loop until tolerances aren’t satisfied</a:t>
                </a:r>
              </a:p>
              <a:p>
                <a:r>
                  <a:rPr lang="en-US" dirty="0" smtClean="0"/>
                  <a:t>Stops if too many iterations</a:t>
                </a:r>
              </a:p>
              <a:p>
                <a:r>
                  <a:rPr lang="en-US" dirty="0" smtClean="0"/>
                  <a:t>Only red box is different than Newton function</a:t>
                </a:r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77142"/>
                <a:ext cx="4468586" cy="5093030"/>
              </a:xfrm>
              <a:blipFill rotWithShape="0">
                <a:blip r:embed="rId2"/>
                <a:stretch>
                  <a:fillRect l="-2456" t="-1914" r="-2183" b="-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05" y="455530"/>
            <a:ext cx="6471895" cy="5913579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429500" y="3820886"/>
            <a:ext cx="2563586" cy="21227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35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Secant method: convergence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32757"/>
                <a:ext cx="10477500" cy="57208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Start out like Newton’s method, by creating equation for error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Taylor expand all the function evaluations to arrive at 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Now assume a power dependence like we discussed before: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Substituting into the previous equation gives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rate of convergence is </a:t>
                </a:r>
                <a:r>
                  <a:rPr lang="en-US" dirty="0" err="1" smtClean="0"/>
                  <a:t>superlinear</a:t>
                </a:r>
                <a:r>
                  <a:rPr lang="en-US" dirty="0" smtClean="0"/>
                  <a:t> but not as large as Newton</a:t>
                </a:r>
              </a:p>
              <a:p>
                <a:r>
                  <a:rPr lang="en-US" dirty="0" smtClean="0"/>
                  <a:t>However, it can be less work for complex functions 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32757"/>
                <a:ext cx="10477500" cy="5720842"/>
              </a:xfrm>
              <a:blipFill rotWithShape="0">
                <a:blip r:embed="rId2"/>
                <a:stretch>
                  <a:fillRect l="-931" t="-2239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413" y="1925680"/>
            <a:ext cx="3363073" cy="95428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300" y="3597366"/>
            <a:ext cx="6094207" cy="574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675" y="4873041"/>
            <a:ext cx="2417207" cy="67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17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0532"/>
          </a:xfrm>
        </p:spPr>
        <p:txBody>
          <a:bodyPr/>
          <a:lstStyle/>
          <a:p>
            <a:r>
              <a:rPr lang="en-US" dirty="0" smtClean="0"/>
              <a:t>Inverse interpolation: better than Secant?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8943"/>
            <a:ext cx="10515600" cy="4838020"/>
          </a:xfrm>
        </p:spPr>
        <p:txBody>
          <a:bodyPr/>
          <a:lstStyle/>
          <a:p>
            <a:r>
              <a:rPr lang="en-US" dirty="0" smtClean="0"/>
              <a:t>The secant method used the previous to points to draw a secant line.</a:t>
            </a:r>
          </a:p>
          <a:p>
            <a:r>
              <a:rPr lang="en-US" dirty="0" smtClean="0"/>
              <a:t>It can also be viewed as the linear interpolant to f(x) using the last two points.</a:t>
            </a:r>
          </a:p>
          <a:p>
            <a:r>
              <a:rPr lang="en-US" dirty="0" smtClean="0"/>
              <a:t>One could reasonably ask what would happen if three points were used?</a:t>
            </a:r>
          </a:p>
          <a:p>
            <a:r>
              <a:rPr lang="en-US" dirty="0" smtClean="0"/>
              <a:t>If we did this, we would have three points to determine three polynomial coefficients:  this is a parabola.</a:t>
            </a:r>
          </a:p>
          <a:p>
            <a:r>
              <a:rPr lang="en-US" dirty="0" smtClean="0"/>
              <a:t>We will study fast methods for this later, but for now, we can use </a:t>
            </a:r>
            <a:r>
              <a:rPr lang="en-US" dirty="0" err="1" smtClean="0"/>
              <a:t>Matlab’s</a:t>
            </a:r>
            <a:r>
              <a:rPr lang="en-US" dirty="0" smtClean="0"/>
              <a:t> </a:t>
            </a:r>
            <a:r>
              <a:rPr lang="en-US" dirty="0" err="1" smtClean="0"/>
              <a:t>builtin</a:t>
            </a:r>
            <a:r>
              <a:rPr lang="en-US" dirty="0" smtClean="0"/>
              <a:t> function </a:t>
            </a:r>
            <a:r>
              <a:rPr lang="en-US" dirty="0" err="1" smtClean="0"/>
              <a:t>polyfit</a:t>
            </a:r>
            <a:r>
              <a:rPr lang="en-US" dirty="0" smtClean="0"/>
              <a:t> </a:t>
            </a:r>
          </a:p>
          <a:p>
            <a:r>
              <a:rPr lang="en-US" dirty="0" smtClean="0"/>
              <a:t>How to make the parabola?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58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Inverse interpolation: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177939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 </a:t>
                </a:r>
                <a:r>
                  <a:rPr lang="en-US" sz="3200" dirty="0" smtClean="0"/>
                  <a:t>Again using </a:t>
                </a:r>
                <a:r>
                  <a:rPr lang="en-US" sz="3200" dirty="0"/>
                  <a:t>:  </a:t>
                </a:r>
                <a:endParaRPr lang="en-US" sz="32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i="1" dirty="0" err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 err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 dirty="0" err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3200" dirty="0" smtClean="0"/>
              </a:p>
              <a:p>
                <a:r>
                  <a:rPr lang="en-US" sz="3200" dirty="0" smtClean="0"/>
                  <a:t>Compute function values at three guesses near root</a:t>
                </a:r>
              </a:p>
              <a:p>
                <a:r>
                  <a:rPr lang="en-US" sz="3200" dirty="0" smtClean="0"/>
                  <a:t>Now put a parabola through these three points, and find where it crosses y=0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177939" cy="5572400"/>
              </a:xfrm>
              <a:blipFill rotWithShape="0">
                <a:blip r:embed="rId2"/>
                <a:stretch>
                  <a:fillRect l="-2709" t="-2298" r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39" y="1275907"/>
            <a:ext cx="6054340" cy="387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74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Inverse interpolation: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177939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Say we call the parabola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we think we want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If we do, there could be 0, 1 or 2 roots, and this could be difficult to deal with</a:t>
                </a:r>
              </a:p>
              <a:p>
                <a:r>
                  <a:rPr lang="en-US" dirty="0" smtClean="0"/>
                  <a:t>Better to use: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Only a single crossing of y=0, and there is guaranteed to be only one</a:t>
                </a:r>
              </a:p>
              <a:p>
                <a:r>
                  <a:rPr lang="en-US" dirty="0" smtClean="0"/>
                  <a:t>Use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polyfit</a:t>
                </a:r>
                <a:r>
                  <a:rPr lang="en-US" dirty="0" smtClean="0"/>
                  <a:t> to create it and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polyval</a:t>
                </a:r>
                <a:r>
                  <a:rPr lang="en-US" dirty="0" smtClean="0"/>
                  <a:t> to evaluate it</a:t>
                </a:r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177939" cy="5572400"/>
              </a:xfrm>
              <a:blipFill rotWithShape="0">
                <a:blip r:embed="rId2"/>
                <a:stretch>
                  <a:fillRect l="-2120" t="-1860" r="-2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39" y="1498470"/>
            <a:ext cx="5850009" cy="453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041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Inverse interpolation: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5177939" cy="5572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 is easy to get the new root approximation from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single crossing just comes from plugging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It is just the constant term!</a:t>
                </a:r>
              </a:p>
              <a:p>
                <a:r>
                  <a:rPr lang="en-US" dirty="0" smtClean="0"/>
                  <a:t>Then keep the new approximation: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sz="3200" dirty="0" smtClean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5177939" cy="5572400"/>
              </a:xfrm>
              <a:blipFill rotWithShape="0">
                <a:blip r:embed="rId2"/>
                <a:stretch>
                  <a:fillRect l="-2120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139" y="1498470"/>
            <a:ext cx="5850009" cy="4537858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8637814" y="2596243"/>
            <a:ext cx="979715" cy="39188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642249"/>
            <a:ext cx="2752158" cy="8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912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Inverse interpolation: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5177939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Now do a few more steps: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Error, </a:t>
            </a:r>
          </a:p>
          <a:p>
            <a:pPr marL="0" indent="0">
              <a:buNone/>
            </a:pPr>
            <a:r>
              <a:rPr lang="en-US" dirty="0" smtClean="0"/>
              <a:t>not quite quadratic: ratio not 2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083" y="1498470"/>
            <a:ext cx="3140121" cy="4537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32" y="1498471"/>
            <a:ext cx="4977017" cy="145700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2988129" y="2427169"/>
            <a:ext cx="4114800" cy="838545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79790"/>
            <a:ext cx="5086049" cy="25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5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For this example: 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+1)(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−2)=0.</m:t>
                    </m:r>
                  </m:oMath>
                </a14:m>
                <a:r>
                  <a:rPr lang="en-US" dirty="0" smtClean="0"/>
                  <a:t>  </a:t>
                </a:r>
              </a:p>
              <a:p>
                <a:r>
                  <a:rPr lang="en-US" dirty="0" smtClean="0"/>
                  <a:t>Call the root(s)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three roots are shown from the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roots</a:t>
                </a:r>
                <a:r>
                  <a:rPr lang="en-US" dirty="0" smtClean="0"/>
                  <a:t> command in </a:t>
                </a:r>
                <a:r>
                  <a:rPr lang="en-US" dirty="0" err="1" smtClean="0"/>
                  <a:t>Matlab</a:t>
                </a:r>
                <a:endParaRPr lang="en-US" dirty="0" smtClean="0"/>
              </a:p>
              <a:p>
                <a:r>
                  <a:rPr lang="en-US" dirty="0" smtClean="0"/>
                  <a:t>Note the form of the last two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/>
                  <a:t>Matlab’s</a:t>
                </a:r>
                <a:r>
                  <a:rPr lang="en-US" dirty="0" smtClean="0"/>
                  <a:t> function does a good job of dealing with the poor conditioning of finding roots.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5936673" cy="4842164"/>
              </a:xfrm>
              <a:blipFill rotWithShape="0">
                <a:blip r:embed="rId2"/>
                <a:stretch>
                  <a:fillRect l="-1850" t="-2141" r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64" y="462645"/>
            <a:ext cx="4294242" cy="32206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623" y="3808156"/>
            <a:ext cx="1956185" cy="23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44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Inverse interpolation: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5177939" cy="5572400"/>
          </a:xfrm>
        </p:spPr>
        <p:txBody>
          <a:bodyPr>
            <a:normAutofit/>
          </a:bodyPr>
          <a:lstStyle/>
          <a:p>
            <a:r>
              <a:rPr lang="en-US" dirty="0" smtClean="0"/>
              <a:t>Error is not quadratic, but is still </a:t>
            </a:r>
            <a:r>
              <a:rPr lang="en-US" dirty="0" err="1" smtClean="0"/>
              <a:t>superlinear</a:t>
            </a:r>
            <a:endParaRPr lang="en-US" dirty="0"/>
          </a:p>
          <a:p>
            <a:r>
              <a:rPr lang="en-US" dirty="0" smtClean="0"/>
              <a:t>This is still good.  We have some work to get the coefficient of the polynomial, but we only need one more function value each step to get it</a:t>
            </a:r>
          </a:p>
          <a:p>
            <a:r>
              <a:rPr lang="en-US" dirty="0" smtClean="0"/>
              <a:t>And, it is not much slower than either Newton or Secant</a:t>
            </a:r>
          </a:p>
          <a:p>
            <a:pPr marL="0" indent="0">
              <a:buNone/>
            </a:pPr>
            <a:endParaRPr lang="en-US" sz="3200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557" y="1355259"/>
            <a:ext cx="5086049" cy="255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71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804071" cy="4684815"/>
          </a:xfrm>
        </p:spPr>
        <p:txBody>
          <a:bodyPr>
            <a:normAutofit/>
          </a:bodyPr>
          <a:lstStyle/>
          <a:p>
            <a:r>
              <a:rPr lang="en-US" dirty="0" err="1" smtClean="0"/>
              <a:t>Fzero</a:t>
            </a:r>
            <a:r>
              <a:rPr lang="en-US" dirty="0" smtClean="0"/>
              <a:t> uses a bracketing method for a few steps</a:t>
            </a:r>
          </a:p>
          <a:p>
            <a:r>
              <a:rPr lang="en-US" dirty="0" smtClean="0"/>
              <a:t>Method of bisection finds an interval containing the root, and may narrow it</a:t>
            </a:r>
          </a:p>
          <a:p>
            <a:r>
              <a:rPr lang="en-US" dirty="0" smtClean="0"/>
              <a:t>Then, inverse quadratic interpolation is used to converge to the root</a:t>
            </a:r>
            <a:endParaRPr lang="en-US" dirty="0"/>
          </a:p>
          <a:p>
            <a:r>
              <a:rPr lang="en-US" dirty="0" smtClean="0"/>
              <a:t>This has the advantage of a slow but robust method (bisection) getting close to the root so the fast method (IQI) takes over</a:t>
            </a:r>
          </a:p>
          <a:p>
            <a:r>
              <a:rPr lang="en-US" dirty="0" smtClean="0"/>
              <a:t>Let’s see details of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fzero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53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1199"/>
                <a:ext cx="11353800" cy="61900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−2</m:t>
                    </m:r>
                  </m:oMath>
                </a14:m>
                <a:r>
                  <a:rPr lang="en-US" dirty="0" smtClean="0"/>
                  <a:t>                                      bisection, then IQI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1199"/>
                <a:ext cx="11353800" cy="619001"/>
              </a:xfrm>
              <a:blipFill rotWithShape="0">
                <a:blip r:embed="rId2"/>
                <a:stretch>
                  <a:fillRect l="-967" t="-16667" b="-4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748642"/>
            <a:ext cx="9162953" cy="4374572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4294414" y="1519300"/>
            <a:ext cx="3429001" cy="3118014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4294414" y="1519300"/>
            <a:ext cx="4789716" cy="3509900"/>
          </a:xfrm>
          <a:prstGeom prst="straightConnector1">
            <a:avLst/>
          </a:prstGeom>
          <a:ln w="60325">
            <a:solidFill>
              <a:srgbClr val="FF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4315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1199"/>
            <a:ext cx="10477500" cy="1157844"/>
          </a:xfrm>
        </p:spPr>
        <p:txBody>
          <a:bodyPr>
            <a:normAutofit/>
          </a:bodyPr>
          <a:lstStyle/>
          <a:p>
            <a:r>
              <a:rPr lang="en-US" dirty="0" smtClean="0"/>
              <a:t>Now set ‘Display’ to ‘</a:t>
            </a:r>
            <a:r>
              <a:rPr lang="en-US" dirty="0" err="1" smtClean="0"/>
              <a:t>iter</a:t>
            </a:r>
            <a:r>
              <a:rPr lang="en-US" dirty="0" smtClean="0"/>
              <a:t>’ to see details</a:t>
            </a:r>
          </a:p>
          <a:p>
            <a:r>
              <a:rPr lang="en-US" dirty="0" err="1" smtClean="0"/>
              <a:t>Fzero</a:t>
            </a:r>
            <a:r>
              <a:rPr lang="en-US" dirty="0" smtClean="0"/>
              <a:t> makes an interval until a sign change found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7485"/>
            <a:ext cx="10815625" cy="40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818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8"/>
            <a:ext cx="10477500" cy="59825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Return to </a:t>
            </a:r>
            <a:r>
              <a:rPr lang="en-US" dirty="0" err="1" smtClean="0"/>
              <a:t>fzero</a:t>
            </a:r>
            <a:r>
              <a:rPr lang="en-US" dirty="0" smtClean="0"/>
              <a:t>: how it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981198"/>
            <a:ext cx="3276600" cy="4227615"/>
          </a:xfrm>
        </p:spPr>
        <p:txBody>
          <a:bodyPr>
            <a:normAutofit/>
          </a:bodyPr>
          <a:lstStyle/>
          <a:p>
            <a:r>
              <a:rPr lang="en-US" dirty="0" smtClean="0"/>
              <a:t>Endpoints where sign change happened plus initial point become three points for starting IQI</a:t>
            </a:r>
          </a:p>
          <a:p>
            <a:r>
              <a:rPr lang="en-US" dirty="0"/>
              <a:t>T</a:t>
            </a:r>
            <a:r>
              <a:rPr lang="en-US" dirty="0" smtClean="0"/>
              <a:t>hen iterate using IQI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981197"/>
            <a:ext cx="6792685" cy="569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1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7"/>
                <a:ext cx="11353800" cy="506037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this example: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Roots are integers 1 to 10</a:t>
                </a:r>
              </a:p>
              <a:p>
                <a:r>
                  <a:rPr lang="en-US" dirty="0" smtClean="0"/>
                  <a:t>However, look at the expanded form since we never get them like this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works great, but what if we perturb the coefficients a little?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7"/>
                <a:ext cx="11353800" cy="5060373"/>
              </a:xfrm>
              <a:blipFill rotWithShape="0">
                <a:blip r:embed="rId2"/>
                <a:stretch>
                  <a:fillRect l="-967" t="-2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812" y="3787485"/>
            <a:ext cx="7179233" cy="164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435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7"/>
                <a:ext cx="1017616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Now modify the 9</a:t>
                </a:r>
                <a:r>
                  <a:rPr lang="en-US" baseline="30000" dirty="0" smtClean="0"/>
                  <a:t>th</a:t>
                </a:r>
                <a:r>
                  <a:rPr lang="en-US" dirty="0" smtClean="0"/>
                  <a:t> degree coefficient a tiny bit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=−55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What happens?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You try it.  Keep increasing the perturbation</a:t>
                </a:r>
              </a:p>
              <a:p>
                <a:r>
                  <a:rPr lang="en-US" dirty="0" smtClean="0"/>
                  <a:t>If uncertainty/</a:t>
                </a:r>
                <a:r>
                  <a:rPr lang="en-US" dirty="0" err="1" smtClean="0"/>
                  <a:t>noice</a:t>
                </a:r>
                <a:r>
                  <a:rPr lang="en-US" dirty="0" smtClean="0"/>
                  <a:t> in coefficients, use with caution!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7"/>
                <a:ext cx="10176164" cy="5029200"/>
              </a:xfrm>
              <a:blipFill rotWithShape="0">
                <a:blip r:embed="rId2"/>
                <a:stretch>
                  <a:fillRect l="-959" t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447" y="2382549"/>
            <a:ext cx="2112821" cy="27268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68" y="2382549"/>
            <a:ext cx="3265777" cy="28437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8722" y="2382549"/>
            <a:ext cx="2188555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781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428"/>
            <a:ext cx="5936673" cy="4842164"/>
          </a:xfrm>
        </p:spPr>
        <p:txBody>
          <a:bodyPr>
            <a:normAutofit/>
          </a:bodyPr>
          <a:lstStyle/>
          <a:p>
            <a:r>
              <a:rPr lang="en-US" dirty="0" smtClean="0"/>
              <a:t>There are lots of different functions that have zeros</a:t>
            </a:r>
          </a:p>
          <a:p>
            <a:r>
              <a:rPr lang="en-US" dirty="0" smtClean="0"/>
              <a:t>So-called “special functions” are solutions to variable coefficient ODE problems that arise typically from PDE problems</a:t>
            </a:r>
          </a:p>
          <a:p>
            <a:r>
              <a:rPr lang="en-US" dirty="0" smtClean="0"/>
              <a:t>Text example of Bessel function arises from vibration of circular drum head</a:t>
            </a:r>
          </a:p>
          <a:p>
            <a:r>
              <a:rPr lang="en-US" dirty="0" smtClean="0"/>
              <a:t>Another example is Airy function Ai(x) that satisfies y’’-</a:t>
            </a:r>
            <a:r>
              <a:rPr lang="en-US" dirty="0" err="1" smtClean="0"/>
              <a:t>xy</a:t>
            </a:r>
            <a:r>
              <a:rPr lang="en-US" dirty="0" smtClean="0"/>
              <a:t>=0.</a:t>
            </a:r>
          </a:p>
          <a:p>
            <a:r>
              <a:rPr lang="en-US" dirty="0" smtClean="0"/>
              <a:t>Can you see why one side oscillates?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73" y="1169227"/>
            <a:ext cx="5333333" cy="399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2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3106881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have a baseline for testing accuracy, we will use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function </a:t>
                </a:r>
                <a:r>
                  <a:rPr lang="en-US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fzero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Say we want to find the root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 closest to zero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Ai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do this, we should give an initial guess near the root, specify the function (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airy</a:t>
                </a:r>
                <a:r>
                  <a:rPr lang="en-US" dirty="0" smtClean="0"/>
                  <a:t> here) </a:t>
                </a:r>
              </a:p>
              <a:p>
                <a:r>
                  <a:rPr lang="en-US" dirty="0" smtClean="0"/>
                  <a:t>We can see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 “flag” telling us the answer status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3106881"/>
              </a:xfrm>
              <a:blipFill rotWithShape="0">
                <a:blip r:embed="rId2"/>
                <a:stretch>
                  <a:fillRect l="-1042" t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564" y="4278851"/>
            <a:ext cx="3192805" cy="19434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733" y="4278851"/>
            <a:ext cx="5479112" cy="194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0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973" cy="804102"/>
          </a:xfrm>
        </p:spPr>
        <p:txBody>
          <a:bodyPr/>
          <a:lstStyle/>
          <a:p>
            <a:r>
              <a:rPr lang="en-US" dirty="0" smtClean="0"/>
              <a:t>The root finding problem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 the Airy function we had a good approximation to the root</a:t>
                </a:r>
                <a:endPara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dirty="0" smtClean="0"/>
                  <a:t>How sensitive is it?</a:t>
                </a:r>
              </a:p>
              <a:p>
                <a:r>
                  <a:rPr lang="en-US" dirty="0" smtClean="0"/>
                  <a:t>Sensitivity for an ideal computer: condition number</a:t>
                </a:r>
              </a:p>
              <a:p>
                <a:r>
                  <a:rPr lang="en-US" dirty="0" smtClean="0"/>
                  <a:t>We can see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and a “flag” telling</a:t>
                </a:r>
              </a:p>
              <a:p>
                <a:r>
                  <a:rPr lang="en-US" dirty="0" smtClean="0"/>
                  <a:t>First, we need a norm: 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)|</m:t>
                        </m:r>
                      </m:e>
                    </m:func>
                  </m:oMath>
                </a14:m>
                <a:r>
                  <a:rPr lang="en-US" dirty="0" smtClean="0"/>
                  <a:t> </a:t>
                </a:r>
              </a:p>
              <a:p>
                <a:r>
                  <a:rPr lang="en-US" dirty="0" smtClean="0"/>
                  <a:t>The interval I will depend on context; for root finding it will most often be an interval containing the sequence of approximations to the answer, called iterates</a:t>
                </a:r>
              </a:p>
              <a:p>
                <a:r>
                  <a:rPr lang="en-US" dirty="0" smtClean="0"/>
                  <a:t>The same kinds of properties hold for this norm as for vectors: triangle inequality (</a:t>
                </a:r>
                <a:r>
                  <a:rPr lang="en-US" dirty="0" err="1" smtClean="0"/>
                  <a:t>add’n</a:t>
                </a:r>
                <a:r>
                  <a:rPr lang="en-US" dirty="0" smtClean="0"/>
                  <a:t>), Schwarz’ inequality (</a:t>
                </a:r>
                <a:r>
                  <a:rPr lang="en-US" dirty="0" err="1" smtClean="0"/>
                  <a:t>mult’n</a:t>
                </a:r>
                <a:r>
                  <a:rPr lang="en-US" dirty="0" smtClean="0"/>
                  <a:t>), </a:t>
                </a:r>
                <a:r>
                  <a:rPr lang="en-US" dirty="0" err="1" smtClean="0"/>
                  <a:t>etc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0428"/>
                <a:ext cx="10529455" cy="4790208"/>
              </a:xfrm>
              <a:blipFill rotWithShape="0">
                <a:blip r:embed="rId2"/>
                <a:stretch>
                  <a:fillRect l="-1042" t="-2926" r="-1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41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1138</Words>
  <Application>Microsoft Office PowerPoint</Application>
  <PresentationFormat>Widescreen</PresentationFormat>
  <Paragraphs>322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Office Theme</vt:lpstr>
      <vt:lpstr>Chapter 4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The root finding problem</vt:lpstr>
      <vt:lpstr>Conditioning of root finding</vt:lpstr>
      <vt:lpstr>Conditioning of root finding</vt:lpstr>
      <vt:lpstr>Conditioning of root finding</vt:lpstr>
      <vt:lpstr>Root finding: Newton’s method</vt:lpstr>
      <vt:lpstr>Root finding: Newton’s method</vt:lpstr>
      <vt:lpstr>Root finding: Newton’s method</vt:lpstr>
      <vt:lpstr>Root finding: Newton’s method</vt:lpstr>
      <vt:lpstr>Newton’s method: convergence analysis</vt:lpstr>
      <vt:lpstr>Newton’s method: convergence analysis</vt:lpstr>
      <vt:lpstr>Newton’s method: convergence analysis</vt:lpstr>
      <vt:lpstr>Newton’s method: convergence analysis</vt:lpstr>
      <vt:lpstr>Newton’s method: example</vt:lpstr>
      <vt:lpstr>Newton’s method: example</vt:lpstr>
      <vt:lpstr>Newton’s method: Code</vt:lpstr>
      <vt:lpstr>Newton’s method: observations and advice</vt:lpstr>
      <vt:lpstr>Root finding: Secant method</vt:lpstr>
      <vt:lpstr>Root finding: Secant method</vt:lpstr>
      <vt:lpstr>Root finding: Secant method</vt:lpstr>
      <vt:lpstr>Root finding: Secant method</vt:lpstr>
      <vt:lpstr>Secant method: example</vt:lpstr>
      <vt:lpstr>Secant method: example</vt:lpstr>
      <vt:lpstr>Secant method: example</vt:lpstr>
      <vt:lpstr>Secant method: example</vt:lpstr>
      <vt:lpstr>Newton’s method: Code</vt:lpstr>
      <vt:lpstr>Secant method: convergence analysis</vt:lpstr>
      <vt:lpstr>Inverse interpolation: better than Secant?</vt:lpstr>
      <vt:lpstr>Inverse interpolation: example</vt:lpstr>
      <vt:lpstr>Inverse interpolation: example</vt:lpstr>
      <vt:lpstr>Inverse interpolation: example</vt:lpstr>
      <vt:lpstr>Inverse interpolation: example</vt:lpstr>
      <vt:lpstr>Inverse interpolation: example</vt:lpstr>
      <vt:lpstr>Return to fzero: how it works</vt:lpstr>
      <vt:lpstr>Return to fzero: how it works</vt:lpstr>
      <vt:lpstr>Return to fzero: how it works</vt:lpstr>
      <vt:lpstr>Return to fzero: how it 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</dc:title>
  <dc:creator>Braun, Richard J</dc:creator>
  <cp:lastModifiedBy>Richard Braun</cp:lastModifiedBy>
  <cp:revision>70</cp:revision>
  <dcterms:created xsi:type="dcterms:W3CDTF">2016-03-16T15:33:07Z</dcterms:created>
  <dcterms:modified xsi:type="dcterms:W3CDTF">2016-03-22T16:19:41Z</dcterms:modified>
</cp:coreProperties>
</file>