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1" r:id="rId23"/>
    <p:sldId id="282" r:id="rId24"/>
    <p:sldId id="278" r:id="rId25"/>
    <p:sldId id="279" r:id="rId26"/>
    <p:sldId id="280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8" autoAdjust="0"/>
    <p:restoredTop sz="94660"/>
  </p:normalViewPr>
  <p:slideViewPr>
    <p:cSldViewPr snapToGrid="0">
      <p:cViewPr varScale="1">
        <p:scale>
          <a:sx n="61" d="100"/>
          <a:sy n="61" d="100"/>
        </p:scale>
        <p:origin x="3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DA6A-6ABB-4B87-B165-5458C68D395A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97B-0284-4E76-A61E-B737C2BF5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2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DA6A-6ABB-4B87-B165-5458C68D395A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97B-0284-4E76-A61E-B737C2BF5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DA6A-6ABB-4B87-B165-5458C68D395A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97B-0284-4E76-A61E-B737C2BF5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90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DA6A-6ABB-4B87-B165-5458C68D395A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97B-0284-4E76-A61E-B737C2BF5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1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DA6A-6ABB-4B87-B165-5458C68D395A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97B-0284-4E76-A61E-B737C2BF5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3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DA6A-6ABB-4B87-B165-5458C68D395A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97B-0284-4E76-A61E-B737C2BF5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7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DA6A-6ABB-4B87-B165-5458C68D395A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97B-0284-4E76-A61E-B737C2BF5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4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DA6A-6ABB-4B87-B165-5458C68D395A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97B-0284-4E76-A61E-B737C2BF5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9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DA6A-6ABB-4B87-B165-5458C68D395A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97B-0284-4E76-A61E-B737C2BF5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8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DA6A-6ABB-4B87-B165-5458C68D395A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97B-0284-4E76-A61E-B737C2BF5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3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DA6A-6ABB-4B87-B165-5458C68D395A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97B-0284-4E76-A61E-B737C2BF5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ADA6A-6ABB-4B87-B165-5458C68D395A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4997B-0284-4E76-A61E-B737C2BF5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7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286540"/>
          </a:xfrm>
        </p:spPr>
        <p:txBody>
          <a:bodyPr>
            <a:normAutofit/>
          </a:bodyPr>
          <a:lstStyle/>
          <a:p>
            <a:r>
              <a:rPr lang="en-US" dirty="0" smtClean="0"/>
              <a:t>Quadrature (Integration)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377" y="3209716"/>
            <a:ext cx="6162575" cy="30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55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Quadrature: Trapezoidal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5257800" cy="539367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Function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trapezoid.m</a:t>
                </a:r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/>
                  <a:t>Assumes even grid point spacing</a:t>
                </a:r>
                <a:endParaRPr lang="en-US" dirty="0"/>
              </a:p>
              <a:p>
                <a:r>
                  <a:rPr lang="en-US" dirty="0" smtClean="0"/>
                  <a:t>Input function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, endpoints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, and number of subintervals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5257800" cy="5393671"/>
              </a:xfrm>
              <a:blipFill rotWithShape="0">
                <a:blip r:embed="rId2"/>
                <a:stretch>
                  <a:fillRect l="-2088" t="-1921" r="-2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051" y="1056290"/>
            <a:ext cx="5143466" cy="363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1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Trapezoidal rule: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5257800" cy="539367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Consider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i="1" dirty="0" err="1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(7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US" dirty="0" smtClean="0">
                    <a:latin typeface="Calibri" panose="020F0502020204030204" pitchFamily="34" charset="0"/>
                    <a:cs typeface="Courier New" panose="02070309020205020404" pitchFamily="49" charset="0"/>
                  </a:rPr>
                  <a:t>on [0,2]</a:t>
                </a:r>
              </a:p>
              <a:p>
                <a:r>
                  <a:rPr lang="en-US" dirty="0" smtClean="0"/>
                  <a:t>First use </a:t>
                </a:r>
                <a:r>
                  <a:rPr lang="en-US" dirty="0" err="1" smtClean="0"/>
                  <a:t>Matlab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builtin</a:t>
                </a:r>
                <a:r>
                  <a:rPr lang="en-US" dirty="0" smtClean="0"/>
                  <a:t>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integral</a:t>
                </a:r>
                <a:r>
                  <a:rPr lang="en-US" dirty="0" smtClean="0"/>
                  <a:t> to get “exact” answer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5257800" cy="5393671"/>
              </a:xfrm>
              <a:blipFill rotWithShape="0">
                <a:blip r:embed="rId2"/>
                <a:stretch>
                  <a:fillRect l="-2088" t="-1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387" y="538444"/>
            <a:ext cx="5143466" cy="18573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38368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56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Trapezoidal rule: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5257800" cy="539367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Consider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i="1" dirty="0" err="1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(7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US" dirty="0" smtClean="0">
                    <a:latin typeface="Calibri" panose="020F0502020204030204" pitchFamily="34" charset="0"/>
                    <a:cs typeface="Courier New" panose="02070309020205020404" pitchFamily="49" charset="0"/>
                  </a:rPr>
                  <a:t>on [0,2]</a:t>
                </a:r>
              </a:p>
              <a:p>
                <a:r>
                  <a:rPr lang="en-US" dirty="0" smtClean="0"/>
                  <a:t>First use </a:t>
                </a:r>
                <a:r>
                  <a:rPr lang="en-US" dirty="0" err="1" smtClean="0"/>
                  <a:t>Matlab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builtin</a:t>
                </a:r>
                <a:r>
                  <a:rPr lang="en-US" dirty="0" smtClean="0"/>
                  <a:t>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integral</a:t>
                </a:r>
                <a:r>
                  <a:rPr lang="en-US" dirty="0" smtClean="0"/>
                  <a:t> to get “exact” answer;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=2.6632…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Then, compute some integrals with text function for different n; first error is 9.17e-4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5257800" cy="5393671"/>
              </a:xfrm>
              <a:blipFill rotWithShape="0">
                <a:blip r:embed="rId2"/>
                <a:stretch>
                  <a:fillRect l="-2088" t="-1469" r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973" y="2726319"/>
            <a:ext cx="4595854" cy="224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75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Trapezoidal rule: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5257800" cy="539367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Consider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i="1" dirty="0" err="1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(7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US" dirty="0" smtClean="0">
                    <a:latin typeface="Calibri" panose="020F0502020204030204" pitchFamily="34" charset="0"/>
                    <a:cs typeface="Courier New" panose="02070309020205020404" pitchFamily="49" charset="0"/>
                  </a:rPr>
                  <a:t>on [0,2]</a:t>
                </a:r>
              </a:p>
              <a:p>
                <a:r>
                  <a:rPr lang="en-US" dirty="0" smtClean="0"/>
                  <a:t>First use </a:t>
                </a:r>
                <a:r>
                  <a:rPr lang="en-US" dirty="0" err="1" smtClean="0"/>
                  <a:t>Matlab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builtin</a:t>
                </a:r>
                <a:r>
                  <a:rPr lang="en-US" dirty="0" smtClean="0"/>
                  <a:t>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integral</a:t>
                </a:r>
                <a:r>
                  <a:rPr lang="en-US" dirty="0" smtClean="0"/>
                  <a:t> to get “exact” answer;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=2.6632…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Then, compute some integrals with text function for different n; first error is 9.17e-4</a:t>
                </a:r>
              </a:p>
              <a:p>
                <a:r>
                  <a:rPr lang="en-US" dirty="0" smtClean="0"/>
                  <a:t>Compute results for sequence of n to check convergence</a:t>
                </a:r>
              </a:p>
              <a:p>
                <a:r>
                  <a:rPr lang="en-US" dirty="0" smtClean="0"/>
                  <a:t>It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5257800" cy="5393671"/>
              </a:xfrm>
              <a:blipFill rotWithShape="0">
                <a:blip r:embed="rId2"/>
                <a:stretch>
                  <a:fillRect l="-2088" t="-1469" r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618" y="630232"/>
            <a:ext cx="4595854" cy="18788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672" y="3753125"/>
            <a:ext cx="5515745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93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Quadrature: Trapezoidal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10515600" cy="539367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Try some things yourself: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Try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)=|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)| </m:t>
                    </m:r>
                  </m:oMath>
                </a14:m>
                <a:r>
                  <a:rPr lang="en-US" dirty="0" smtClean="0"/>
                  <a:t>for [0,2]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i="1" dirty="0" err="1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(7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US" dirty="0" smtClean="0">
                    <a:latin typeface="Calibri" panose="020F0502020204030204" pitchFamily="34" charset="0"/>
                    <a:cs typeface="Courier New" panose="02070309020205020404" pitchFamily="49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[0,2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𝜋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/7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sawtooth</a:t>
                </a:r>
                <a:r>
                  <a:rPr lang="en-US" dirty="0" smtClean="0"/>
                  <a:t>(x) on [0,2]</a:t>
                </a:r>
              </a:p>
              <a:p>
                <a:r>
                  <a:rPr lang="en-US" dirty="0" smtClean="0"/>
                  <a:t>How does the error behave </a:t>
                </a:r>
                <a:r>
                  <a:rPr lang="en-US" smtClean="0"/>
                  <a:t>in each case?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10515600" cy="5393671"/>
              </a:xfrm>
              <a:blipFill rotWithShape="0">
                <a:blip r:embed="rId2"/>
                <a:stretch>
                  <a:fillRect l="-1217" t="-1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281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Quadrature: More Newton-Cotes rules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10515600" cy="539367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If we increase the degree of interpolant, accuracy improves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be quadratic interpolating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)), (0,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(0)), 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Then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“</a:t>
                </a:r>
                <a:r>
                  <a:rPr lang="en-US" dirty="0" err="1" smtClean="0"/>
                  <a:t>Simpon’s</a:t>
                </a:r>
                <a:r>
                  <a:rPr lang="en-US" dirty="0" smtClean="0"/>
                  <a:t> Rule</a:t>
                </a:r>
                <a:r>
                  <a:rPr lang="en-US" dirty="0" smtClean="0"/>
                  <a:t>” </a:t>
                </a:r>
                <a:r>
                  <a:rPr lang="en-US" dirty="0" smtClean="0"/>
                  <a:t>or </a:t>
                </a:r>
                <a:r>
                  <a:rPr lang="en-US" dirty="0" smtClean="0"/>
                  <a:t>“Simpson 1/3 </a:t>
                </a:r>
                <a:r>
                  <a:rPr lang="en-US" dirty="0" smtClean="0"/>
                  <a:t>Rule” </a:t>
                </a:r>
                <a:endParaRPr lang="en-US" dirty="0"/>
              </a:p>
              <a:p>
                <a:r>
                  <a:rPr lang="en-US" dirty="0" smtClean="0"/>
                  <a:t>We need composite form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10515600" cy="5393671"/>
              </a:xfrm>
              <a:blipFill rotWithShape="0">
                <a:blip r:embed="rId2"/>
                <a:stretch>
                  <a:fillRect l="-1043" t="-2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679" y="2318325"/>
            <a:ext cx="8882642" cy="1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91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Quadrature: Simpson 1/3 rule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10515600" cy="539367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composite rule, say we have grid points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𝑖h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even</a:t>
                </a:r>
              </a:p>
              <a:p>
                <a:r>
                  <a:rPr lang="en-US" dirty="0" smtClean="0"/>
                  <a:t>We can create an integer number of the small subintervals of length 2h, so we can put together a bunch of these small integrals</a:t>
                </a:r>
              </a:p>
              <a:p>
                <a:r>
                  <a:rPr lang="en-US" dirty="0" smtClean="0"/>
                  <a:t>Then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There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for this method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10515600" cy="5393671"/>
              </a:xfrm>
              <a:blipFill rotWithShape="0">
                <a:blip r:embed="rId2"/>
                <a:stretch>
                  <a:fillRect l="-1043" t="-1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117" y="3168869"/>
            <a:ext cx="8134317" cy="9707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241" y="4114868"/>
            <a:ext cx="4758249" cy="48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Quadrature: </a:t>
            </a:r>
            <a:r>
              <a:rPr lang="en-US" dirty="0" smtClean="0"/>
              <a:t>Simpson </a:t>
            </a:r>
            <a:r>
              <a:rPr lang="en-US" dirty="0" smtClean="0"/>
              <a:t>rule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3166241" cy="539367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Function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Simp2.m</a:t>
                </a:r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/>
                  <a:t>Assumes even grid point spacing</a:t>
                </a:r>
                <a:endParaRPr lang="en-US" dirty="0"/>
              </a:p>
              <a:p>
                <a:r>
                  <a:rPr lang="en-US" dirty="0" smtClean="0"/>
                  <a:t>Input function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, endpoints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, and number of </a:t>
                </a:r>
                <a:r>
                  <a:rPr lang="en-US" dirty="0" smtClean="0"/>
                  <a:t>grid </a:t>
                </a:r>
                <a:r>
                  <a:rPr lang="en-US" dirty="0" err="1" smtClean="0"/>
                  <a:t>spacings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(must be even)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3166241" cy="5393671"/>
              </a:xfrm>
              <a:blipFill rotWithShape="0">
                <a:blip r:embed="rId2"/>
                <a:stretch>
                  <a:fillRect l="-3468" t="-1808" r="-5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46" y="1156712"/>
            <a:ext cx="8155544" cy="421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43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Quadrature: </a:t>
            </a:r>
            <a:r>
              <a:rPr lang="en-US" dirty="0" smtClean="0"/>
              <a:t>Simpson 1/3 </a:t>
            </a:r>
            <a:r>
              <a:rPr lang="en-US" dirty="0" smtClean="0"/>
              <a:t>rule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10515600" cy="539367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Try some things </a:t>
                </a:r>
                <a:r>
                  <a:rPr lang="en-US" dirty="0" smtClean="0"/>
                  <a:t>yourself using Simp2.m:</a:t>
                </a: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en-US" i="1" dirty="0" err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i="1" dirty="0" err="1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(7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ourier New" panose="02070309020205020404" pitchFamily="49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[0,2]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Try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)=|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)| </m:t>
                    </m:r>
                  </m:oMath>
                </a14:m>
                <a:r>
                  <a:rPr lang="en-US" dirty="0" smtClean="0"/>
                  <a:t>for [0,2]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i="1" dirty="0" err="1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(7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US" dirty="0" smtClean="0">
                    <a:latin typeface="Calibri" panose="020F0502020204030204" pitchFamily="34" charset="0"/>
                    <a:cs typeface="Courier New" panose="02070309020205020404" pitchFamily="49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[0,2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𝜋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/7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sawtooth</a:t>
                </a:r>
                <a:r>
                  <a:rPr lang="en-US" dirty="0" smtClean="0"/>
                  <a:t>(x) on [0,2]</a:t>
                </a:r>
              </a:p>
              <a:p>
                <a:r>
                  <a:rPr lang="en-US" dirty="0" smtClean="0"/>
                  <a:t>How does the error behave in each case?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10515600" cy="5393671"/>
              </a:xfrm>
              <a:blipFill rotWithShape="0">
                <a:blip r:embed="rId2"/>
                <a:stretch>
                  <a:fillRect l="-1217" t="-1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708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Adaptive Quadrature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5257800" cy="539367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Some functions vary faster in one part of the domain compared to another</a:t>
                </a:r>
              </a:p>
              <a:p>
                <a:r>
                  <a:rPr lang="en-US" dirty="0" smtClean="0">
                    <a:latin typeface="Calibri" panose="020F0502020204030204" pitchFamily="34" charset="0"/>
                    <a:cs typeface="Courier New" panose="02070309020205020404" pitchFamily="49" charset="0"/>
                  </a:rPr>
                  <a:t>An extreme example is Ai(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>
                    <a:latin typeface="Calibri" panose="020F0502020204030204" pitchFamily="34" charset="0"/>
                    <a:cs typeface="Courier New" panose="02070309020205020404" pitchFamily="49" charset="0"/>
                  </a:rPr>
                  <a:t>), shown at right</a:t>
                </a:r>
                <a:endParaRPr lang="en-US" dirty="0" smtClean="0">
                  <a:latin typeface="Calibri" panose="020F0502020204030204" pitchFamily="34" charset="0"/>
                  <a:cs typeface="Courier New" panose="02070309020205020404" pitchFamily="49" charset="0"/>
                </a:endParaRPr>
              </a:p>
              <a:p>
                <a:r>
                  <a:rPr lang="en-US" dirty="0" smtClean="0"/>
                  <a:t>We would want to put more nodes to interpolate accurately where there is rapid oscillation (imagine using PL </a:t>
                </a:r>
                <a:r>
                  <a:rPr lang="en-US" dirty="0" err="1" smtClean="0"/>
                  <a:t>interp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It is similar for integration: more points needed where there is fast variation 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5257800" cy="5393671"/>
              </a:xfrm>
              <a:blipFill rotWithShape="0">
                <a:blip r:embed="rId2"/>
                <a:stretch>
                  <a:fillRect l="-2088" t="-1808" r="-3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366" y="1466194"/>
            <a:ext cx="6101141" cy="339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8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carry out integration, replace integrand with interpolant to develop approximate formula</a:t>
            </a:r>
          </a:p>
          <a:p>
            <a:r>
              <a:rPr lang="en-US" dirty="0" smtClean="0"/>
              <a:t>Using interpolation theory we can get both the approximation and the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0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Adaptive Quadrature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290"/>
            <a:ext cx="5257800" cy="5393671"/>
          </a:xfrm>
        </p:spPr>
        <p:txBody>
          <a:bodyPr>
            <a:normAutofit/>
          </a:bodyPr>
          <a:lstStyle/>
          <a:p>
            <a:r>
              <a:rPr lang="en-US" dirty="0" smtClean="0"/>
              <a:t>Strategy: estimate error using knowledge of Simpson rule</a:t>
            </a:r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Start by one and two intervals over whole domain</a:t>
            </a:r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Apply Simpson rule on all intervals</a:t>
            </a:r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Estimate error; if larger than tolerance, then subdivide again in half that did not satisfy tolerance (could be one or both)</a:t>
            </a:r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Recursively do this in each subdomain</a:t>
            </a:r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366" y="1466194"/>
            <a:ext cx="6101141" cy="339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05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Adaptive Quadrature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056290"/>
                <a:ext cx="9125607" cy="539367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Simpson rule error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>
                    <a:latin typeface="Calibri" panose="020F0502020204030204" pitchFamily="34" charset="0"/>
                    <a:cs typeface="Courier New" panose="02070309020205020404" pitchFamily="49" charset="0"/>
                  </a:rPr>
                  <a:t>For one interval,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𝐼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𝐶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h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 smtClean="0">
                  <a:latin typeface="Calibri" panose="020F0502020204030204" pitchFamily="34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alibri" panose="020F0502020204030204" pitchFamily="34" charset="0"/>
                    <a:cs typeface="Courier New" panose="02070309020205020404" pitchFamily="49" charset="0"/>
                  </a:rPr>
                  <a:t>For two intervals over same limits,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𝐼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𝐶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h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4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/16</m:t>
                    </m:r>
                  </m:oMath>
                </a14:m>
                <a:endParaRPr lang="en-US" dirty="0" smtClean="0">
                  <a:latin typeface="Calibri" panose="020F0502020204030204" pitchFamily="34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alibri" panose="020F0502020204030204" pitchFamily="34" charset="0"/>
                    <a:cs typeface="Courier New" panose="02070309020205020404" pitchFamily="49" charset="0"/>
                  </a:rPr>
                  <a:t>We assume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𝐶</m:t>
                    </m:r>
                  </m:oMath>
                </a14:m>
                <a:r>
                  <a:rPr lang="en-US" dirty="0" smtClean="0">
                    <a:latin typeface="Calibri" panose="020F0502020204030204" pitchFamily="34" charset="0"/>
                    <a:cs typeface="Courier New" panose="02070309020205020404" pitchFamily="49" charset="0"/>
                  </a:rPr>
                  <a:t> is same for both, but we don’t know it</a:t>
                </a:r>
              </a:p>
              <a:p>
                <a:r>
                  <a:rPr lang="en-US" dirty="0" smtClean="0">
                    <a:latin typeface="Calibri" panose="020F0502020204030204" pitchFamily="34" charset="0"/>
                    <a:cs typeface="Courier New" panose="02070309020205020404" pitchFamily="49" charset="0"/>
                  </a:rPr>
                  <a:t>Subtract the two, and solve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𝐶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h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 smtClean="0">
                  <a:latin typeface="Calibri" panose="020F0502020204030204" pitchFamily="34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alibri" panose="020F0502020204030204" pitchFamily="34" charset="0"/>
                    <a:cs typeface="Courier New" panose="02070309020205020404" pitchFamily="49" charset="0"/>
                  </a:rPr>
                  <a:t>This gives estimate for error: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E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≈</m:t>
                    </m:r>
                    <m:r>
                      <a:rPr 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𝐶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h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4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15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𝛿</m:t>
                    </m:r>
                  </m:oMath>
                </a14:m>
                <a:endParaRPr lang="en-US" dirty="0" smtClean="0">
                  <a:latin typeface="Calibri" panose="020F0502020204030204" pitchFamily="34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alibri" panose="020F0502020204030204" pitchFamily="34" charset="0"/>
                    <a:cs typeface="Courier New" panose="02070309020205020404" pitchFamily="49" charset="0"/>
                  </a:rPr>
                  <a:t>We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Calibri" panose="020F0502020204030204" pitchFamily="34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Calibri" panose="020F0502020204030204" pitchFamily="34" charset="0"/>
                    <a:cs typeface="Courier New" panose="02070309020205020404" pitchFamily="49" charset="0"/>
                  </a:rPr>
                  <a:t>, from the method, then use them to estimate the error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endParaRPr lang="en-US" dirty="0" smtClean="0">
                  <a:latin typeface="Calibri" panose="020F0502020204030204" pitchFamily="34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alibri" panose="020F0502020204030204" pitchFamily="34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𝛿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𝑡𝑜𝑙</m:t>
                    </m:r>
                  </m:oMath>
                </a14:m>
                <a:r>
                  <a:rPr lang="en-US" dirty="0" smtClean="0">
                    <a:latin typeface="Calibri" panose="020F0502020204030204" pitchFamily="34" charset="0"/>
                    <a:cs typeface="Courier New" panose="02070309020205020404" pitchFamily="49" charset="0"/>
                  </a:rPr>
                  <a:t>, then subdivide the interval by calling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adaptsimp.m</a:t>
                </a:r>
                <a:r>
                  <a:rPr lang="en-US" dirty="0" smtClean="0">
                    <a:latin typeface="Calibri" panose="020F0502020204030204" pitchFamily="34" charset="0"/>
                    <a:cs typeface="Courier New" panose="02070309020205020404" pitchFamily="49" charset="0"/>
                  </a:rPr>
                  <a:t> again (apply the test again with subdivision)</a:t>
                </a:r>
              </a:p>
              <a:p>
                <a:endParaRPr lang="en-US" dirty="0" smtClean="0">
                  <a:latin typeface="Calibri" panose="020F0502020204030204" pitchFamily="34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056290"/>
                <a:ext cx="9125607" cy="5393671"/>
              </a:xfrm>
              <a:blipFill rotWithShape="0">
                <a:blip r:embed="rId2"/>
                <a:stretch>
                  <a:fillRect l="-1136" t="-1808" r="-1202" b="-2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329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Adaptive Quadrature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9" y="1446363"/>
            <a:ext cx="11756402" cy="3992740"/>
          </a:xfrm>
        </p:spPr>
      </p:pic>
    </p:spTree>
    <p:extLst>
      <p:ext uri="{BB962C8B-B14F-4D97-AF65-F5344CB8AC3E}">
        <p14:creationId xmlns:p14="http://schemas.microsoft.com/office/powerpoint/2010/main" val="3938391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598683" cy="12271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Adaptive Quadrature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363" y="77609"/>
            <a:ext cx="7785368" cy="6606970"/>
          </a:xfrm>
        </p:spPr>
      </p:pic>
    </p:spTree>
    <p:extLst>
      <p:ext uri="{BB962C8B-B14F-4D97-AF65-F5344CB8AC3E}">
        <p14:creationId xmlns:p14="http://schemas.microsoft.com/office/powerpoint/2010/main" val="1932528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Adaptive Quadrature 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4080641" cy="539367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Consider f(x)=</a:t>
                </a:r>
                <a:r>
                  <a:rPr lang="en-US" dirty="0">
                    <a:latin typeface="Calibri" panose="020F0502020204030204" pitchFamily="34" charset="0"/>
                    <a:cs typeface="Courier New" panose="02070309020205020404" pitchFamily="49" charset="0"/>
                  </a:rPr>
                  <a:t>Ai(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>
                    <a:latin typeface="Calibri" panose="020F0502020204030204" pitchFamily="34" charset="0"/>
                    <a:cs typeface="Courier New" panose="02070309020205020404" pitchFamily="49" charset="0"/>
                  </a:rPr>
                  <a:t>) over [-2.5,2]</a:t>
                </a:r>
                <a:endParaRPr lang="en-US" dirty="0" smtClean="0"/>
              </a:p>
              <a:p>
                <a:r>
                  <a:rPr lang="en-US" dirty="0" smtClean="0">
                    <a:latin typeface="Calibri" panose="020F0502020204030204" pitchFamily="34" charset="0"/>
                    <a:cs typeface="Courier New" panose="02070309020205020404" pitchFamily="49" charset="0"/>
                  </a:rPr>
                  <a:t>Uses example file on Sakai</a:t>
                </a:r>
              </a:p>
              <a:p>
                <a:r>
                  <a:rPr lang="en-US" dirty="0" smtClean="0">
                    <a:latin typeface="Calibri" panose="020F0502020204030204" pitchFamily="34" charset="0"/>
                    <a:cs typeface="Courier New" panose="02070309020205020404" pitchFamily="49" charset="0"/>
                  </a:rPr>
                  <a:t>Calls </a:t>
                </a:r>
                <a:r>
                  <a:rPr lang="en-US" dirty="0" err="1" smtClean="0">
                    <a:latin typeface="Calibri" panose="020F0502020204030204" pitchFamily="34" charset="0"/>
                    <a:cs typeface="Courier New" panose="02070309020205020404" pitchFamily="49" charset="0"/>
                  </a:rPr>
                  <a:t>adaptsimp.m</a:t>
                </a:r>
                <a:endParaRPr lang="en-US" dirty="0" smtClean="0">
                  <a:latin typeface="Calibri" panose="020F0502020204030204" pitchFamily="34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alibri" panose="020F0502020204030204" pitchFamily="34" charset="0"/>
                    <a:cs typeface="Courier New" panose="02070309020205020404" pitchFamily="49" charset="0"/>
                  </a:rPr>
                  <a:t>Plot at right shows function, and stem plot at points where function values were for tolerance of 1e-3</a:t>
                </a:r>
              </a:p>
              <a:p>
                <a:r>
                  <a:rPr lang="en-US" dirty="0" smtClean="0">
                    <a:latin typeface="Calibri" panose="020F0502020204030204" pitchFamily="34" charset="0"/>
                    <a:cs typeface="Courier New" panose="02070309020205020404" pitchFamily="49" charset="0"/>
                  </a:rPr>
                  <a:t>More, but not enough, </a:t>
                </a:r>
                <a:r>
                  <a:rPr lang="en-US" i="1" dirty="0" smtClean="0">
                    <a:latin typeface="Calibri" panose="020F0502020204030204" pitchFamily="34" charset="0"/>
                    <a:cs typeface="Courier New" panose="02070309020205020404" pitchFamily="49" charset="0"/>
                  </a:rPr>
                  <a:t>f</a:t>
                </a:r>
                <a:r>
                  <a:rPr lang="en-US" dirty="0" smtClean="0">
                    <a:latin typeface="Calibri" panose="020F0502020204030204" pitchFamily="34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 smtClean="0">
                    <a:latin typeface="Calibri" panose="020F0502020204030204" pitchFamily="34" charset="0"/>
                    <a:cs typeface="Courier New" panose="02070309020205020404" pitchFamily="49" charset="0"/>
                  </a:rPr>
                  <a:t>evals</a:t>
                </a:r>
                <a:r>
                  <a:rPr lang="en-US" dirty="0" smtClean="0">
                    <a:latin typeface="Calibri" panose="020F0502020204030204" pitchFamily="34" charset="0"/>
                    <a:cs typeface="Courier New" panose="02070309020205020404" pitchFamily="49" charset="0"/>
                  </a:rPr>
                  <a:t> in left end of domain</a:t>
                </a:r>
                <a:endParaRPr lang="en-US" dirty="0" smtClean="0">
                  <a:latin typeface="Calibri" panose="020F0502020204030204" pitchFamily="34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4080641" cy="5393671"/>
              </a:xfrm>
              <a:blipFill rotWithShape="0">
                <a:blip r:embed="rId2"/>
                <a:stretch>
                  <a:fillRect l="-2691" t="-2486" r="-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788" y="1498879"/>
            <a:ext cx="7239720" cy="395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95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Adaptive Quadrature 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4080641" cy="539367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Consider f(x)=</a:t>
                </a:r>
                <a:r>
                  <a:rPr lang="en-US" dirty="0">
                    <a:latin typeface="Calibri" panose="020F0502020204030204" pitchFamily="34" charset="0"/>
                    <a:cs typeface="Courier New" panose="02070309020205020404" pitchFamily="49" charset="0"/>
                  </a:rPr>
                  <a:t>Ai(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>
                    <a:latin typeface="Calibri" panose="020F0502020204030204" pitchFamily="34" charset="0"/>
                    <a:cs typeface="Courier New" panose="02070309020205020404" pitchFamily="49" charset="0"/>
                  </a:rPr>
                  <a:t>) over [-2.5,2]</a:t>
                </a:r>
                <a:endParaRPr lang="en-US" dirty="0" smtClean="0"/>
              </a:p>
              <a:p>
                <a:r>
                  <a:rPr lang="en-US" dirty="0" smtClean="0">
                    <a:latin typeface="Calibri" panose="020F0502020204030204" pitchFamily="34" charset="0"/>
                    <a:cs typeface="Courier New" panose="02070309020205020404" pitchFamily="49" charset="0"/>
                  </a:rPr>
                  <a:t>Calls </a:t>
                </a:r>
                <a:r>
                  <a:rPr lang="en-US" dirty="0" err="1" smtClean="0">
                    <a:latin typeface="Calibri" panose="020F0502020204030204" pitchFamily="34" charset="0"/>
                    <a:cs typeface="Courier New" panose="02070309020205020404" pitchFamily="49" charset="0"/>
                  </a:rPr>
                  <a:t>adaptsimp.m</a:t>
                </a:r>
                <a:endParaRPr lang="en-US" dirty="0" smtClean="0">
                  <a:latin typeface="Calibri" panose="020F0502020204030204" pitchFamily="34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alibri" panose="020F0502020204030204" pitchFamily="34" charset="0"/>
                    <a:cs typeface="Courier New" panose="02070309020205020404" pitchFamily="49" charset="0"/>
                  </a:rPr>
                  <a:t>Plot at right shows function, and stem plot at points where function values were for tolerance of 1e-6</a:t>
                </a:r>
              </a:p>
              <a:p>
                <a:r>
                  <a:rPr lang="en-US" dirty="0" smtClean="0">
                    <a:latin typeface="Calibri" panose="020F0502020204030204" pitchFamily="34" charset="0"/>
                    <a:cs typeface="Courier New" panose="02070309020205020404" pitchFamily="49" charset="0"/>
                  </a:rPr>
                  <a:t>Many more </a:t>
                </a:r>
                <a:r>
                  <a:rPr lang="en-US" i="1" dirty="0" smtClean="0">
                    <a:latin typeface="Calibri" panose="020F0502020204030204" pitchFamily="34" charset="0"/>
                    <a:cs typeface="Courier New" panose="02070309020205020404" pitchFamily="49" charset="0"/>
                  </a:rPr>
                  <a:t>f</a:t>
                </a:r>
                <a:r>
                  <a:rPr lang="en-US" dirty="0" smtClean="0">
                    <a:latin typeface="Calibri" panose="020F0502020204030204" pitchFamily="34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 smtClean="0">
                    <a:latin typeface="Calibri" panose="020F0502020204030204" pitchFamily="34" charset="0"/>
                    <a:cs typeface="Courier New" panose="02070309020205020404" pitchFamily="49" charset="0"/>
                  </a:rPr>
                  <a:t>evals</a:t>
                </a:r>
                <a:r>
                  <a:rPr lang="en-US" dirty="0" smtClean="0">
                    <a:latin typeface="Calibri" panose="020F0502020204030204" pitchFamily="34" charset="0"/>
                    <a:cs typeface="Courier New" panose="02070309020205020404" pitchFamily="49" charset="0"/>
                  </a:rPr>
                  <a:t> in left end of domain to drive down error</a:t>
                </a:r>
                <a:endParaRPr lang="en-US" dirty="0" smtClean="0">
                  <a:latin typeface="Calibri" panose="020F0502020204030204" pitchFamily="34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4080641" cy="5393671"/>
              </a:xfrm>
              <a:blipFill rotWithShape="0">
                <a:blip r:embed="rId2"/>
                <a:stretch>
                  <a:fillRect l="-2691" t="-1808" r="-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743" y="1498879"/>
            <a:ext cx="7077810" cy="395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87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Adaptive Quadrature 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056290"/>
                <a:ext cx="3670738" cy="539367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Consider f(x)=</a:t>
                </a:r>
                <a:r>
                  <a:rPr lang="en-US" dirty="0">
                    <a:latin typeface="Calibri" panose="020F0502020204030204" pitchFamily="34" charset="0"/>
                    <a:cs typeface="Courier New" panose="02070309020205020404" pitchFamily="49" charset="0"/>
                  </a:rPr>
                  <a:t>Ai(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>
                    <a:latin typeface="Calibri" panose="020F0502020204030204" pitchFamily="34" charset="0"/>
                    <a:cs typeface="Courier New" panose="02070309020205020404" pitchFamily="49" charset="0"/>
                  </a:rPr>
                  <a:t>) over [-2.5,2]</a:t>
                </a:r>
                <a:endParaRPr lang="en-US" dirty="0" smtClean="0"/>
              </a:p>
              <a:p>
                <a:r>
                  <a:rPr lang="en-US" dirty="0" smtClean="0">
                    <a:latin typeface="Calibri" panose="020F0502020204030204" pitchFamily="34" charset="0"/>
                    <a:cs typeface="Courier New" panose="02070309020205020404" pitchFamily="49" charset="0"/>
                  </a:rPr>
                  <a:t>Calls </a:t>
                </a:r>
                <a:r>
                  <a:rPr lang="en-US" dirty="0" err="1" smtClean="0">
                    <a:latin typeface="Calibri" panose="020F0502020204030204" pitchFamily="34" charset="0"/>
                    <a:cs typeface="Courier New" panose="02070309020205020404" pitchFamily="49" charset="0"/>
                  </a:rPr>
                  <a:t>adaptsimp.m</a:t>
                </a:r>
                <a:endParaRPr lang="en-US" dirty="0" smtClean="0">
                  <a:latin typeface="Calibri" panose="020F0502020204030204" pitchFamily="34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alibri" panose="020F0502020204030204" pitchFamily="34" charset="0"/>
                    <a:cs typeface="Courier New" panose="02070309020205020404" pitchFamily="49" charset="0"/>
                  </a:rPr>
                  <a:t>How does error behave?</a:t>
                </a:r>
              </a:p>
              <a:p>
                <a:r>
                  <a:rPr lang="en-US" dirty="0" smtClean="0">
                    <a:latin typeface="Calibri" panose="020F0502020204030204" pitchFamily="34" charset="0"/>
                    <a:cs typeface="Courier New" panose="02070309020205020404" pitchFamily="49" charset="0"/>
                  </a:rPr>
                  <a:t>No more constant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h</m:t>
                    </m:r>
                  </m:oMath>
                </a14:m>
                <a:r>
                  <a:rPr lang="en-US" dirty="0" smtClean="0">
                    <a:latin typeface="Calibri" panose="020F0502020204030204" pitchFamily="34" charset="0"/>
                    <a:cs typeface="Courier New" panose="02070309020205020404" pitchFamily="49" charset="0"/>
                  </a:rPr>
                  <a:t>, but we can compare to number of function evaluations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endParaRPr lang="en-US" dirty="0" smtClean="0">
                  <a:latin typeface="Calibri" panose="020F0502020204030204" pitchFamily="34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alibri" panose="020F0502020204030204" pitchFamily="34" charset="0"/>
                    <a:cs typeface="Courier New" panose="02070309020205020404" pitchFamily="49" charset="0"/>
                  </a:rPr>
                  <a:t>Does behave like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−4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dirty="0" smtClean="0">
                  <a:latin typeface="Calibri" panose="020F0502020204030204" pitchFamily="34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056290"/>
                <a:ext cx="3670738" cy="5393671"/>
              </a:xfrm>
              <a:blipFill rotWithShape="0">
                <a:blip r:embed="rId2"/>
                <a:stretch>
                  <a:fillRect l="-2990" t="-1808" r="-3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413" y="1498878"/>
            <a:ext cx="7436991" cy="430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10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Adaptive Quadrature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56290"/>
            <a:ext cx="9125607" cy="539367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Try:  a different function that oscillates faster or changes rapidly in a different part of the domain.</a:t>
            </a: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81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Adaptive Quadrature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56290"/>
            <a:ext cx="9125607" cy="539367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Text approach is based on extrapolation </a:t>
            </a:r>
          </a:p>
          <a:p>
            <a:r>
              <a:rPr lang="en-US" sz="36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Skipping that approach this semester</a:t>
            </a: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44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Quadrature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Consider sampling the integrand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 distinct points (nodes)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),…,(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Note that the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are distinct</a:t>
                </a:r>
              </a:p>
              <a:p>
                <a:r>
                  <a:rPr lang="en-US" dirty="0" smtClean="0"/>
                  <a:t>Assume even spacing, with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We require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resulting approximation to the integral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 smtClean="0"/>
                  <a:t> is from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  <a:blipFill rotWithShape="0">
                <a:blip r:embed="rId2"/>
                <a:stretch>
                  <a:fillRect l="-1043" t="-1905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535" y="4619297"/>
            <a:ext cx="4306409" cy="115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Quadrature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290"/>
            <a:ext cx="10515600" cy="5120673"/>
          </a:xfrm>
        </p:spPr>
        <p:txBody>
          <a:bodyPr>
            <a:normAutofit/>
          </a:bodyPr>
          <a:lstStyle/>
          <a:p>
            <a:r>
              <a:rPr lang="en-US" dirty="0" smtClean="0"/>
              <a:t>Using this choice, we get results of the form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should expect different weights </a:t>
            </a:r>
            <a:r>
              <a:rPr lang="en-US" dirty="0" err="1" smtClean="0"/>
              <a:t>w_i</a:t>
            </a:r>
            <a:r>
              <a:rPr lang="en-US" dirty="0" smtClean="0"/>
              <a:t> from different interpolants</a:t>
            </a:r>
          </a:p>
          <a:p>
            <a:r>
              <a:rPr lang="en-US" dirty="0" smtClean="0"/>
              <a:t>We should expect more accurate methods from more accurate interpolants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776" y="1673134"/>
            <a:ext cx="6556394" cy="66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1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Quadrature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10515600" cy="543910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Let’s start with using the PL interpolant : 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 hat functions </a:t>
                </a:r>
                <a:r>
                  <a:rPr lang="en-US" dirty="0" err="1" smtClean="0"/>
                  <a:t>satisy</a:t>
                </a:r>
                <a:r>
                  <a:rPr lang="en-US" dirty="0" smtClean="0"/>
                  <a:t> the cardinality conditions: 1 at the node of interest, 0 at every other node: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10515600" cy="5439103"/>
              </a:xfrm>
              <a:blipFill rotWithShape="0">
                <a:blip r:embed="rId2"/>
                <a:stretch>
                  <a:fillRect l="-1043" t="-1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904" y="1610405"/>
            <a:ext cx="3164296" cy="14165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393" y="4000131"/>
            <a:ext cx="4319752" cy="26589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346" y="4199562"/>
            <a:ext cx="4342240" cy="121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Quadrature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To approximate the integral I, integrate the interpolant: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We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individual integrals are areas under the hat functions, which are the weights: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  <a:blipFill rotWithShape="0">
                <a:blip r:embed="rId2"/>
                <a:stretch>
                  <a:fillRect l="-1043"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44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Quadrature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10515600" cy="539367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Here’s one weight,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We get the same thing at all interior points</a:t>
                </a:r>
              </a:p>
              <a:p>
                <a:r>
                  <a:rPr lang="en-US" dirty="0" smtClean="0"/>
                  <a:t>At the ends, we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So, the weights are</a:t>
                </a:r>
              </a:p>
              <a:p>
                <a:pPr marL="0" indent="0">
                  <a:buNone/>
                </a:pPr>
                <a:r>
                  <a:rPr lang="en-US" dirty="0"/>
                  <a:t>a</a:t>
                </a:r>
                <a:r>
                  <a:rPr lang="en-US" dirty="0" smtClean="0"/>
                  <a:t>nd then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“Trapezoid formula” or “Trapezoidal Rule” (composite)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10515600" cy="5393671"/>
              </a:xfrm>
              <a:blipFill rotWithShape="0">
                <a:blip r:embed="rId2"/>
                <a:stretch>
                  <a:fillRect l="-1217" t="-1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28" y="3729263"/>
            <a:ext cx="3263868" cy="8787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535" y="4788053"/>
            <a:ext cx="8243236" cy="78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3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Quadrature: Trapezoidal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10515600" cy="539367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How about the error?</a:t>
                </a:r>
              </a:p>
              <a:p>
                <a:r>
                  <a:rPr lang="en-US" dirty="0" smtClean="0"/>
                  <a:t>From interpolation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for nodes h apart, we know that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If we integrate, then the error over the interval is proportional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so the error is still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There is a famous result that gives us even more info…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10515600" cy="5393671"/>
              </a:xfrm>
              <a:blipFill rotWithShape="0">
                <a:blip r:embed="rId2"/>
                <a:stretch>
                  <a:fillRect l="-1043" t="-1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425" y="1966452"/>
            <a:ext cx="6685888" cy="77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7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Quadrature: trapezoidal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Euler-Maclaurin formula gives use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are called Bernoulli numbers; one way to get them: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𝑥𝑡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In other words, expand the fraction at right in powers of t, and take the appropriate coefficients for use in the E-M formula</a:t>
                </a:r>
              </a:p>
              <a:p>
                <a:r>
                  <a:rPr lang="en-US" dirty="0" smtClean="0"/>
                  <a:t>The error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unless derivatives same at both ends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  <a:blipFill rotWithShape="0">
                <a:blip r:embed="rId2"/>
                <a:stretch>
                  <a:fillRect l="-1043" t="-1905" b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493" y="1553497"/>
            <a:ext cx="8859208" cy="151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56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510</Words>
  <Application>Microsoft Office PowerPoint</Application>
  <PresentationFormat>Widescreen</PresentationFormat>
  <Paragraphs>157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Courier New</vt:lpstr>
      <vt:lpstr>Office Theme</vt:lpstr>
      <vt:lpstr>Quadrature (Integration)</vt:lpstr>
      <vt:lpstr>Quadrature</vt:lpstr>
      <vt:lpstr>Quadrature</vt:lpstr>
      <vt:lpstr>Quadrature</vt:lpstr>
      <vt:lpstr>Quadrature</vt:lpstr>
      <vt:lpstr>Quadrature</vt:lpstr>
      <vt:lpstr>Quadrature</vt:lpstr>
      <vt:lpstr>Quadrature: Trapezoidal rule</vt:lpstr>
      <vt:lpstr>Quadrature: trapezoidal rule</vt:lpstr>
      <vt:lpstr>Quadrature: Trapezoidal rule</vt:lpstr>
      <vt:lpstr>Trapezoidal rule: example</vt:lpstr>
      <vt:lpstr>Trapezoidal rule: example</vt:lpstr>
      <vt:lpstr>Trapezoidal rule: example</vt:lpstr>
      <vt:lpstr>Quadrature: Trapezoidal rule</vt:lpstr>
      <vt:lpstr>Quadrature: More Newton-Cotes rules</vt:lpstr>
      <vt:lpstr>Quadrature: Simpson 1/3 rule</vt:lpstr>
      <vt:lpstr>Quadrature: Simpson rule</vt:lpstr>
      <vt:lpstr>Quadrature: Simpson 1/3 rule</vt:lpstr>
      <vt:lpstr>Adaptive Quadrature</vt:lpstr>
      <vt:lpstr>Adaptive Quadrature</vt:lpstr>
      <vt:lpstr>Adaptive Quadrature</vt:lpstr>
      <vt:lpstr>Adaptive Quadrature</vt:lpstr>
      <vt:lpstr>Adaptive Quadrature</vt:lpstr>
      <vt:lpstr>Adaptive Quadrature example</vt:lpstr>
      <vt:lpstr>Adaptive Quadrature example</vt:lpstr>
      <vt:lpstr>Adaptive Quadrature example</vt:lpstr>
      <vt:lpstr>Adaptive Quadrature</vt:lpstr>
      <vt:lpstr>Adaptive Quadrature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Quadrature (Integration)</dc:title>
  <dc:creator>Braun, Richard J</dc:creator>
  <cp:lastModifiedBy>Richard Braun</cp:lastModifiedBy>
  <cp:revision>25</cp:revision>
  <dcterms:created xsi:type="dcterms:W3CDTF">2016-04-20T13:10:04Z</dcterms:created>
  <dcterms:modified xsi:type="dcterms:W3CDTF">2016-04-21T05:35:14Z</dcterms:modified>
</cp:coreProperties>
</file>