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
  </p:notesMasterIdLst>
  <p:sldIdLst>
    <p:sldId id="263" r:id="rId3"/>
    <p:sldId id="264" r:id="rId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94660"/>
  </p:normalViewPr>
  <p:slideViewPr>
    <p:cSldViewPr showGuides="1">
      <p:cViewPr varScale="1">
        <p:scale>
          <a:sx n="78" d="100"/>
          <a:sy n="78" d="100"/>
        </p:scale>
        <p:origin x="-952" y="-112"/>
      </p:cViewPr>
      <p:guideLst>
        <p:guide orient="horz" pos="2160"/>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50403" cy="4973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256" y="0"/>
            <a:ext cx="2950403" cy="497307"/>
          </a:xfrm>
          <a:prstGeom prst="rect">
            <a:avLst/>
          </a:prstGeom>
        </p:spPr>
        <p:txBody>
          <a:bodyPr vert="horz" lIns="91440" tIns="45720" rIns="91440" bIns="45720" rtlCol="0"/>
          <a:lstStyle>
            <a:lvl1pPr algn="r">
              <a:defRPr sz="1200"/>
            </a:lvl1pPr>
          </a:lstStyle>
          <a:p>
            <a:fld id="{EE43D8DB-7E92-4D93-ACB6-9E1EEF0EE9D0}" type="datetimeFigureOut">
              <a:rPr kumimoji="1" lang="ja-JP" altLang="en-US" smtClean="0"/>
              <a:t>15/08/31</a:t>
            </a:fld>
            <a:endParaRPr kumimoji="1" lang="ja-JP" altLang="en-US"/>
          </a:p>
        </p:txBody>
      </p:sp>
      <p:sp>
        <p:nvSpPr>
          <p:cNvPr id="4" name="スライド イメージ プレースホルダー 3"/>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337" y="4721865"/>
            <a:ext cx="5444527" cy="447236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334"/>
            <a:ext cx="2950403" cy="49730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256" y="9440334"/>
            <a:ext cx="2950403" cy="497307"/>
          </a:xfrm>
          <a:prstGeom prst="rect">
            <a:avLst/>
          </a:prstGeom>
        </p:spPr>
        <p:txBody>
          <a:bodyPr vert="horz" lIns="91440" tIns="45720" rIns="91440" bIns="45720" rtlCol="0" anchor="b"/>
          <a:lstStyle>
            <a:lvl1pPr algn="r">
              <a:defRPr sz="1200"/>
            </a:lvl1pPr>
          </a:lstStyle>
          <a:p>
            <a:fld id="{6918F090-CAD8-4002-97E2-60892183F094}" type="slidenum">
              <a:rPr kumimoji="1" lang="ja-JP" altLang="en-US" smtClean="0"/>
              <a:t>‹#›</a:t>
            </a:fld>
            <a:endParaRPr kumimoji="1" lang="ja-JP" altLang="en-US"/>
          </a:p>
        </p:txBody>
      </p:sp>
    </p:spTree>
    <p:extLst>
      <p:ext uri="{BB962C8B-B14F-4D97-AF65-F5344CB8AC3E}">
        <p14:creationId xmlns:p14="http://schemas.microsoft.com/office/powerpoint/2010/main" val="5830129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788021" y="4648201"/>
            <a:ext cx="7365380" cy="990601"/>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219200" y="5715001"/>
            <a:ext cx="6400800" cy="6858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正方形/長方形 5"/>
          <p:cNvSpPr/>
          <p:nvPr userDrawn="1"/>
        </p:nvSpPr>
        <p:spPr>
          <a:xfrm>
            <a:off x="304800" y="6516801"/>
            <a:ext cx="4572000" cy="261610"/>
          </a:xfrm>
          <a:prstGeom prst="rect">
            <a:avLst/>
          </a:prstGeom>
        </p:spPr>
        <p:txBody>
          <a:bodyPr>
            <a:spAutoFit/>
          </a:bodyPr>
          <a:lstStyle/>
          <a:p>
            <a:pPr>
              <a:lnSpc>
                <a:spcPct val="100000"/>
              </a:lnSpc>
            </a:pPr>
            <a:r>
              <a:rPr lang="en-US" altLang="ja-JP" sz="1100" baseline="0" dirty="0" smtClean="0">
                <a:solidFill>
                  <a:schemeClr val="bg1"/>
                </a:solidFill>
                <a:ea typeface="ＭＳ Ｐゴシック" charset="-128"/>
              </a:rPr>
              <a:t>© 2013 Boston Scientific Corporation. All rights reserved.</a:t>
            </a:r>
            <a:endParaRPr lang="en-US" altLang="ja-JP" sz="1100" baseline="0" dirty="0">
              <a:solidFill>
                <a:schemeClr val="bg1"/>
              </a:solidFill>
              <a:ea typeface="ＭＳ Ｐゴシック" charset="-128"/>
            </a:endParaRPr>
          </a:p>
        </p:txBody>
      </p:sp>
    </p:spTree>
    <p:extLst>
      <p:ext uri="{BB962C8B-B14F-4D97-AF65-F5344CB8AC3E}">
        <p14:creationId xmlns:p14="http://schemas.microsoft.com/office/powerpoint/2010/main" val="29842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788021" y="4648201"/>
            <a:ext cx="7365380" cy="990601"/>
          </a:xfrm>
        </p:spPr>
        <p:txBody>
          <a:bodyPr>
            <a:normAutofit/>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219200" y="5715001"/>
            <a:ext cx="6400800" cy="6858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正方形/長方形 5"/>
          <p:cNvSpPr/>
          <p:nvPr userDrawn="1"/>
        </p:nvSpPr>
        <p:spPr>
          <a:xfrm>
            <a:off x="304800" y="6516801"/>
            <a:ext cx="4572000" cy="261610"/>
          </a:xfrm>
          <a:prstGeom prst="rect">
            <a:avLst/>
          </a:prstGeom>
        </p:spPr>
        <p:txBody>
          <a:bodyPr>
            <a:spAutoFit/>
          </a:bodyPr>
          <a:lstStyle/>
          <a:p>
            <a:pPr>
              <a:lnSpc>
                <a:spcPct val="100000"/>
              </a:lnSpc>
            </a:pPr>
            <a:r>
              <a:rPr lang="en-US" altLang="ja-JP" sz="1100" baseline="0" dirty="0" smtClean="0">
                <a:solidFill>
                  <a:schemeClr val="bg1"/>
                </a:solidFill>
                <a:ea typeface="ＭＳ Ｐゴシック" charset="-128"/>
              </a:rPr>
              <a:t>© 2013 Boston Scientific Corporation. All rights reserved.</a:t>
            </a:r>
            <a:endParaRPr lang="en-US" altLang="ja-JP" sz="1100" baseline="0" dirty="0">
              <a:solidFill>
                <a:schemeClr val="bg1"/>
              </a:solidFill>
              <a:ea typeface="ＭＳ Ｐゴシック" charset="-128"/>
            </a:endParaRPr>
          </a:p>
        </p:txBody>
      </p:sp>
    </p:spTree>
    <p:extLst>
      <p:ext uri="{BB962C8B-B14F-4D97-AF65-F5344CB8AC3E}">
        <p14:creationId xmlns:p14="http://schemas.microsoft.com/office/powerpoint/2010/main" val="147198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788021" y="1981200"/>
            <a:ext cx="7365380" cy="1295400"/>
          </a:xfrm>
        </p:spPr>
        <p:txBody>
          <a:bodyPr>
            <a:normAutofit/>
          </a:bodyPr>
          <a:lstStyle>
            <a:lvl1pPr>
              <a:defRPr sz="3600">
                <a:solidFill>
                  <a:schemeClr val="tx1"/>
                </a:solidFill>
              </a:defRPr>
            </a:lvl1pPr>
          </a:lstStyle>
          <a:p>
            <a:r>
              <a:rPr lang="en-US" dirty="0" smtClean="0"/>
              <a:t>Click to edit Transition Slide style</a:t>
            </a:r>
            <a:endParaRPr lang="en-US" dirty="0"/>
          </a:p>
        </p:txBody>
      </p:sp>
      <p:sp>
        <p:nvSpPr>
          <p:cNvPr id="3" name="Subtitle 2"/>
          <p:cNvSpPr>
            <a:spLocks noGrp="1"/>
          </p:cNvSpPr>
          <p:nvPr>
            <p:ph type="subTitle" idx="1" hasCustomPrompt="1"/>
          </p:nvPr>
        </p:nvSpPr>
        <p:spPr>
          <a:xfrm>
            <a:off x="1219200" y="3733800"/>
            <a:ext cx="6400800" cy="6858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 style</a:t>
            </a:r>
            <a:endParaRPr lang="en-US" dirty="0"/>
          </a:p>
        </p:txBody>
      </p:sp>
      <p:sp>
        <p:nvSpPr>
          <p:cNvPr id="5" name="正方形/長方形 4"/>
          <p:cNvSpPr/>
          <p:nvPr userDrawn="1"/>
        </p:nvSpPr>
        <p:spPr>
          <a:xfrm>
            <a:off x="152400" y="6516801"/>
            <a:ext cx="4572000" cy="261610"/>
          </a:xfrm>
          <a:prstGeom prst="rect">
            <a:avLst/>
          </a:prstGeom>
        </p:spPr>
        <p:txBody>
          <a:bodyPr>
            <a:spAutoFit/>
          </a:bodyPr>
          <a:lstStyle/>
          <a:p>
            <a:pPr>
              <a:lnSpc>
                <a:spcPct val="100000"/>
              </a:lnSpc>
            </a:pPr>
            <a:r>
              <a:rPr lang="en-US" altLang="ja-JP" sz="1100" dirty="0" smtClean="0">
                <a:solidFill>
                  <a:schemeClr val="tx1"/>
                </a:solidFill>
                <a:ea typeface="ＭＳ Ｐゴシック" charset="-128"/>
              </a:rPr>
              <a:t>© 2013 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5416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141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6426" y="1447801"/>
            <a:ext cx="8004175" cy="2307183"/>
          </a:xfrm>
        </p:spPr>
        <p:txBody>
          <a:bodyPr vert="horz" lIns="91440" tIns="45720" rIns="91440" bIns="45720" rtlCol="0" anchor="b" anchorCtr="0">
            <a:normAutofit/>
          </a:bodyPr>
          <a:lstStyle>
            <a:lvl1pPr>
              <a:defRPr lang="en-US" sz="4000" b="0" cap="none">
                <a:solidFill>
                  <a:schemeClr val="tx2"/>
                </a:solidFill>
              </a:defRPr>
            </a:lvl1pPr>
          </a:lstStyle>
          <a:p>
            <a:pPr lvl="0">
              <a:lnSpc>
                <a:spcPct val="85000"/>
              </a:lnSpc>
            </a:pPr>
            <a:r>
              <a:rPr lang="en-US" smtClean="0"/>
              <a:t>Click to edit Master title style</a:t>
            </a:r>
            <a:endParaRPr lang="en-US" dirty="0"/>
          </a:p>
        </p:txBody>
      </p:sp>
      <p:sp>
        <p:nvSpPr>
          <p:cNvPr id="3" name="Text Placeholder 2"/>
          <p:cNvSpPr>
            <a:spLocks noGrp="1"/>
          </p:cNvSpPr>
          <p:nvPr>
            <p:ph type="body" idx="1"/>
          </p:nvPr>
        </p:nvSpPr>
        <p:spPr>
          <a:xfrm>
            <a:off x="722313" y="3986214"/>
            <a:ext cx="7772400" cy="1500187"/>
          </a:xfrm>
        </p:spPr>
        <p:txBody>
          <a:bodyPr vert="horz" lIns="91440" tIns="45720" rIns="91440" bIns="45720" rtlCol="0" anchor="t" anchorCtr="0">
            <a:normAutofit/>
          </a:bodyPr>
          <a:lstStyle>
            <a:lvl1pPr marL="236538" indent="-236538" algn="ctr">
              <a:buNone/>
              <a:defRPr lang="en-US" smtClean="0">
                <a:solidFill>
                  <a:schemeClr val="tx2"/>
                </a:solidFill>
                <a:latin typeface="Arial" pitchFamily="34" charset="0"/>
                <a:cs typeface="Arial" pitchFamily="34" charset="0"/>
              </a:defRPr>
            </a:lvl1pPr>
          </a:lstStyle>
          <a:p>
            <a:pPr marL="0" lvl="0" indent="0" algn="ctr">
              <a:spcBef>
                <a:spcPct val="20000"/>
              </a:spcBef>
              <a:buClr>
                <a:srgbClr val="C00000"/>
              </a:buClr>
            </a:pPr>
            <a:r>
              <a:rPr lang="en-US" smtClean="0"/>
              <a:t>Click to edit Master text styles</a:t>
            </a:r>
          </a:p>
        </p:txBody>
      </p:sp>
    </p:spTree>
    <p:extLst>
      <p:ext uri="{BB962C8B-B14F-4D97-AF65-F5344CB8AC3E}">
        <p14:creationId xmlns:p14="http://schemas.microsoft.com/office/powerpoint/2010/main" val="19788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289034" y="1295400"/>
            <a:ext cx="4282967"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267200"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443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head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86106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1" y="1906260"/>
            <a:ext cx="86106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8240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42672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1" y="1906260"/>
            <a:ext cx="42672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68826" y="1234966"/>
            <a:ext cx="4268876"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68826" y="1906260"/>
            <a:ext cx="4268876"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73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42324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60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788021" y="1981200"/>
            <a:ext cx="7365380" cy="1295400"/>
          </a:xfrm>
        </p:spPr>
        <p:txBody>
          <a:bodyPr>
            <a:normAutofit/>
          </a:bodyPr>
          <a:lstStyle>
            <a:lvl1pPr>
              <a:defRPr sz="3600">
                <a:solidFill>
                  <a:schemeClr val="tx1"/>
                </a:solidFill>
              </a:defRPr>
            </a:lvl1pPr>
          </a:lstStyle>
          <a:p>
            <a:r>
              <a:rPr lang="en-US" dirty="0" smtClean="0"/>
              <a:t>Click to edit Transition Slide style</a:t>
            </a:r>
            <a:endParaRPr lang="en-US" dirty="0"/>
          </a:p>
        </p:txBody>
      </p:sp>
      <p:sp>
        <p:nvSpPr>
          <p:cNvPr id="3" name="Subtitle 2"/>
          <p:cNvSpPr>
            <a:spLocks noGrp="1"/>
          </p:cNvSpPr>
          <p:nvPr>
            <p:ph type="subTitle" idx="1" hasCustomPrompt="1"/>
          </p:nvPr>
        </p:nvSpPr>
        <p:spPr>
          <a:xfrm>
            <a:off x="1219200" y="3733800"/>
            <a:ext cx="6400800" cy="6858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 style</a:t>
            </a:r>
            <a:endParaRPr lang="en-US" dirty="0"/>
          </a:p>
        </p:txBody>
      </p:sp>
      <p:sp>
        <p:nvSpPr>
          <p:cNvPr id="5" name="正方形/長方形 4"/>
          <p:cNvSpPr/>
          <p:nvPr userDrawn="1"/>
        </p:nvSpPr>
        <p:spPr>
          <a:xfrm>
            <a:off x="152400" y="6516801"/>
            <a:ext cx="4572000" cy="261610"/>
          </a:xfrm>
          <a:prstGeom prst="rect">
            <a:avLst/>
          </a:prstGeom>
        </p:spPr>
        <p:txBody>
          <a:bodyPr>
            <a:spAutoFit/>
          </a:bodyPr>
          <a:lstStyle/>
          <a:p>
            <a:pPr>
              <a:lnSpc>
                <a:spcPct val="100000"/>
              </a:lnSpc>
            </a:pPr>
            <a:r>
              <a:rPr lang="en-US" altLang="ja-JP" sz="1100" dirty="0" smtClean="0">
                <a:solidFill>
                  <a:schemeClr val="tx1"/>
                </a:solidFill>
                <a:ea typeface="ＭＳ Ｐゴシック" charset="-128"/>
              </a:rPr>
              <a:t>© 2013 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307817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809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6426" y="1447801"/>
            <a:ext cx="8004175" cy="2307183"/>
          </a:xfrm>
        </p:spPr>
        <p:txBody>
          <a:bodyPr vert="horz" lIns="91440" tIns="45720" rIns="91440" bIns="45720" rtlCol="0" anchor="b" anchorCtr="0">
            <a:normAutofit/>
          </a:bodyPr>
          <a:lstStyle>
            <a:lvl1pPr>
              <a:defRPr lang="en-US" sz="4000" b="0" cap="none">
                <a:solidFill>
                  <a:schemeClr val="tx2"/>
                </a:solidFill>
              </a:defRPr>
            </a:lvl1pPr>
          </a:lstStyle>
          <a:p>
            <a:pPr lvl="0">
              <a:lnSpc>
                <a:spcPct val="85000"/>
              </a:lnSpc>
            </a:pPr>
            <a:r>
              <a:rPr lang="en-US" smtClean="0"/>
              <a:t>Click to edit Master title style</a:t>
            </a:r>
            <a:endParaRPr lang="en-US" dirty="0"/>
          </a:p>
        </p:txBody>
      </p:sp>
      <p:sp>
        <p:nvSpPr>
          <p:cNvPr id="3" name="Text Placeholder 2"/>
          <p:cNvSpPr>
            <a:spLocks noGrp="1"/>
          </p:cNvSpPr>
          <p:nvPr>
            <p:ph type="body" idx="1"/>
          </p:nvPr>
        </p:nvSpPr>
        <p:spPr>
          <a:xfrm>
            <a:off x="722313" y="3986214"/>
            <a:ext cx="7772400" cy="1500187"/>
          </a:xfrm>
        </p:spPr>
        <p:txBody>
          <a:bodyPr vert="horz" lIns="91440" tIns="45720" rIns="91440" bIns="45720" rtlCol="0" anchor="t" anchorCtr="0">
            <a:normAutofit/>
          </a:bodyPr>
          <a:lstStyle>
            <a:lvl1pPr marL="236538" indent="-236538" algn="ctr">
              <a:buNone/>
              <a:defRPr lang="en-US" smtClean="0">
                <a:solidFill>
                  <a:schemeClr val="tx2"/>
                </a:solidFill>
                <a:latin typeface="Arial" pitchFamily="34" charset="0"/>
                <a:cs typeface="Arial" pitchFamily="34" charset="0"/>
              </a:defRPr>
            </a:lvl1pPr>
          </a:lstStyle>
          <a:p>
            <a:pPr marL="0" lvl="0" indent="0" algn="ctr">
              <a:spcBef>
                <a:spcPct val="20000"/>
              </a:spcBef>
              <a:buClr>
                <a:srgbClr val="C00000"/>
              </a:buClr>
            </a:pPr>
            <a:r>
              <a:rPr lang="en-US" smtClean="0"/>
              <a:t>Click to edit Master text styles</a:t>
            </a:r>
          </a:p>
        </p:txBody>
      </p:sp>
    </p:spTree>
    <p:extLst>
      <p:ext uri="{BB962C8B-B14F-4D97-AF65-F5344CB8AC3E}">
        <p14:creationId xmlns:p14="http://schemas.microsoft.com/office/powerpoint/2010/main" val="426075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289034" y="1295400"/>
            <a:ext cx="4282967"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267200" cy="5029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631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86106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1" y="1906260"/>
            <a:ext cx="86106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104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234966"/>
            <a:ext cx="4267200"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47651" y="1906260"/>
            <a:ext cx="4267200"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68826" y="1234966"/>
            <a:ext cx="4268876" cy="639762"/>
          </a:xfrm>
        </p:spPr>
        <p:txBody>
          <a:bodyPr anchor="b">
            <a:noAutofit/>
          </a:bodyPr>
          <a:lstStyle>
            <a:lvl1pPr marL="0" indent="0">
              <a:spcBef>
                <a:spcPts val="0"/>
              </a:spcBef>
              <a:buNone/>
              <a:defRPr sz="2200" b="0" i="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68826" y="1906260"/>
            <a:ext cx="4268876" cy="4373672"/>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4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222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210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theme" Target="../theme/theme2.xml"/><Relationship Id="rId11" Type="http://schemas.openxmlformats.org/officeDocument/2006/relationships/image" Target="../media/image1.jp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b="8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6553200" cy="825064"/>
          </a:xfrm>
          <a:prstGeom prst="rect">
            <a:avLst/>
          </a:prstGeom>
        </p:spPr>
        <p:txBody>
          <a:bodyPr vert="horz" lIns="91440" tIns="45720" rIns="91440" bIns="45720" rtlCol="0" anchor="b" anchorCtr="0">
            <a:normAutofit/>
          </a:bodyPr>
          <a:lstStyle/>
          <a:p>
            <a:pPr lvl="0" algn="l">
              <a:lnSpc>
                <a:spcPct val="85000"/>
              </a:lnSpc>
            </a:pPr>
            <a:r>
              <a:rPr lang="en-US" dirty="0" smtClean="0"/>
              <a:t>Click to edit Master title style</a:t>
            </a:r>
            <a:endParaRPr lang="en-US" dirty="0"/>
          </a:p>
        </p:txBody>
      </p:sp>
      <p:sp>
        <p:nvSpPr>
          <p:cNvPr id="3" name="Text Placeholder 2"/>
          <p:cNvSpPr>
            <a:spLocks noGrp="1"/>
          </p:cNvSpPr>
          <p:nvPr>
            <p:ph type="body" idx="1"/>
          </p:nvPr>
        </p:nvSpPr>
        <p:spPr>
          <a:xfrm>
            <a:off x="289034" y="1295400"/>
            <a:ext cx="8550167"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11"/>
          <p:cNvSpPr>
            <a:spLocks noChangeArrowheads="1"/>
          </p:cNvSpPr>
          <p:nvPr/>
        </p:nvSpPr>
        <p:spPr bwMode="auto">
          <a:xfrm>
            <a:off x="479503" y="6584795"/>
            <a:ext cx="6553200" cy="215444"/>
          </a:xfrm>
          <a:prstGeom prst="rect">
            <a:avLst/>
          </a:prstGeom>
          <a:noFill/>
          <a:ln>
            <a:noFill/>
          </a:ln>
          <a:effectLst/>
          <a:extLst>
            <a:ext uri="{909E8E84-426E-40dd-AFC4-6F175D3DCCD1}">
              <a14:hiddenFill xmlns:a14="http://schemas.microsoft.com/office/drawing/2010/main">
                <a:solidFill>
                  <a:srgbClr val="074B85"/>
                </a:solidFill>
              </a14:hiddenFill>
            </a:ext>
            <a:ext uri="{91240B29-F687-4f45-9708-019B960494DF}">
              <a14:hiddenLine xmlns:a14="http://schemas.microsoft.com/office/drawing/2010/main" w="9525">
                <a:solidFill>
                  <a:srgbClr val="646D7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800" dirty="0" smtClean="0">
                <a:solidFill>
                  <a:schemeClr val="bg1">
                    <a:lumMod val="50000"/>
                  </a:schemeClr>
                </a:solidFill>
              </a:rPr>
              <a:t> </a:t>
            </a:r>
            <a:endParaRPr lang="en-US" sz="800" dirty="0">
              <a:solidFill>
                <a:schemeClr val="bg1">
                  <a:lumMod val="50000"/>
                </a:schemeClr>
              </a:solidFill>
            </a:endParaRPr>
          </a:p>
        </p:txBody>
      </p:sp>
      <p:sp>
        <p:nvSpPr>
          <p:cNvPr id="4" name="正方形/長方形 3"/>
          <p:cNvSpPr/>
          <p:nvPr/>
        </p:nvSpPr>
        <p:spPr>
          <a:xfrm>
            <a:off x="304800" y="6516800"/>
            <a:ext cx="5892800" cy="261610"/>
          </a:xfrm>
          <a:prstGeom prst="rect">
            <a:avLst/>
          </a:prstGeom>
        </p:spPr>
        <p:txBody>
          <a:bodyPr wrap="square">
            <a:spAutoFit/>
          </a:bodyPr>
          <a:lstStyle/>
          <a:p>
            <a:pPr>
              <a:lnSpc>
                <a:spcPct val="100000"/>
              </a:lnSpc>
            </a:pPr>
            <a:r>
              <a:rPr lang="en-US" altLang="ja-JP" sz="1100" dirty="0" smtClean="0">
                <a:solidFill>
                  <a:schemeClr val="tx1"/>
                </a:solidFill>
                <a:ea typeface="ＭＳ Ｐゴシック" charset="-128"/>
              </a:rPr>
              <a:t>© </a:t>
            </a:r>
            <a:r>
              <a:rPr lang="en-US" altLang="ja-JP" sz="1100" dirty="0" smtClean="0">
                <a:solidFill>
                  <a:schemeClr val="tx1"/>
                </a:solidFill>
                <a:ea typeface="ＭＳ Ｐゴシック" charset="-128"/>
              </a:rPr>
              <a:t>2015 </a:t>
            </a:r>
            <a:r>
              <a:rPr lang="en-US" altLang="ja-JP" sz="1100" dirty="0" smtClean="0">
                <a:solidFill>
                  <a:schemeClr val="tx1"/>
                </a:solidFill>
                <a:ea typeface="ＭＳ Ｐゴシック" charset="-128"/>
              </a:rPr>
              <a:t>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91738294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60" r:id="rId7"/>
    <p:sldLayoutId id="2147483654" r:id="rId8"/>
    <p:sldLayoutId id="2147483655" r:id="rId9"/>
  </p:sldLayoutIdLst>
  <p:txStyles>
    <p:titleStyle>
      <a:lvl1pPr algn="ctr" defTabSz="914400" rtl="0" eaLnBrk="1" latinLnBrk="0" hangingPunct="1">
        <a:spcBef>
          <a:spcPct val="0"/>
        </a:spcBef>
        <a:buNone/>
        <a:defRPr lang="en-US" sz="280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236538" indent="-236538" algn="l" defTabSz="914400" rtl="0" eaLnBrk="1" latinLnBrk="0" hangingPunct="1">
        <a:lnSpc>
          <a:spcPct val="85000"/>
        </a:lnSpc>
        <a:spcBef>
          <a:spcPts val="600"/>
        </a:spcBef>
        <a:buFont typeface="Arial" pitchFamily="34" charset="0"/>
        <a:buChar char="•"/>
        <a:defRPr sz="2000" kern="1200">
          <a:solidFill>
            <a:srgbClr val="1F497D"/>
          </a:solidFill>
          <a:latin typeface="+mn-lt"/>
          <a:ea typeface="+mn-ea"/>
          <a:cs typeface="+mn-cs"/>
        </a:defRPr>
      </a:lvl1pPr>
      <a:lvl2pPr marL="693738" indent="-236538" algn="l" defTabSz="914400" rtl="0" eaLnBrk="1" latinLnBrk="0" hangingPunct="1">
        <a:lnSpc>
          <a:spcPct val="85000"/>
        </a:lnSpc>
        <a:spcBef>
          <a:spcPct val="20000"/>
        </a:spcBef>
        <a:buFont typeface="Arial" pitchFamily="34" charset="0"/>
        <a:buChar char="–"/>
        <a:defRPr sz="1800" kern="1200">
          <a:solidFill>
            <a:srgbClr val="1F497D"/>
          </a:solidFill>
          <a:latin typeface="+mn-lt"/>
          <a:ea typeface="+mn-ea"/>
          <a:cs typeface="+mn-cs"/>
        </a:defRPr>
      </a:lvl2pPr>
      <a:lvl3pPr marL="1087438" indent="-173038" algn="l" defTabSz="914400" rtl="0" eaLnBrk="1" latinLnBrk="0" hangingPunct="1">
        <a:lnSpc>
          <a:spcPct val="85000"/>
        </a:lnSpc>
        <a:spcBef>
          <a:spcPct val="20000"/>
        </a:spcBef>
        <a:buFont typeface="Arial" pitchFamily="34" charset="0"/>
        <a:buChar char="•"/>
        <a:defRPr sz="1600" kern="1200">
          <a:solidFill>
            <a:srgbClr val="1F497D"/>
          </a:solidFill>
          <a:latin typeface="+mn-lt"/>
          <a:ea typeface="+mn-ea"/>
          <a:cs typeface="+mn-cs"/>
        </a:defRPr>
      </a:lvl3pPr>
      <a:lvl4pPr marL="15446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4pPr>
      <a:lvl5pPr marL="20018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b="8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52400"/>
            <a:ext cx="6553200" cy="825064"/>
          </a:xfrm>
          <a:prstGeom prst="rect">
            <a:avLst/>
          </a:prstGeom>
        </p:spPr>
        <p:txBody>
          <a:bodyPr vert="horz" lIns="91440" tIns="45720" rIns="91440" bIns="45720" rtlCol="0" anchor="b" anchorCtr="0">
            <a:normAutofit/>
          </a:bodyPr>
          <a:lstStyle/>
          <a:p>
            <a:pPr lvl="0" algn="l">
              <a:lnSpc>
                <a:spcPct val="85000"/>
              </a:lnSpc>
            </a:pPr>
            <a:r>
              <a:rPr lang="en-US" dirty="0" smtClean="0"/>
              <a:t>Click to edit Master title style</a:t>
            </a:r>
            <a:endParaRPr lang="en-US" dirty="0"/>
          </a:p>
        </p:txBody>
      </p:sp>
      <p:sp>
        <p:nvSpPr>
          <p:cNvPr id="3" name="Text Placeholder 2"/>
          <p:cNvSpPr>
            <a:spLocks noGrp="1"/>
          </p:cNvSpPr>
          <p:nvPr>
            <p:ph type="body" idx="1"/>
          </p:nvPr>
        </p:nvSpPr>
        <p:spPr>
          <a:xfrm>
            <a:off x="289034" y="1295400"/>
            <a:ext cx="8550167"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11"/>
          <p:cNvSpPr>
            <a:spLocks noChangeArrowheads="1"/>
          </p:cNvSpPr>
          <p:nvPr/>
        </p:nvSpPr>
        <p:spPr bwMode="auto">
          <a:xfrm>
            <a:off x="479503" y="6584795"/>
            <a:ext cx="6553200" cy="215444"/>
          </a:xfrm>
          <a:prstGeom prst="rect">
            <a:avLst/>
          </a:prstGeom>
          <a:noFill/>
          <a:ln>
            <a:noFill/>
          </a:ln>
          <a:effectLst/>
          <a:extLst>
            <a:ext uri="{909E8E84-426E-40dd-AFC4-6F175D3DCCD1}">
              <a14:hiddenFill xmlns:a14="http://schemas.microsoft.com/office/drawing/2010/main">
                <a:solidFill>
                  <a:srgbClr val="074B85"/>
                </a:solidFill>
              </a14:hiddenFill>
            </a:ext>
            <a:ext uri="{91240B29-F687-4f45-9708-019B960494DF}">
              <a14:hiddenLine xmlns:a14="http://schemas.microsoft.com/office/drawing/2010/main" w="9525">
                <a:solidFill>
                  <a:srgbClr val="646D7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sz="800" dirty="0" smtClean="0">
                <a:solidFill>
                  <a:schemeClr val="bg1">
                    <a:lumMod val="50000"/>
                  </a:schemeClr>
                </a:solidFill>
              </a:rPr>
              <a:t> </a:t>
            </a:r>
            <a:endParaRPr lang="en-US" sz="800" dirty="0">
              <a:solidFill>
                <a:schemeClr val="bg1">
                  <a:lumMod val="50000"/>
                </a:schemeClr>
              </a:solidFill>
            </a:endParaRPr>
          </a:p>
        </p:txBody>
      </p:sp>
      <p:sp>
        <p:nvSpPr>
          <p:cNvPr id="4" name="正方形/長方形 3"/>
          <p:cNvSpPr/>
          <p:nvPr/>
        </p:nvSpPr>
        <p:spPr>
          <a:xfrm>
            <a:off x="304800" y="6516800"/>
            <a:ext cx="6807200" cy="261610"/>
          </a:xfrm>
          <a:prstGeom prst="rect">
            <a:avLst/>
          </a:prstGeom>
        </p:spPr>
        <p:txBody>
          <a:bodyPr wrap="square">
            <a:spAutoFit/>
          </a:bodyPr>
          <a:lstStyle/>
          <a:p>
            <a:pPr>
              <a:lnSpc>
                <a:spcPct val="100000"/>
              </a:lnSpc>
            </a:pPr>
            <a:r>
              <a:rPr lang="en-US" altLang="ja-JP" sz="1100" dirty="0" smtClean="0">
                <a:solidFill>
                  <a:schemeClr val="tx1"/>
                </a:solidFill>
                <a:ea typeface="ＭＳ Ｐゴシック" charset="-128"/>
              </a:rPr>
              <a:t>© </a:t>
            </a:r>
            <a:r>
              <a:rPr lang="en-US" altLang="ja-JP" sz="1100" dirty="0" smtClean="0">
                <a:solidFill>
                  <a:schemeClr val="tx1"/>
                </a:solidFill>
                <a:ea typeface="ＭＳ Ｐゴシック" charset="-128"/>
              </a:rPr>
              <a:t>2015 </a:t>
            </a:r>
            <a:r>
              <a:rPr lang="en-US" altLang="ja-JP" sz="1100" dirty="0" smtClean="0">
                <a:solidFill>
                  <a:schemeClr val="tx1"/>
                </a:solidFill>
                <a:ea typeface="ＭＳ Ｐゴシック" charset="-128"/>
              </a:rPr>
              <a:t>Boston Scientific Corporation. All rights reserved.</a:t>
            </a:r>
            <a:endParaRPr lang="en-US" altLang="ja-JP" sz="1100" dirty="0">
              <a:solidFill>
                <a:schemeClr val="tx1"/>
              </a:solidFill>
              <a:ea typeface="ＭＳ Ｐゴシック" charset="-128"/>
            </a:endParaRPr>
          </a:p>
        </p:txBody>
      </p:sp>
    </p:spTree>
    <p:extLst>
      <p:ext uri="{BB962C8B-B14F-4D97-AF65-F5344CB8AC3E}">
        <p14:creationId xmlns:p14="http://schemas.microsoft.com/office/powerpoint/2010/main" val="29420573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xStyles>
    <p:titleStyle>
      <a:lvl1pPr algn="ctr" defTabSz="914400" rtl="0" eaLnBrk="1" latinLnBrk="0" hangingPunct="1">
        <a:spcBef>
          <a:spcPct val="0"/>
        </a:spcBef>
        <a:buNone/>
        <a:defRPr lang="en-US" sz="2800" kern="1200"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236538" indent="-236538" algn="l" defTabSz="914400" rtl="0" eaLnBrk="1" latinLnBrk="0" hangingPunct="1">
        <a:lnSpc>
          <a:spcPct val="85000"/>
        </a:lnSpc>
        <a:spcBef>
          <a:spcPts val="600"/>
        </a:spcBef>
        <a:buFont typeface="Arial" pitchFamily="34" charset="0"/>
        <a:buChar char="•"/>
        <a:defRPr sz="2000" kern="1200">
          <a:solidFill>
            <a:srgbClr val="1F497D"/>
          </a:solidFill>
          <a:latin typeface="+mn-lt"/>
          <a:ea typeface="+mn-ea"/>
          <a:cs typeface="+mn-cs"/>
        </a:defRPr>
      </a:lvl1pPr>
      <a:lvl2pPr marL="693738" indent="-236538" algn="l" defTabSz="914400" rtl="0" eaLnBrk="1" latinLnBrk="0" hangingPunct="1">
        <a:lnSpc>
          <a:spcPct val="85000"/>
        </a:lnSpc>
        <a:spcBef>
          <a:spcPct val="20000"/>
        </a:spcBef>
        <a:buFont typeface="Arial" pitchFamily="34" charset="0"/>
        <a:buChar char="–"/>
        <a:defRPr sz="1800" kern="1200">
          <a:solidFill>
            <a:srgbClr val="1F497D"/>
          </a:solidFill>
          <a:latin typeface="+mn-lt"/>
          <a:ea typeface="+mn-ea"/>
          <a:cs typeface="+mn-cs"/>
        </a:defRPr>
      </a:lvl2pPr>
      <a:lvl3pPr marL="1087438" indent="-173038" algn="l" defTabSz="914400" rtl="0" eaLnBrk="1" latinLnBrk="0" hangingPunct="1">
        <a:lnSpc>
          <a:spcPct val="85000"/>
        </a:lnSpc>
        <a:spcBef>
          <a:spcPct val="20000"/>
        </a:spcBef>
        <a:buFont typeface="Arial" pitchFamily="34" charset="0"/>
        <a:buChar char="•"/>
        <a:defRPr sz="1600" kern="1200">
          <a:solidFill>
            <a:srgbClr val="1F497D"/>
          </a:solidFill>
          <a:latin typeface="+mn-lt"/>
          <a:ea typeface="+mn-ea"/>
          <a:cs typeface="+mn-cs"/>
        </a:defRPr>
      </a:lvl3pPr>
      <a:lvl4pPr marL="15446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4pPr>
      <a:lvl5pPr marL="2001838" indent="-173038" algn="l" defTabSz="914400" rtl="0" eaLnBrk="1" latinLnBrk="0" hangingPunct="1">
        <a:lnSpc>
          <a:spcPct val="85000"/>
        </a:lnSpc>
        <a:spcBef>
          <a:spcPct val="20000"/>
        </a:spcBef>
        <a:buFont typeface="Arial" pitchFamily="34" charset="0"/>
        <a:buChar char="»"/>
        <a:defRPr sz="1400" kern="1200">
          <a:solidFill>
            <a:srgbClr val="1F497D"/>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2400" dirty="0" smtClean="0"/>
              <a:t>KAMAKURA LIVE 2015 x Boston Scientific  LS</a:t>
            </a:r>
            <a:r>
              <a:rPr kumimoji="1" lang="ja-JP" altLang="en-US" sz="2400" dirty="0" smtClean="0"/>
              <a:t>テーマ：インターベンションの発展とその未来像</a:t>
            </a:r>
            <a:endParaRPr kumimoji="1" lang="ja-JP" altLang="en-US" sz="2400" dirty="0"/>
          </a:p>
        </p:txBody>
      </p:sp>
      <p:sp>
        <p:nvSpPr>
          <p:cNvPr id="3" name="コンテンツ プレースホルダー 2"/>
          <p:cNvSpPr>
            <a:spLocks noGrp="1"/>
          </p:cNvSpPr>
          <p:nvPr>
            <p:ph idx="1"/>
          </p:nvPr>
        </p:nvSpPr>
        <p:spPr>
          <a:xfrm>
            <a:off x="304801" y="1066800"/>
            <a:ext cx="8550167" cy="5410200"/>
          </a:xfrm>
        </p:spPr>
        <p:txBody>
          <a:bodyPr>
            <a:normAutofit/>
          </a:bodyPr>
          <a:lstStyle/>
          <a:p>
            <a:pPr marL="0" indent="0">
              <a:buNone/>
            </a:pPr>
            <a:endParaRPr kumimoji="1" lang="en-US" altLang="ja-JP" sz="1800" b="1" dirty="0" smtClean="0"/>
          </a:p>
          <a:p>
            <a:pPr marL="0" indent="0">
              <a:buNone/>
            </a:pPr>
            <a:endParaRPr kumimoji="1" lang="en-US" altLang="ja-JP" sz="1800" b="1" dirty="0"/>
          </a:p>
          <a:p>
            <a:pPr marL="0" indent="0">
              <a:buNone/>
            </a:pPr>
            <a:r>
              <a:rPr kumimoji="1" lang="ja-JP" altLang="en-US" sz="1800" b="1" dirty="0" smtClean="0"/>
              <a:t>タイトル：</a:t>
            </a:r>
            <a:r>
              <a:rPr kumimoji="1" lang="ja-JP" altLang="en-US" sz="1800" b="1" dirty="0"/>
              <a:t> </a:t>
            </a:r>
            <a:r>
              <a:rPr kumimoji="1" lang="en-US" altLang="ja-JP" sz="1800" b="1" dirty="0" smtClean="0"/>
              <a:t>Interventional Cardiology : Innovation and Global perspective</a:t>
            </a:r>
            <a:endParaRPr kumimoji="1" lang="en-US" altLang="ja-JP" sz="1800" b="1" dirty="0"/>
          </a:p>
          <a:p>
            <a:pPr marL="0" indent="0">
              <a:buNone/>
            </a:pPr>
            <a:r>
              <a:rPr kumimoji="1" lang="en-US" altLang="ja-JP" sz="1600" dirty="0"/>
              <a:t> </a:t>
            </a:r>
            <a:r>
              <a:rPr kumimoji="1" lang="ja-JP" altLang="en-US" sz="1600" dirty="0" smtClean="0"/>
              <a:t> </a:t>
            </a:r>
            <a:endParaRPr kumimoji="1" lang="ja-JP" altLang="en-US" sz="1600" dirty="0"/>
          </a:p>
          <a:p>
            <a:pPr marL="0" indent="0">
              <a:buNone/>
            </a:pPr>
            <a:r>
              <a:rPr kumimoji="1" lang="ja-JP" altLang="en-US" sz="1600" dirty="0"/>
              <a:t>座長</a:t>
            </a:r>
            <a:r>
              <a:rPr kumimoji="1" lang="ja-JP" altLang="en-US" sz="1600" dirty="0" smtClean="0"/>
              <a:t>：　齋藤</a:t>
            </a:r>
            <a:r>
              <a:rPr kumimoji="1" lang="ja-JP" altLang="en-US" sz="1600" dirty="0"/>
              <a:t>滋</a:t>
            </a:r>
            <a:r>
              <a:rPr kumimoji="1" lang="ja-JP" altLang="en-US" sz="1600" dirty="0" smtClean="0"/>
              <a:t>先生  </a:t>
            </a:r>
            <a:r>
              <a:rPr kumimoji="1" lang="en-US" altLang="ja-JP" sz="1600" dirty="0" smtClean="0"/>
              <a:t>Wu </a:t>
            </a:r>
            <a:r>
              <a:rPr kumimoji="1" lang="ja-JP" altLang="en-US" sz="1600" dirty="0"/>
              <a:t>先生　</a:t>
            </a:r>
          </a:p>
          <a:p>
            <a:pPr marL="0" indent="0">
              <a:buNone/>
            </a:pPr>
            <a:r>
              <a:rPr kumimoji="1" lang="ja-JP" altLang="en-US" sz="1600" dirty="0"/>
              <a:t>演者</a:t>
            </a:r>
            <a:r>
              <a:rPr kumimoji="1" lang="ja-JP" altLang="en-US" sz="1600" dirty="0" smtClean="0"/>
              <a:t>：</a:t>
            </a:r>
            <a:r>
              <a:rPr kumimoji="1" lang="en-US" altLang="ja-JP" sz="1600" dirty="0"/>
              <a:t> Ted Feldman </a:t>
            </a:r>
            <a:r>
              <a:rPr kumimoji="1" lang="ja-JP" altLang="en-US" sz="1600" dirty="0"/>
              <a:t>先生</a:t>
            </a:r>
            <a:endParaRPr kumimoji="1" lang="en-US" altLang="ja-JP" sz="1600" dirty="0" smtClean="0"/>
          </a:p>
          <a:p>
            <a:pPr marL="0" indent="0">
              <a:buNone/>
            </a:pPr>
            <a:endParaRPr kumimoji="1" lang="en-US" altLang="ja-JP" sz="1600" dirty="0"/>
          </a:p>
          <a:p>
            <a:pPr marL="0" indent="0">
              <a:buNone/>
            </a:pPr>
            <a:r>
              <a:rPr kumimoji="1" lang="ja-JP" altLang="en-US" sz="1600" dirty="0" smtClean="0"/>
              <a:t>内容：</a:t>
            </a:r>
            <a:endParaRPr kumimoji="1" lang="en-US" altLang="ja-JP" sz="1600" dirty="0" smtClean="0"/>
          </a:p>
          <a:p>
            <a:pPr marL="0" indent="0">
              <a:buNone/>
            </a:pPr>
            <a:r>
              <a:rPr kumimoji="1" lang="ja-JP" altLang="en-US" sz="1600" dirty="0" smtClean="0"/>
              <a:t>　</a:t>
            </a:r>
            <a:endParaRPr kumimoji="1" lang="en-US" altLang="ja-JP" sz="1600" dirty="0" smtClean="0"/>
          </a:p>
          <a:p>
            <a:pPr marL="0" indent="0">
              <a:buNone/>
            </a:pPr>
            <a:r>
              <a:rPr kumimoji="1" lang="ja-JP" altLang="en-US" sz="1600" b="1" dirty="0" smtClean="0"/>
              <a:t>第１部</a:t>
            </a:r>
            <a:r>
              <a:rPr kumimoji="1" lang="ja-JP" altLang="en-US" sz="1600" dirty="0" smtClean="0"/>
              <a:t>　：　急速に発展するインターベンション業界であるが</a:t>
            </a:r>
            <a:r>
              <a:rPr kumimoji="1" lang="en-US" altLang="ja-JP" sz="1600" dirty="0" smtClean="0"/>
              <a:t>SHD</a:t>
            </a:r>
            <a:r>
              <a:rPr kumimoji="1" lang="ja-JP" altLang="en-US" sz="1600" dirty="0" smtClean="0"/>
              <a:t>はその中でも際立って世界中の医師、研究者、企業が開発競争を繰り広げその際立つ臨床効果と共に目覚ましい発展を遂げている。</a:t>
            </a:r>
            <a:endParaRPr kumimoji="1" lang="en-US" altLang="ja-JP" sz="1600" dirty="0" smtClean="0"/>
          </a:p>
          <a:p>
            <a:pPr marL="0" indent="0">
              <a:buNone/>
            </a:pPr>
            <a:r>
              <a:rPr kumimoji="1" lang="ja-JP" altLang="en-US" sz="1600" dirty="0" smtClean="0"/>
              <a:t>今回は世界の第一人者である</a:t>
            </a:r>
            <a:r>
              <a:rPr kumimoji="1" lang="en-US" altLang="ja-JP" sz="1600" dirty="0" smtClean="0"/>
              <a:t>Feldman</a:t>
            </a:r>
            <a:r>
              <a:rPr kumimoji="1" lang="ja-JP" altLang="en-US" sz="1600" dirty="0" smtClean="0"/>
              <a:t>先生より今後の世界的な展望と共に現在日本でも治験が進行している</a:t>
            </a:r>
            <a:r>
              <a:rPr kumimoji="1" lang="en-US" altLang="ja-JP" sz="1600" dirty="0" smtClean="0"/>
              <a:t>LOTUS Valve</a:t>
            </a:r>
            <a:r>
              <a:rPr kumimoji="1" lang="ja-JP" altLang="en-US" sz="1600" dirty="0" smtClean="0"/>
              <a:t>を紹介頂く。</a:t>
            </a:r>
            <a:endParaRPr kumimoji="1" lang="en-US" altLang="ja-JP" sz="1600" dirty="0" smtClean="0"/>
          </a:p>
          <a:p>
            <a:pPr marL="0" indent="0">
              <a:buNone/>
            </a:pPr>
            <a:endParaRPr kumimoji="1" lang="en-US" altLang="ja-JP" sz="1600" dirty="0"/>
          </a:p>
          <a:p>
            <a:pPr marL="0" indent="0">
              <a:buNone/>
            </a:pPr>
            <a:r>
              <a:rPr kumimoji="1" lang="ja-JP" altLang="en-US" sz="1600" b="1" dirty="0" smtClean="0"/>
              <a:t>第２部</a:t>
            </a:r>
            <a:r>
              <a:rPr kumimoji="1" lang="ja-JP" altLang="en-US" sz="1600" dirty="0" smtClean="0"/>
              <a:t>　：　第２世代</a:t>
            </a:r>
            <a:r>
              <a:rPr kumimoji="1" lang="en-US" altLang="ja-JP" sz="1600" dirty="0" smtClean="0"/>
              <a:t>DES</a:t>
            </a:r>
            <a:r>
              <a:rPr kumimoji="1" lang="ja-JP" altLang="en-US" sz="1600" dirty="0" err="1" smtClean="0"/>
              <a:t>で解</a:t>
            </a:r>
            <a:r>
              <a:rPr kumimoji="1" lang="ja-JP" altLang="en-US" sz="1600" dirty="0" smtClean="0"/>
              <a:t>決されたＶＬＳＴ等の問題は解決したと思われた。しかし</a:t>
            </a:r>
            <a:r>
              <a:rPr kumimoji="1" lang="en-US" altLang="ja-JP" sz="1600" dirty="0" smtClean="0"/>
              <a:t>DAPT STUDY</a:t>
            </a:r>
            <a:r>
              <a:rPr kumimoji="1" lang="ja-JP" altLang="en-US" sz="1600" dirty="0" smtClean="0"/>
              <a:t>の発表によりその問題解決は持ち越された。しかしながら</a:t>
            </a:r>
            <a:r>
              <a:rPr kumimoji="1" lang="en-US" altLang="ja-JP" sz="1600" dirty="0" smtClean="0"/>
              <a:t>DES</a:t>
            </a:r>
            <a:r>
              <a:rPr kumimoji="1" lang="ja-JP" altLang="en-US" sz="1600" dirty="0" smtClean="0"/>
              <a:t>は最終の開発局面を迎えており</a:t>
            </a:r>
            <a:r>
              <a:rPr kumimoji="1" lang="en-US" altLang="ja-JP" sz="1600" dirty="0" smtClean="0"/>
              <a:t>DP-DES</a:t>
            </a:r>
            <a:r>
              <a:rPr kumimoji="1" lang="ja-JP" altLang="en-US" sz="1600" dirty="0" smtClean="0"/>
              <a:t>から</a:t>
            </a:r>
            <a:r>
              <a:rPr kumimoji="1" lang="en-US" altLang="ja-JP" sz="1600" dirty="0" smtClean="0"/>
              <a:t>BP-DES</a:t>
            </a:r>
            <a:r>
              <a:rPr kumimoji="1" lang="ja-JP" altLang="en-US" sz="1600" dirty="0" smtClean="0"/>
              <a:t>の時代を迎えようとしている。今回は承認を目前に控え</a:t>
            </a:r>
            <a:r>
              <a:rPr kumimoji="1" lang="ja-JP" altLang="en-US" sz="1600" dirty="0"/>
              <a:t>た</a:t>
            </a:r>
            <a:r>
              <a:rPr kumimoji="1" lang="ja-JP" altLang="en-US" sz="1600" dirty="0" smtClean="0"/>
              <a:t>（恐らく</a:t>
            </a:r>
            <a:r>
              <a:rPr kumimoji="1" lang="en-US" altLang="ja-JP" sz="1600" dirty="0" smtClean="0"/>
              <a:t>US</a:t>
            </a:r>
            <a:r>
              <a:rPr kumimoji="1" lang="ja-JP" altLang="en-US" sz="1600" dirty="0" smtClean="0"/>
              <a:t>では承認直後）</a:t>
            </a:r>
            <a:r>
              <a:rPr kumimoji="1" lang="en-US" altLang="ja-JP" sz="1600" dirty="0" smtClean="0"/>
              <a:t>SYNERGY</a:t>
            </a:r>
            <a:r>
              <a:rPr kumimoji="1" lang="ja-JP" altLang="en-US" sz="1600" dirty="0" smtClean="0"/>
              <a:t>の</a:t>
            </a:r>
            <a:r>
              <a:rPr kumimoji="1" lang="en-US" altLang="ja-JP" sz="1600" dirty="0" smtClean="0"/>
              <a:t>Data</a:t>
            </a:r>
            <a:r>
              <a:rPr kumimoji="1" lang="ja-JP" altLang="en-US" sz="1600" dirty="0" smtClean="0"/>
              <a:t>を中心にその安全性有効性をレクチャー頂く。</a:t>
            </a:r>
            <a:endParaRPr kumimoji="1" lang="en-US" altLang="ja-JP" sz="1600" dirty="0" smtClean="0"/>
          </a:p>
          <a:p>
            <a:pPr marL="0" indent="0">
              <a:buNone/>
            </a:pPr>
            <a:endParaRPr kumimoji="1" lang="en-US" altLang="ja-JP" sz="1600" dirty="0" smtClean="0"/>
          </a:p>
          <a:p>
            <a:pPr marL="0" indent="0">
              <a:buNone/>
            </a:pPr>
            <a:endParaRPr kumimoji="1" lang="en-US" altLang="ja-JP" sz="1600" dirty="0" smtClean="0"/>
          </a:p>
          <a:p>
            <a:pPr marL="0" indent="0">
              <a:buNone/>
            </a:pPr>
            <a:endParaRPr kumimoji="1" lang="en-US" altLang="ja-JP" sz="1600" dirty="0" smtClean="0"/>
          </a:p>
        </p:txBody>
      </p:sp>
    </p:spTree>
    <p:extLst>
      <p:ext uri="{BB962C8B-B14F-4D97-AF65-F5344CB8AC3E}">
        <p14:creationId xmlns:p14="http://schemas.microsoft.com/office/powerpoint/2010/main" val="5957584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460123"/>
      </p:ext>
    </p:extLst>
  </p:cSld>
  <p:clrMapOvr>
    <a:masterClrMapping/>
  </p:clrMapOvr>
</p:sld>
</file>

<file path=ppt/theme/theme1.xml><?xml version="1.0" encoding="utf-8"?>
<a:theme xmlns:a="http://schemas.openxmlformats.org/drawingml/2006/main" name="BostonScientificDarkTemplate_no tag_10-2-12">
  <a:themeElements>
    <a:clrScheme name="BostonScientific">
      <a:dk1>
        <a:srgbClr val="00467F"/>
      </a:dk1>
      <a:lt1>
        <a:sysClr val="window" lastClr="FFFFFF"/>
      </a:lt1>
      <a:dk2>
        <a:srgbClr val="00467F"/>
      </a:dk2>
      <a:lt2>
        <a:srgbClr val="FFFFFF"/>
      </a:lt2>
      <a:accent1>
        <a:srgbClr val="00467F"/>
      </a:accent1>
      <a:accent2>
        <a:srgbClr val="008ECD"/>
      </a:accent2>
      <a:accent3>
        <a:srgbClr val="317023"/>
      </a:accent3>
      <a:accent4>
        <a:srgbClr val="76B900"/>
      </a:accent4>
      <a:accent5>
        <a:srgbClr val="793249"/>
      </a:accent5>
      <a:accent6>
        <a:srgbClr val="6A737B"/>
      </a:accent6>
      <a:hlink>
        <a:srgbClr val="008ECD"/>
      </a:hlink>
      <a:folHlink>
        <a:srgbClr val="3170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stonScientificDarkTemplate_no tag_10-2-12">
  <a:themeElements>
    <a:clrScheme name="BostonScientific">
      <a:dk1>
        <a:srgbClr val="00467F"/>
      </a:dk1>
      <a:lt1>
        <a:sysClr val="window" lastClr="FFFFFF"/>
      </a:lt1>
      <a:dk2>
        <a:srgbClr val="00467F"/>
      </a:dk2>
      <a:lt2>
        <a:srgbClr val="FFFFFF"/>
      </a:lt2>
      <a:accent1>
        <a:srgbClr val="00467F"/>
      </a:accent1>
      <a:accent2>
        <a:srgbClr val="008ECD"/>
      </a:accent2>
      <a:accent3>
        <a:srgbClr val="317023"/>
      </a:accent3>
      <a:accent4>
        <a:srgbClr val="76B900"/>
      </a:accent4>
      <a:accent5>
        <a:srgbClr val="793249"/>
      </a:accent5>
      <a:accent6>
        <a:srgbClr val="6A737B"/>
      </a:accent6>
      <a:hlink>
        <a:srgbClr val="008ECD"/>
      </a:hlink>
      <a:folHlink>
        <a:srgbClr val="31702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20501</TotalTime>
  <Words>27</Words>
  <Application>Microsoft Macintosh PowerPoint</Application>
  <PresentationFormat>画面に合わせる (4:3)</PresentationFormat>
  <Paragraphs>15</Paragraphs>
  <Slides>2</Slides>
  <Notes>0</Notes>
  <HiddenSlides>0</HiddenSlides>
  <MMClips>0</MMClips>
  <ScaleCrop>false</ScaleCrop>
  <HeadingPairs>
    <vt:vector size="4" baseType="variant">
      <vt:variant>
        <vt:lpstr>テーマ</vt:lpstr>
      </vt:variant>
      <vt:variant>
        <vt:i4>2</vt:i4>
      </vt:variant>
      <vt:variant>
        <vt:lpstr>スライド タイトル</vt:lpstr>
      </vt:variant>
      <vt:variant>
        <vt:i4>2</vt:i4>
      </vt:variant>
    </vt:vector>
  </HeadingPairs>
  <TitlesOfParts>
    <vt:vector size="4" baseType="lpstr">
      <vt:lpstr>BostonScientificDarkTemplate_no tag_10-2-12</vt:lpstr>
      <vt:lpstr>1_BostonScientificDarkTemplate_no tag_10-2-12</vt:lpstr>
      <vt:lpstr>KAMAKURA LIVE 2015 x Boston Scientific  LSテーマ：インターベンションの発展とその未来像</vt:lpstr>
      <vt:lpstr>PowerPoint プレゼンテーション</vt:lpstr>
    </vt:vector>
  </TitlesOfParts>
  <Manager/>
  <Company>NPO International TRI Network</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Shigeru SAITO, MD, FACC, FSCAI</dc:creator>
  <cp:keywords/>
  <dc:description/>
  <cp:lastModifiedBy>齋藤 滋</cp:lastModifiedBy>
  <cp:revision>61</cp:revision>
  <cp:lastPrinted>2015-08-31T01:07:59Z</cp:lastPrinted>
  <dcterms:created xsi:type="dcterms:W3CDTF">2012-10-04T16:00:40Z</dcterms:created>
  <dcterms:modified xsi:type="dcterms:W3CDTF">2015-08-31T23:27:37Z</dcterms:modified>
  <cp:category/>
</cp:coreProperties>
</file>