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2526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tmp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3194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84337" y="525901"/>
            <a:ext cx="3549896" cy="282906"/>
          </a:xfrm>
          <a:prstGeom prst="rect">
            <a:avLst/>
          </a:prstGeom>
          <a:noFill/>
        </p:spPr>
        <p:txBody>
          <a:bodyPr wrap="square" lIns="82048" tIns="41025" rIns="82048" bIns="41025" rtlCol="0">
            <a:spAutoFit/>
          </a:bodyPr>
          <a:lstStyle/>
          <a:p>
            <a:pPr defTabSz="457200"/>
            <a:r>
              <a:rPr kumimoji="0" lang="en-US" sz="1300" b="1" dirty="0">
                <a:solidFill>
                  <a:srgbClr val="F57E29"/>
                </a:solidFill>
                <a:latin typeface="Arial-BoldMT"/>
                <a:cs typeface="Arial-BoldMT"/>
              </a:rPr>
              <a:t>WHAT MATTERS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78728" y="776253"/>
            <a:ext cx="8765274" cy="0"/>
          </a:xfrm>
          <a:prstGeom prst="line">
            <a:avLst/>
          </a:prstGeom>
          <a:ln w="19050" cmpd="sng">
            <a:solidFill>
              <a:srgbClr val="F57E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467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73232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Screen Clippi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44"/>
            <a:ext cx="9144000" cy="535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16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54213" y="6630988"/>
            <a:ext cx="522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83" tIns="32142" rIns="64283" bIns="3214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kumimoji="0" lang="en-US" sz="1000" smtClean="0">
                <a:solidFill>
                  <a:srgbClr val="000000"/>
                </a:solidFill>
                <a:latin typeface="Chaparral Pro Light"/>
                <a:cs typeface="Arial" pitchFamily="34" charset="0"/>
                <a:sym typeface="Gill Sans"/>
              </a:rPr>
              <a:t>Medtronic Confidential – Internal Use Only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640513"/>
            <a:ext cx="327183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kumimoji="0" lang="en-US" sz="900" smtClean="0">
                <a:solidFill>
                  <a:prstClr val="black"/>
                </a:solidFill>
                <a:cs typeface="Arial" pitchFamily="34" charset="0"/>
              </a:rPr>
              <a:t>10127370DOC Rev 1A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haparral Pro Ligh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haparral Pro Ligh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haparral Pro Ligh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haparral Pro Ligh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haparral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6921" cy="762000"/>
          </a:xfrm>
          <a:prstGeom prst="rect">
            <a:avLst/>
          </a:prstGeom>
        </p:spPr>
        <p:txBody>
          <a:bodyPr vert="horz" lIns="64283" tIns="32142" rIns="64283" bIns="32142" anchor="ctr">
            <a:normAutofit/>
          </a:bodyPr>
          <a:lstStyle>
            <a:lvl1pPr algn="l">
              <a:defRPr sz="3600" b="0">
                <a:solidFill>
                  <a:schemeClr val="bg1"/>
                </a:solidFill>
                <a:latin typeface="Chaparral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6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94115295"/>
              </p:ext>
            </p:extLst>
          </p:nvPr>
        </p:nvGraphicFramePr>
        <p:xfrm>
          <a:off x="1444" y="1402"/>
          <a:ext cx="1443" cy="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4" y="1402"/>
                        <a:ext cx="1443" cy="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489" y="274544"/>
            <a:ext cx="8229023" cy="1143000"/>
          </a:xfrm>
          <a:prstGeom prst="rect">
            <a:avLst/>
          </a:prstGeom>
        </p:spPr>
        <p:txBody>
          <a:bodyPr vert="horz" lIns="82058" tIns="41029" rIns="82058" bIns="4102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99640"/>
            <a:ext cx="8229023" cy="4527176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787AD0A-80AB-D742-8950-D09D6EC622D5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9/1/2015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512" y="6356537"/>
            <a:ext cx="2133023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B5E526D-70A2-8A4D-8777-459E2D16EE4D}" type="slidenum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head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1"/>
            <a:ext cx="9143391" cy="376493"/>
          </a:xfrm>
          <a:prstGeom prst="rect">
            <a:avLst/>
          </a:prstGeom>
        </p:spPr>
      </p:pic>
    </p:spTree>
    <p:custDataLst>
      <p:tags r:id="rId9"/>
    </p:custDataLst>
    <p:extLst>
      <p:ext uri="{BB962C8B-B14F-4D97-AF65-F5344CB8AC3E}">
        <p14:creationId xmlns:p14="http://schemas.microsoft.com/office/powerpoint/2010/main" val="205523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ctr" defTabSz="410291" rtl="0" eaLnBrk="1" latinLnBrk="0" hangingPunct="1">
        <a:spcBef>
          <a:spcPct val="0"/>
        </a:spcBef>
        <a:buNone/>
        <a:defRPr sz="3900" kern="1200">
          <a:solidFill>
            <a:schemeClr val="accent3"/>
          </a:solidFill>
          <a:latin typeface="Georgia"/>
          <a:ea typeface="+mj-ea"/>
          <a:cs typeface="Georgia"/>
        </a:defRPr>
      </a:lvl1pPr>
    </p:titleStyle>
    <p:bodyStyle>
      <a:lvl1pPr marL="0" indent="0" algn="l" defTabSz="410291" rtl="0" eaLnBrk="1" latinLnBrk="0" hangingPunct="1">
        <a:spcBef>
          <a:spcPct val="20000"/>
        </a:spcBef>
        <a:buFont typeface="Arial"/>
        <a:buNone/>
        <a:defRPr sz="29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10291" indent="0" algn="l" defTabSz="410291" rtl="0" eaLnBrk="1" latinLnBrk="0" hangingPunct="1">
        <a:spcBef>
          <a:spcPct val="20000"/>
        </a:spcBef>
        <a:buFont typeface="Arial"/>
        <a:buNone/>
        <a:defRPr sz="25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025728" indent="-205146" algn="l" defTabSz="41029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436019" indent="-205146" algn="l" defTabSz="41029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46311" indent="-205146" algn="l" defTabSz="41029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786" y="314251"/>
            <a:ext cx="8565005" cy="914400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</a:t>
            </a:r>
            <a:r>
              <a:rPr kumimoji="1" lang="en-US" altLang="ja-JP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Lars Søndergaard, </a:t>
            </a:r>
            <a:r>
              <a:rPr kumimoji="1" lang="en-US" altLang="ja-JP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MD, </a:t>
            </a:r>
            <a:r>
              <a:rPr kumimoji="1" lang="en-US" altLang="ja-JP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endParaRPr kumimoji="1" lang="ja-JP" altLang="en-US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Circle2Forecast" hidden="1">
            <a:hlinkClick r:id="" tooltip="Forecast: Japan - TAVI - Aortic Stenosis, Extreme Risk:  Rev@SoC $571"/>
          </p:cNvPr>
          <p:cNvSpPr>
            <a:spLocks noChangeArrowheads="1"/>
          </p:cNvSpPr>
          <p:nvPr/>
        </p:nvSpPr>
        <p:spPr bwMode="auto">
          <a:xfrm>
            <a:off x="6313488" y="4905375"/>
            <a:ext cx="812800" cy="812800"/>
          </a:xfrm>
          <a:prstGeom prst="ellipse">
            <a:avLst/>
          </a:prstGeom>
          <a:solidFill>
            <a:srgbClr val="D5D5D5">
              <a:alpha val="50000"/>
            </a:srgbClr>
          </a:solidFill>
          <a:ln w="31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116" name="LineForecast2" hidden="1"/>
          <p:cNvCxnSpPr/>
          <p:nvPr/>
        </p:nvCxnSpPr>
        <p:spPr>
          <a:xfrm>
            <a:off x="4183063" y="5311775"/>
            <a:ext cx="2130425" cy="0"/>
          </a:xfrm>
          <a:prstGeom prst="straightConnector1">
            <a:avLst/>
          </a:prstGeom>
          <a:ln w="25400" cap="flat" cmpd="sng" algn="ctr">
            <a:solidFill>
              <a:schemeClr val="accent1">
                <a:shade val="95000"/>
                <a:satMod val="105000"/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ircle3Forecast" hidden="1">
            <a:hlinkClick r:id="" tooltip="Forecast: Japan - TAVI - Aortic Stenosis, High Risk:  Rev@SoC $64"/>
          </p:cNvPr>
          <p:cNvSpPr>
            <a:spLocks noChangeArrowheads="1"/>
          </p:cNvSpPr>
          <p:nvPr/>
        </p:nvSpPr>
        <p:spPr bwMode="auto">
          <a:xfrm>
            <a:off x="6583363" y="5035550"/>
            <a:ext cx="273050" cy="273050"/>
          </a:xfrm>
          <a:prstGeom prst="ellipse">
            <a:avLst/>
          </a:prstGeom>
          <a:solidFill>
            <a:srgbClr val="D5D5D5">
              <a:alpha val="50000"/>
            </a:srgbClr>
          </a:solidFill>
          <a:ln w="31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119" name="LineForecast3" hidden="1"/>
          <p:cNvCxnSpPr/>
          <p:nvPr/>
        </p:nvCxnSpPr>
        <p:spPr>
          <a:xfrm>
            <a:off x="3911600" y="5172075"/>
            <a:ext cx="2671763" cy="0"/>
          </a:xfrm>
          <a:prstGeom prst="straightConnector1">
            <a:avLst/>
          </a:prstGeom>
          <a:ln w="25400" cap="flat" cmpd="sng" algn="ctr">
            <a:solidFill>
              <a:schemeClr val="accent1">
                <a:shade val="95000"/>
                <a:satMod val="105000"/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ircle4Forecast" hidden="1">
            <a:hlinkClick r:id="" tooltip="Forecast: Japan - TAVI - Aortic Stenosis, Intermediate Risk:  Rev@SoC $140"/>
          </p:cNvPr>
          <p:cNvSpPr>
            <a:spLocks noChangeArrowheads="1"/>
          </p:cNvSpPr>
          <p:nvPr/>
        </p:nvSpPr>
        <p:spPr bwMode="auto">
          <a:xfrm>
            <a:off x="6518275" y="5397500"/>
            <a:ext cx="403225" cy="401638"/>
          </a:xfrm>
          <a:prstGeom prst="ellipse">
            <a:avLst/>
          </a:prstGeom>
          <a:solidFill>
            <a:srgbClr val="D5D5D5">
              <a:alpha val="50000"/>
            </a:srgbClr>
          </a:solidFill>
          <a:ln w="31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122" name="LineForecast4" hidden="1"/>
          <p:cNvCxnSpPr/>
          <p:nvPr/>
        </p:nvCxnSpPr>
        <p:spPr>
          <a:xfrm>
            <a:off x="3732213" y="5599113"/>
            <a:ext cx="2786062" cy="0"/>
          </a:xfrm>
          <a:prstGeom prst="straightConnector1">
            <a:avLst/>
          </a:prstGeom>
          <a:ln w="25400" cap="flat" cmpd="sng" algn="ctr">
            <a:solidFill>
              <a:schemeClr val="accent1">
                <a:shade val="95000"/>
                <a:satMod val="105000"/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ircle2Forecast" hidden="1">
            <a:hlinkClick r:id="" tooltip="Forecast: Japan - TAVI - Aortic Stenosis, Extreme Risk:  Rev@SoC $571"/>
          </p:cNvPr>
          <p:cNvSpPr>
            <a:spLocks noChangeArrowheads="1"/>
          </p:cNvSpPr>
          <p:nvPr/>
        </p:nvSpPr>
        <p:spPr bwMode="auto">
          <a:xfrm>
            <a:off x="6335713" y="4900613"/>
            <a:ext cx="812800" cy="812800"/>
          </a:xfrm>
          <a:prstGeom prst="ellipse">
            <a:avLst/>
          </a:prstGeom>
          <a:solidFill>
            <a:srgbClr val="D5D5D5">
              <a:alpha val="50000"/>
            </a:srgbClr>
          </a:solidFill>
          <a:ln w="31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229" name="LineForecast2" hidden="1"/>
          <p:cNvCxnSpPr/>
          <p:nvPr/>
        </p:nvCxnSpPr>
        <p:spPr>
          <a:xfrm>
            <a:off x="4205288" y="5307013"/>
            <a:ext cx="2130425" cy="0"/>
          </a:xfrm>
          <a:prstGeom prst="straightConnector1">
            <a:avLst/>
          </a:prstGeom>
          <a:ln w="25400" cap="flat" cmpd="sng" algn="ctr">
            <a:solidFill>
              <a:schemeClr val="accent1">
                <a:shade val="95000"/>
                <a:satMod val="105000"/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ircle3Forecast" hidden="1">
            <a:hlinkClick r:id="" tooltip="Forecast: Japan - TAVI - Aortic Stenosis, High Risk:  Rev@SoC $64"/>
          </p:cNvPr>
          <p:cNvSpPr>
            <a:spLocks noChangeArrowheads="1"/>
          </p:cNvSpPr>
          <p:nvPr/>
        </p:nvSpPr>
        <p:spPr bwMode="auto">
          <a:xfrm>
            <a:off x="6605588" y="5030788"/>
            <a:ext cx="273050" cy="273050"/>
          </a:xfrm>
          <a:prstGeom prst="ellipse">
            <a:avLst/>
          </a:prstGeom>
          <a:solidFill>
            <a:srgbClr val="D5D5D5">
              <a:alpha val="50000"/>
            </a:srgbClr>
          </a:solidFill>
          <a:ln w="31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232" name="LineForecast3" hidden="1"/>
          <p:cNvCxnSpPr/>
          <p:nvPr/>
        </p:nvCxnSpPr>
        <p:spPr>
          <a:xfrm>
            <a:off x="3933825" y="5167313"/>
            <a:ext cx="2671763" cy="0"/>
          </a:xfrm>
          <a:prstGeom prst="straightConnector1">
            <a:avLst/>
          </a:prstGeom>
          <a:ln w="25400" cap="flat" cmpd="sng" algn="ctr">
            <a:solidFill>
              <a:schemeClr val="accent1">
                <a:shade val="95000"/>
                <a:satMod val="105000"/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ircle4Forecast" hidden="1">
            <a:hlinkClick r:id="" tooltip="Forecast: Japan - TAVI - Aortic Stenosis, Intermediate Risk:  Rev@SoC $140"/>
          </p:cNvPr>
          <p:cNvSpPr>
            <a:spLocks noChangeArrowheads="1"/>
          </p:cNvSpPr>
          <p:nvPr/>
        </p:nvSpPr>
        <p:spPr bwMode="auto">
          <a:xfrm>
            <a:off x="6540500" y="5392738"/>
            <a:ext cx="403225" cy="401637"/>
          </a:xfrm>
          <a:prstGeom prst="ellipse">
            <a:avLst/>
          </a:prstGeom>
          <a:solidFill>
            <a:srgbClr val="D5D5D5">
              <a:alpha val="50000"/>
            </a:srgbClr>
          </a:solidFill>
          <a:ln w="317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235" name="LineForecast4" hidden="1"/>
          <p:cNvCxnSpPr/>
          <p:nvPr/>
        </p:nvCxnSpPr>
        <p:spPr>
          <a:xfrm>
            <a:off x="3754438" y="5594350"/>
            <a:ext cx="2786062" cy="0"/>
          </a:xfrm>
          <a:prstGeom prst="straightConnector1">
            <a:avLst/>
          </a:prstGeom>
          <a:ln w="25400" cap="flat" cmpd="sng" algn="ctr">
            <a:solidFill>
              <a:schemeClr val="accent1">
                <a:shade val="95000"/>
                <a:satMod val="105000"/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97317"/>
              </p:ext>
            </p:extLst>
          </p:nvPr>
        </p:nvGraphicFramePr>
        <p:xfrm>
          <a:off x="3215723" y="1291680"/>
          <a:ext cx="5460733" cy="508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092581"/>
              </a:tblGrid>
              <a:tr h="279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Biography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F9E"/>
                    </a:solidFill>
                  </a:tcPr>
                </a:tc>
              </a:tr>
              <a:tr h="39020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Institution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ja-JP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Rigshospitalet</a:t>
                      </a:r>
                      <a:r>
                        <a:rPr lang="en-US" altLang="ja-JP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ja-JP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Copenhagen, Denmark) </a:t>
                      </a:r>
                      <a:endParaRPr kumimoji="1" lang="en-US" altLang="ja-JP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70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Specialty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1" lang="en-US" altLang="ja-JP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Professor of Cardiology;</a:t>
                      </a:r>
                      <a:r>
                        <a:rPr kumimoji="1" lang="en-US" altLang="ja-JP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Consultant Cardiologist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24960">
                <a:tc>
                  <a:txBody>
                    <a:bodyPr/>
                    <a:lstStyle/>
                    <a:p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</a:rPr>
                        <a:t>Clinical Trials and Congress</a:t>
                      </a:r>
                      <a:r>
                        <a:rPr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Organizations </a:t>
                      </a:r>
                      <a:endParaRPr lang="en-US" altLang="ja-JP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ja-JP" dirty="0" smtClean="0"/>
                        <a:t>Co-principal</a:t>
                      </a:r>
                      <a:r>
                        <a:rPr lang="en-US" altLang="ja-JP" baseline="0" dirty="0" smtClean="0"/>
                        <a:t> investigator for NOTION Trial for low-risk patients</a:t>
                      </a:r>
                      <a:endParaRPr lang="en-US" altLang="ja-JP" dirty="0" smtClean="0"/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ja-JP" dirty="0" smtClean="0"/>
                        <a:t>Conducted the first patient procedure in the SURTAVI Trial</a:t>
                      </a:r>
                      <a:r>
                        <a:rPr lang="en-US" altLang="ja-JP" baseline="0" dirty="0" smtClean="0"/>
                        <a:t> for intermediate-risk patients</a:t>
                      </a:r>
                      <a:endParaRPr lang="en-US" altLang="ja-JP" dirty="0" smtClean="0"/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ja-JP" dirty="0" smtClean="0"/>
                        <a:t>Course director and guest faculty for numerous congress organizations including  the </a:t>
                      </a:r>
                      <a:r>
                        <a:rPr lang="en-US" altLang="ja-JP" dirty="0" err="1" smtClean="0"/>
                        <a:t>Transcatheter</a:t>
                      </a:r>
                      <a:r>
                        <a:rPr lang="en-US" altLang="ja-JP" dirty="0" smtClean="0"/>
                        <a:t> Cardiovascular Therapeutics (TCT)</a:t>
                      </a:r>
                      <a:endParaRPr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9116">
                <a:tc>
                  <a:txBody>
                    <a:bodyPr/>
                    <a:lstStyle/>
                    <a:p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</a:rPr>
                        <a:t>TAVR</a:t>
                      </a:r>
                      <a:r>
                        <a:rPr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Experience</a:t>
                      </a:r>
                      <a:endParaRPr lang="en-US" altLang="ja-JP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ja-JP" dirty="0" smtClean="0">
                          <a:effectLst/>
                        </a:rPr>
                        <a:t>Extensive TAVR implant and proctoring </a:t>
                      </a:r>
                      <a:r>
                        <a:rPr lang="en-US" altLang="ja-JP" baseline="0" dirty="0" smtClean="0">
                          <a:effectLst/>
                        </a:rPr>
                        <a:t>experiences; proctor experience in various Asian countries including Hong Kong, Singapore, Malaysia, Thailand, Taiwan and China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ja-JP" baseline="0" dirty="0" smtClean="0">
                          <a:effectLst/>
                        </a:rPr>
                        <a:t>Numerous publication of scientific papers on TAVR, including Valve-in-Valve cases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C:\Users\shiotr1\AppData\Local\Microsoft\Windows\Temporary Internet Files\Content.Outlook\Y769VQHY\Lars Sondergaar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4" y="1291680"/>
            <a:ext cx="2454417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Custom Design">
  <a:themeElements>
    <a:clrScheme name="CoreValv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4C85"/>
      </a:accent1>
      <a:accent2>
        <a:srgbClr val="0077BE"/>
      </a:accent2>
      <a:accent3>
        <a:srgbClr val="F57E29"/>
      </a:accent3>
      <a:accent4>
        <a:srgbClr val="4C4C4C"/>
      </a:accent4>
      <a:accent5>
        <a:srgbClr val="A8A8A8"/>
      </a:accent5>
      <a:accent6>
        <a:srgbClr val="E6E6E6"/>
      </a:accent6>
      <a:hlink>
        <a:srgbClr val="98C5FF"/>
      </a:hlink>
      <a:folHlink>
        <a:srgbClr val="C8C8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4_Custom Design</vt:lpstr>
      <vt:lpstr>think-cell Slide</vt:lpstr>
      <vt:lpstr>Dr. Lars Søndergaard, MD, MSc</vt:lpstr>
    </vt:vector>
  </TitlesOfParts>
  <Company>Medtronic,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Bernard Chevalier, MD, FSCAL, FESC</dc:title>
  <dc:creator>Shiotani, Rubina</dc:creator>
  <cp:lastModifiedBy>Shiotani, Rubina</cp:lastModifiedBy>
  <cp:revision>13</cp:revision>
  <dcterms:created xsi:type="dcterms:W3CDTF">2015-08-31T01:31:25Z</dcterms:created>
  <dcterms:modified xsi:type="dcterms:W3CDTF">2015-09-01T08:06:37Z</dcterms:modified>
</cp:coreProperties>
</file>