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10693400" cy="10693400"/>
  <p:defaultTextStyle>
    <a:defPPr>
      <a:defRPr lang="ja-JP"/>
    </a:defPPr>
    <a:lvl1pPr marL="0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1pPr>
    <a:lvl2pPr marL="342057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2pPr>
    <a:lvl3pPr marL="684112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3pPr>
    <a:lvl4pPr marL="1026168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4pPr>
    <a:lvl5pPr marL="1368224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5pPr>
    <a:lvl6pPr marL="1710280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6pPr>
    <a:lvl7pPr marL="2052336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7pPr>
    <a:lvl8pPr marL="2394391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8pPr>
    <a:lvl9pPr marL="2736448" algn="l" defTabSz="684112" rtl="0" eaLnBrk="1" latinLnBrk="0" hangingPunct="1">
      <a:defRPr kumimoji="1"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1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3"/>
    <p:restoredTop sz="93692"/>
  </p:normalViewPr>
  <p:slideViewPr>
    <p:cSldViewPr>
      <p:cViewPr>
        <p:scale>
          <a:sx n="340" d="100"/>
          <a:sy n="340" d="100"/>
        </p:scale>
        <p:origin x="-3224" y="-288"/>
      </p:cViewPr>
      <p:guideLst>
        <p:guide orient="horz" pos="1847"/>
        <p:guide pos="1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028" y="2125982"/>
            <a:ext cx="5496988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0057" y="3840482"/>
            <a:ext cx="45269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" y="1173"/>
            <a:ext cx="6464872" cy="6855964"/>
          </a:xfrm>
          <a:custGeom>
            <a:avLst/>
            <a:gdLst/>
            <a:ahLst/>
            <a:cxnLst/>
            <a:rect l="l" t="t" r="r" b="b"/>
            <a:pathLst>
              <a:path w="7560309" h="10690225">
                <a:moveTo>
                  <a:pt x="0" y="10690174"/>
                </a:moveTo>
                <a:lnTo>
                  <a:pt x="7560005" y="10690174"/>
                </a:lnTo>
                <a:lnTo>
                  <a:pt x="7560005" y="0"/>
                </a:lnTo>
                <a:lnTo>
                  <a:pt x="0" y="0"/>
                </a:lnTo>
                <a:lnTo>
                  <a:pt x="0" y="10690174"/>
                </a:lnTo>
                <a:close/>
              </a:path>
            </a:pathLst>
          </a:custGeom>
          <a:solidFill>
            <a:srgbClr val="95D0C0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7" name="bk object 17"/>
          <p:cNvSpPr/>
          <p:nvPr/>
        </p:nvSpPr>
        <p:spPr>
          <a:xfrm>
            <a:off x="2470038" y="6395637"/>
            <a:ext cx="1523935" cy="226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473" y="444022"/>
            <a:ext cx="4526100" cy="444096"/>
          </a:xfrm>
        </p:spPr>
        <p:txBody>
          <a:bodyPr lIns="0" tIns="0" rIns="0" bIns="0"/>
          <a:lstStyle>
            <a:lvl1pPr>
              <a:defRPr sz="2886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473" y="444022"/>
            <a:ext cx="4526100" cy="444096"/>
          </a:xfrm>
        </p:spPr>
        <p:txBody>
          <a:bodyPr lIns="0" tIns="0" rIns="0" bIns="0"/>
          <a:lstStyle>
            <a:lvl1pPr>
              <a:defRPr sz="2886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3352" y="1577342"/>
            <a:ext cx="28131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30528" y="1577342"/>
            <a:ext cx="28131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473" y="444022"/>
            <a:ext cx="4526100" cy="444096"/>
          </a:xfrm>
        </p:spPr>
        <p:txBody>
          <a:bodyPr lIns="0" tIns="0" rIns="0" bIns="0"/>
          <a:lstStyle>
            <a:lvl1pPr>
              <a:defRPr sz="2886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6464872" cy="6857186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0" y="0"/>
                </a:moveTo>
                <a:lnTo>
                  <a:pt x="7560056" y="0"/>
                </a:lnTo>
                <a:lnTo>
                  <a:pt x="7560056" y="10692003"/>
                </a:lnTo>
                <a:lnTo>
                  <a:pt x="0" y="1069200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7" name="bk object 17"/>
          <p:cNvSpPr/>
          <p:nvPr/>
        </p:nvSpPr>
        <p:spPr>
          <a:xfrm>
            <a:off x="612235" y="927899"/>
            <a:ext cx="5252913" cy="255342"/>
          </a:xfrm>
          <a:custGeom>
            <a:avLst/>
            <a:gdLst/>
            <a:ahLst/>
            <a:cxnLst/>
            <a:rect l="l" t="t" r="r" b="b"/>
            <a:pathLst>
              <a:path w="6142990" h="398144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8" name="bk object 18"/>
          <p:cNvSpPr/>
          <p:nvPr/>
        </p:nvSpPr>
        <p:spPr>
          <a:xfrm>
            <a:off x="612235" y="1974526"/>
            <a:ext cx="5252913" cy="255342"/>
          </a:xfrm>
          <a:custGeom>
            <a:avLst/>
            <a:gdLst/>
            <a:ahLst/>
            <a:cxnLst/>
            <a:rect l="l" t="t" r="r" b="b"/>
            <a:pathLst>
              <a:path w="6142990" h="398145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19" name="bk object 19"/>
          <p:cNvSpPr/>
          <p:nvPr/>
        </p:nvSpPr>
        <p:spPr>
          <a:xfrm>
            <a:off x="612235" y="3015492"/>
            <a:ext cx="5252913" cy="255342"/>
          </a:xfrm>
          <a:custGeom>
            <a:avLst/>
            <a:gdLst/>
            <a:ahLst/>
            <a:cxnLst/>
            <a:rect l="l" t="t" r="r" b="b"/>
            <a:pathLst>
              <a:path w="6142990" h="398145">
                <a:moveTo>
                  <a:pt x="0" y="0"/>
                </a:moveTo>
                <a:lnTo>
                  <a:pt x="6142405" y="0"/>
                </a:lnTo>
                <a:lnTo>
                  <a:pt x="6142405" y="398043"/>
                </a:lnTo>
                <a:lnTo>
                  <a:pt x="0" y="398043"/>
                </a:lnTo>
                <a:lnTo>
                  <a:pt x="0" y="0"/>
                </a:lnTo>
                <a:close/>
              </a:path>
            </a:pathLst>
          </a:custGeom>
          <a:solidFill>
            <a:srgbClr val="2E96C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20" name="bk object 20"/>
          <p:cNvSpPr/>
          <p:nvPr/>
        </p:nvSpPr>
        <p:spPr>
          <a:xfrm>
            <a:off x="612227" y="4410916"/>
            <a:ext cx="5252913" cy="1384632"/>
          </a:xfrm>
          <a:custGeom>
            <a:avLst/>
            <a:gdLst/>
            <a:ahLst/>
            <a:cxnLst/>
            <a:rect l="l" t="t" r="r" b="b"/>
            <a:pathLst>
              <a:path w="6142990" h="2159000">
                <a:moveTo>
                  <a:pt x="6142418" y="0"/>
                </a:moveTo>
                <a:lnTo>
                  <a:pt x="6142342" y="2158796"/>
                </a:lnTo>
                <a:lnTo>
                  <a:pt x="0" y="2158860"/>
                </a:lnTo>
                <a:lnTo>
                  <a:pt x="0" y="0"/>
                </a:lnTo>
                <a:lnTo>
                  <a:pt x="6142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21" name="bk object 21"/>
          <p:cNvSpPr/>
          <p:nvPr/>
        </p:nvSpPr>
        <p:spPr>
          <a:xfrm>
            <a:off x="612227" y="4410916"/>
            <a:ext cx="5252913" cy="1384632"/>
          </a:xfrm>
          <a:custGeom>
            <a:avLst/>
            <a:gdLst/>
            <a:ahLst/>
            <a:cxnLst/>
            <a:rect l="l" t="t" r="r" b="b"/>
            <a:pathLst>
              <a:path w="6142990" h="2159000">
                <a:moveTo>
                  <a:pt x="6142418" y="0"/>
                </a:moveTo>
                <a:lnTo>
                  <a:pt x="6142342" y="2158796"/>
                </a:lnTo>
                <a:lnTo>
                  <a:pt x="0" y="2158860"/>
                </a:lnTo>
                <a:lnTo>
                  <a:pt x="0" y="0"/>
                </a:lnTo>
                <a:lnTo>
                  <a:pt x="6142418" y="0"/>
                </a:lnTo>
                <a:close/>
              </a:path>
            </a:pathLst>
          </a:custGeom>
          <a:ln w="12700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22" name="bk object 22"/>
          <p:cNvSpPr/>
          <p:nvPr/>
        </p:nvSpPr>
        <p:spPr>
          <a:xfrm>
            <a:off x="4584916" y="4519522"/>
            <a:ext cx="1219019" cy="1002229"/>
          </a:xfrm>
          <a:custGeom>
            <a:avLst/>
            <a:gdLst/>
            <a:ahLst/>
            <a:cxnLst/>
            <a:rect l="l" t="t" r="r" b="b"/>
            <a:pathLst>
              <a:path w="1425575" h="1562734">
                <a:moveTo>
                  <a:pt x="1425168" y="0"/>
                </a:moveTo>
                <a:lnTo>
                  <a:pt x="1425143" y="1562455"/>
                </a:lnTo>
                <a:lnTo>
                  <a:pt x="0" y="1562493"/>
                </a:lnTo>
                <a:lnTo>
                  <a:pt x="0" y="0"/>
                </a:lnTo>
                <a:lnTo>
                  <a:pt x="142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473" y="444023"/>
            <a:ext cx="452610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C70067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354" y="1577342"/>
            <a:ext cx="58203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8796" y="6377942"/>
            <a:ext cx="2069454" cy="207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3352" y="6377942"/>
            <a:ext cx="1487420" cy="207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56275" y="6377942"/>
            <a:ext cx="1487420" cy="207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196">
        <a:defRPr>
          <a:latin typeface="+mn-lt"/>
          <a:ea typeface="+mn-ea"/>
          <a:cs typeface="+mn-cs"/>
        </a:defRPr>
      </a:lvl2pPr>
      <a:lvl3pPr marL="586393">
        <a:defRPr>
          <a:latin typeface="+mn-lt"/>
          <a:ea typeface="+mn-ea"/>
          <a:cs typeface="+mn-cs"/>
        </a:defRPr>
      </a:lvl3pPr>
      <a:lvl4pPr marL="879588">
        <a:defRPr>
          <a:latin typeface="+mn-lt"/>
          <a:ea typeface="+mn-ea"/>
          <a:cs typeface="+mn-cs"/>
        </a:defRPr>
      </a:lvl4pPr>
      <a:lvl5pPr marL="1172784">
        <a:defRPr>
          <a:latin typeface="+mn-lt"/>
          <a:ea typeface="+mn-ea"/>
          <a:cs typeface="+mn-cs"/>
        </a:defRPr>
      </a:lvl5pPr>
      <a:lvl6pPr marL="1465982">
        <a:defRPr>
          <a:latin typeface="+mn-lt"/>
          <a:ea typeface="+mn-ea"/>
          <a:cs typeface="+mn-cs"/>
        </a:defRPr>
      </a:lvl6pPr>
      <a:lvl7pPr marL="1759177">
        <a:defRPr>
          <a:latin typeface="+mn-lt"/>
          <a:ea typeface="+mn-ea"/>
          <a:cs typeface="+mn-cs"/>
        </a:defRPr>
      </a:lvl7pPr>
      <a:lvl8pPr marL="2052374">
        <a:defRPr>
          <a:latin typeface="+mn-lt"/>
          <a:ea typeface="+mn-ea"/>
          <a:cs typeface="+mn-cs"/>
        </a:defRPr>
      </a:lvl8pPr>
      <a:lvl9pPr marL="234557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196">
        <a:defRPr>
          <a:latin typeface="+mn-lt"/>
          <a:ea typeface="+mn-ea"/>
          <a:cs typeface="+mn-cs"/>
        </a:defRPr>
      </a:lvl2pPr>
      <a:lvl3pPr marL="586393">
        <a:defRPr>
          <a:latin typeface="+mn-lt"/>
          <a:ea typeface="+mn-ea"/>
          <a:cs typeface="+mn-cs"/>
        </a:defRPr>
      </a:lvl3pPr>
      <a:lvl4pPr marL="879588">
        <a:defRPr>
          <a:latin typeface="+mn-lt"/>
          <a:ea typeface="+mn-ea"/>
          <a:cs typeface="+mn-cs"/>
        </a:defRPr>
      </a:lvl4pPr>
      <a:lvl5pPr marL="1172784">
        <a:defRPr>
          <a:latin typeface="+mn-lt"/>
          <a:ea typeface="+mn-ea"/>
          <a:cs typeface="+mn-cs"/>
        </a:defRPr>
      </a:lvl5pPr>
      <a:lvl6pPr marL="1465982">
        <a:defRPr>
          <a:latin typeface="+mn-lt"/>
          <a:ea typeface="+mn-ea"/>
          <a:cs typeface="+mn-cs"/>
        </a:defRPr>
      </a:lvl6pPr>
      <a:lvl7pPr marL="1759177">
        <a:defRPr>
          <a:latin typeface="+mn-lt"/>
          <a:ea typeface="+mn-ea"/>
          <a:cs typeface="+mn-cs"/>
        </a:defRPr>
      </a:lvl7pPr>
      <a:lvl8pPr marL="2052374">
        <a:defRPr>
          <a:latin typeface="+mn-lt"/>
          <a:ea typeface="+mn-ea"/>
          <a:cs typeface="+mn-cs"/>
        </a:defRPr>
      </a:lvl8pPr>
      <a:lvl9pPr marL="234557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854" y="444022"/>
            <a:ext cx="3383796" cy="45977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pc="6" dirty="0"/>
              <a:t>Luncheon</a:t>
            </a:r>
            <a:r>
              <a:rPr spc="-51" dirty="0"/>
              <a:t> </a:t>
            </a:r>
            <a:r>
              <a:rPr spc="10" dirty="0"/>
              <a:t>Seminar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160" y="230255"/>
            <a:ext cx="2733426" cy="1677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737" spc="-10" dirty="0">
                <a:solidFill>
                  <a:srgbClr val="C70067"/>
                </a:solidFill>
                <a:latin typeface="Arial Rounded MT Bold"/>
                <a:cs typeface="Arial Rounded MT Bold"/>
              </a:rPr>
              <a:t>The </a:t>
            </a:r>
            <a:r>
              <a:rPr sz="737" dirty="0">
                <a:solidFill>
                  <a:srgbClr val="C70067"/>
                </a:solidFill>
                <a:latin typeface="Arial Rounded MT Bold"/>
                <a:cs typeface="Arial Rounded MT Bold"/>
              </a:rPr>
              <a:t>24th </a:t>
            </a:r>
            <a:r>
              <a:rPr sz="1026" spc="10" dirty="0">
                <a:solidFill>
                  <a:srgbClr val="C70067"/>
                </a:solidFill>
                <a:latin typeface="Arial Rounded MT Bold"/>
                <a:cs typeface="Arial Rounded MT Bold"/>
              </a:rPr>
              <a:t>Kamakura </a:t>
            </a:r>
            <a:r>
              <a:rPr sz="1026" spc="19" dirty="0">
                <a:solidFill>
                  <a:srgbClr val="C70067"/>
                </a:solidFill>
                <a:latin typeface="Arial Rounded MT Bold"/>
                <a:cs typeface="Arial Rounded MT Bold"/>
              </a:rPr>
              <a:t>Live </a:t>
            </a:r>
            <a:r>
              <a:rPr sz="737" spc="3" dirty="0">
                <a:solidFill>
                  <a:srgbClr val="C70067"/>
                </a:solidFill>
                <a:latin typeface="Arial Rounded MT Bold"/>
                <a:cs typeface="Arial Rounded MT Bold"/>
              </a:rPr>
              <a:t>Demonstration </a:t>
            </a:r>
            <a:r>
              <a:rPr sz="737" spc="-3" dirty="0">
                <a:solidFill>
                  <a:srgbClr val="C70067"/>
                </a:solidFill>
                <a:latin typeface="Arial Rounded MT Bold"/>
                <a:cs typeface="Arial Rounded MT Bold"/>
              </a:rPr>
              <a:t>Course</a:t>
            </a:r>
            <a:r>
              <a:rPr sz="737" spc="-35" dirty="0">
                <a:solidFill>
                  <a:srgbClr val="C70067"/>
                </a:solidFill>
                <a:latin typeface="Arial Rounded MT Bold"/>
                <a:cs typeface="Arial Rounded MT Bold"/>
              </a:rPr>
              <a:t> </a:t>
            </a:r>
            <a:r>
              <a:rPr sz="737" spc="-22" dirty="0">
                <a:solidFill>
                  <a:srgbClr val="C70067"/>
                </a:solidFill>
                <a:latin typeface="Arial Rounded MT Bold"/>
                <a:cs typeface="Arial Rounded MT Bold"/>
              </a:rPr>
              <a:t>2017</a:t>
            </a:r>
            <a:endParaRPr sz="737">
              <a:latin typeface="Arial Rounded MT Bold"/>
              <a:cs typeface="Arial Rounded MT 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3230" y="903801"/>
            <a:ext cx="4181360" cy="25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37" name="object 37"/>
          <p:cNvSpPr txBox="1"/>
          <p:nvPr/>
        </p:nvSpPr>
        <p:spPr>
          <a:xfrm>
            <a:off x="2634638" y="867408"/>
            <a:ext cx="2056586" cy="3120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Dec.</a:t>
            </a:r>
            <a:r>
              <a:rPr sz="1956" spc="55" dirty="0">
                <a:solidFill>
                  <a:srgbClr val="FFFFFF"/>
                </a:solidFill>
                <a:latin typeface="KozGoPr6N-Medium"/>
                <a:cs typeface="KozGoPr6N-Medium"/>
              </a:rPr>
              <a:t>10</a:t>
            </a: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. </a:t>
            </a:r>
            <a:r>
              <a:rPr sz="994" spc="32" dirty="0">
                <a:solidFill>
                  <a:srgbClr val="FFFFFF"/>
                </a:solidFill>
                <a:latin typeface="KozGoPr6N-Medium"/>
                <a:cs typeface="KozGoPr6N-Medium"/>
              </a:rPr>
              <a:t>Sun.</a:t>
            </a:r>
            <a:r>
              <a:rPr sz="994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379" spc="51" dirty="0">
                <a:solidFill>
                  <a:srgbClr val="FFFFFF"/>
                </a:solidFill>
                <a:latin typeface="KozGoPr6N-Medium"/>
                <a:cs typeface="KozGoPr6N-Medium"/>
              </a:rPr>
              <a:t>12:00~13:00</a:t>
            </a:r>
            <a:endParaRPr sz="1379" dirty="0">
              <a:latin typeface="KozGoPr6N-Medium"/>
              <a:cs typeface="KozGoPr6N-Medi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34096" y="1681051"/>
            <a:ext cx="3535698" cy="625528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309"/>
                </a:moveTo>
                <a:lnTo>
                  <a:pt x="5512865" y="975309"/>
                </a:lnTo>
                <a:lnTo>
                  <a:pt x="5512865" y="0"/>
                </a:lnTo>
                <a:lnTo>
                  <a:pt x="0" y="0"/>
                </a:lnTo>
                <a:lnTo>
                  <a:pt x="0" y="975309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39" name="object 39"/>
          <p:cNvSpPr/>
          <p:nvPr/>
        </p:nvSpPr>
        <p:spPr>
          <a:xfrm>
            <a:off x="2134096" y="1267219"/>
            <a:ext cx="3535698" cy="414168"/>
          </a:xfrm>
          <a:custGeom>
            <a:avLst/>
            <a:gdLst/>
            <a:ahLst/>
            <a:cxnLst/>
            <a:rect l="l" t="t" r="r" b="b"/>
            <a:pathLst>
              <a:path w="5513070" h="645795">
                <a:moveTo>
                  <a:pt x="0" y="645274"/>
                </a:moveTo>
                <a:lnTo>
                  <a:pt x="5512865" y="645274"/>
                </a:lnTo>
                <a:lnTo>
                  <a:pt x="5512865" y="0"/>
                </a:lnTo>
                <a:lnTo>
                  <a:pt x="0" y="0"/>
                </a:lnTo>
                <a:lnTo>
                  <a:pt x="0" y="64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0" name="object 40"/>
          <p:cNvSpPr txBox="1"/>
          <p:nvPr/>
        </p:nvSpPr>
        <p:spPr>
          <a:xfrm>
            <a:off x="2691310" y="1749055"/>
            <a:ext cx="2854785" cy="48337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  <a:tabLst>
                <a:tab pos="1156496" algn="l"/>
              </a:tabLst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Ichiro Michishita	Adel</a:t>
            </a:r>
            <a:r>
              <a:rPr sz="802" spc="-42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Aminian</a:t>
            </a:r>
            <a:endParaRPr sz="802">
              <a:latin typeface="KozGoPr6N-Medium"/>
              <a:cs typeface="KozGoPr6N-Medium"/>
            </a:endParaRPr>
          </a:p>
          <a:p>
            <a:pPr>
              <a:spcBef>
                <a:spcPts val="22"/>
              </a:spcBef>
              <a:tabLst>
                <a:tab pos="1156496" algn="l"/>
              </a:tabLst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Yokohama Sakae</a:t>
            </a:r>
            <a:r>
              <a:rPr sz="449" spc="3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Kyosai Hospital	Centro Hospitalier Universitaire de</a:t>
            </a:r>
            <a:r>
              <a:rPr sz="449" spc="3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Charleroi</a:t>
            </a:r>
            <a:endParaRPr sz="449">
              <a:latin typeface="KozGoPr6N-Medium"/>
              <a:cs typeface="KozGoPr6N-Medium"/>
            </a:endParaRPr>
          </a:p>
          <a:p>
            <a:pPr>
              <a:spcBef>
                <a:spcPts val="32"/>
              </a:spcBef>
            </a:pPr>
            <a:endParaRPr sz="577">
              <a:latin typeface="Times New Roman"/>
              <a:cs typeface="Times New Roman"/>
            </a:endParaRPr>
          </a:p>
          <a:p>
            <a:pPr>
              <a:tabLst>
                <a:tab pos="1156496" algn="l"/>
              </a:tabLst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Seiji Yamazaki	Mitchell W.</a:t>
            </a:r>
            <a:r>
              <a:rPr sz="802" spc="-3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Krucoﬀ</a:t>
            </a:r>
            <a:endParaRPr sz="802">
              <a:latin typeface="KozGoPr6N-Medium"/>
              <a:cs typeface="KozGoPr6N-Medium"/>
            </a:endParaRPr>
          </a:p>
          <a:p>
            <a:pPr>
              <a:spcBef>
                <a:spcPts val="19"/>
              </a:spcBef>
              <a:tabLst>
                <a:tab pos="1156496" algn="l"/>
              </a:tabLst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Sapporo Higashi</a:t>
            </a:r>
            <a:r>
              <a:rPr sz="449" spc="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Tokushukai</a:t>
            </a:r>
            <a:r>
              <a:rPr sz="449" spc="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	Duke University Medical Center / Duke Clinical Research</a:t>
            </a:r>
            <a:r>
              <a:rPr sz="449" spc="51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Institute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91949" y="1727331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133974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91949" y="2009576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86737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12821" y="1274318"/>
            <a:ext cx="2868631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1571" spc="51" dirty="0">
                <a:solidFill>
                  <a:srgbClr val="C70067"/>
                </a:solidFill>
                <a:latin typeface="KozGoPr6N-Medium"/>
                <a:cs typeface="KozGoPr6N-Medium"/>
              </a:rPr>
              <a:t>Coronary </a:t>
            </a:r>
            <a:r>
              <a:rPr sz="1571" spc="48" dirty="0">
                <a:solidFill>
                  <a:srgbClr val="C70067"/>
                </a:solidFill>
                <a:latin typeface="KozGoPr6N-Medium"/>
                <a:cs typeface="KozGoPr6N-Medium"/>
              </a:rPr>
              <a:t>Orbital</a:t>
            </a:r>
            <a:r>
              <a:rPr sz="1571" spc="273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1571" spc="58" dirty="0">
                <a:solidFill>
                  <a:srgbClr val="C70067"/>
                </a:solidFill>
                <a:latin typeface="KozGoPr6N-Medium"/>
                <a:cs typeface="KozGoPr6N-Medium"/>
              </a:rPr>
              <a:t>Athrectomy</a:t>
            </a:r>
            <a:endParaRPr sz="1571">
              <a:latin typeface="KozGoPr6N-Medium"/>
              <a:cs typeface="KozGoPr6N-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821" y="1540596"/>
            <a:ext cx="2853971" cy="9908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>
              <a:spcBef>
                <a:spcPts val="80"/>
              </a:spcBef>
            </a:pPr>
            <a:r>
              <a:rPr sz="577" spc="6" dirty="0">
                <a:solidFill>
                  <a:srgbClr val="C70067"/>
                </a:solidFill>
                <a:latin typeface="KozGoPr6N-Medium"/>
                <a:cs typeface="KozGoPr6N-Medium"/>
              </a:rPr>
              <a:t>A  </a:t>
            </a:r>
            <a:r>
              <a:rPr sz="577" spc="19" dirty="0">
                <a:solidFill>
                  <a:srgbClr val="C70067"/>
                </a:solidFill>
                <a:latin typeface="KozGoPr6N-Medium"/>
                <a:cs typeface="KozGoPr6N-Medium"/>
              </a:rPr>
              <a:t>New </a:t>
            </a:r>
            <a:r>
              <a:rPr sz="577" spc="22" dirty="0">
                <a:solidFill>
                  <a:srgbClr val="C70067"/>
                </a:solidFill>
                <a:latin typeface="KozGoPr6N-Medium"/>
                <a:cs typeface="KozGoPr6N-Medium"/>
              </a:rPr>
              <a:t>Approach </a:t>
            </a:r>
            <a:r>
              <a:rPr sz="577" spc="16" dirty="0">
                <a:solidFill>
                  <a:srgbClr val="C70067"/>
                </a:solidFill>
                <a:latin typeface="KozGoPr6N-Medium"/>
                <a:cs typeface="KozGoPr6N-Medium"/>
              </a:rPr>
              <a:t>to  </a:t>
            </a:r>
            <a:r>
              <a:rPr sz="577" spc="19" dirty="0">
                <a:solidFill>
                  <a:srgbClr val="C70067"/>
                </a:solidFill>
                <a:latin typeface="KozGoPr6N-Medium"/>
                <a:cs typeface="KozGoPr6N-Medium"/>
              </a:rPr>
              <a:t>Severely Calciﬁed coronary Lesions </a:t>
            </a:r>
            <a:r>
              <a:rPr sz="577" spc="16" dirty="0">
                <a:solidFill>
                  <a:srgbClr val="C70067"/>
                </a:solidFill>
                <a:latin typeface="KozGoPr6N-Medium"/>
                <a:cs typeface="KozGoPr6N-Medium"/>
              </a:rPr>
              <a:t>by </a:t>
            </a:r>
            <a:r>
              <a:rPr sz="577" spc="64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577" spc="22" dirty="0">
                <a:solidFill>
                  <a:srgbClr val="C70067"/>
                </a:solidFill>
                <a:latin typeface="KozGoPr6N-Medium"/>
                <a:cs typeface="KozGoPr6N-Medium"/>
              </a:rPr>
              <a:t>Diamondback360®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85788" y="1267230"/>
            <a:ext cx="648333" cy="413761"/>
          </a:xfrm>
          <a:custGeom>
            <a:avLst/>
            <a:gdLst/>
            <a:ahLst/>
            <a:cxnLst/>
            <a:rect l="l" t="t" r="r" b="b"/>
            <a:pathLst>
              <a:path w="1010919" h="645159">
                <a:moveTo>
                  <a:pt x="1010881" y="0"/>
                </a:moveTo>
                <a:lnTo>
                  <a:pt x="1010869" y="645007"/>
                </a:lnTo>
                <a:lnTo>
                  <a:pt x="0" y="645007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C7006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6" name="object 46"/>
          <p:cNvSpPr/>
          <p:nvPr/>
        </p:nvSpPr>
        <p:spPr>
          <a:xfrm>
            <a:off x="1485788" y="1680972"/>
            <a:ext cx="648333" cy="625934"/>
          </a:xfrm>
          <a:custGeom>
            <a:avLst/>
            <a:gdLst/>
            <a:ahLst/>
            <a:cxnLst/>
            <a:rect l="l" t="t" r="r" b="b"/>
            <a:pathLst>
              <a:path w="1010919" h="975995">
                <a:moveTo>
                  <a:pt x="1010881" y="0"/>
                </a:moveTo>
                <a:lnTo>
                  <a:pt x="1010869" y="975448"/>
                </a:lnTo>
                <a:lnTo>
                  <a:pt x="0" y="975448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7" name="object 47"/>
          <p:cNvSpPr txBox="1"/>
          <p:nvPr/>
        </p:nvSpPr>
        <p:spPr>
          <a:xfrm>
            <a:off x="1575738" y="1345596"/>
            <a:ext cx="481363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>
              <a:spcBef>
                <a:spcPts val="77"/>
              </a:spcBef>
            </a:pPr>
            <a:r>
              <a:rPr sz="802" spc="3" dirty="0">
                <a:solidFill>
                  <a:srgbClr val="FFFFFF"/>
                </a:solidFill>
                <a:latin typeface="KozGoPr6N-Medium"/>
                <a:cs typeface="KozGoPr6N-Medium"/>
              </a:rPr>
              <a:t>HAMAGIN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0968" y="1471160"/>
            <a:ext cx="190998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>
              <a:spcBef>
                <a:spcPts val="77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45189" y="1750681"/>
            <a:ext cx="136834" cy="146878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spc="99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449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34096" y="2797667"/>
            <a:ext cx="3535698" cy="625528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296"/>
                </a:moveTo>
                <a:lnTo>
                  <a:pt x="5512865" y="975296"/>
                </a:lnTo>
                <a:lnTo>
                  <a:pt x="5512865" y="0"/>
                </a:lnTo>
                <a:lnTo>
                  <a:pt x="0" y="0"/>
                </a:lnTo>
                <a:lnTo>
                  <a:pt x="0" y="975296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51" name="object 51"/>
          <p:cNvSpPr txBox="1"/>
          <p:nvPr/>
        </p:nvSpPr>
        <p:spPr>
          <a:xfrm>
            <a:off x="2691309" y="2865670"/>
            <a:ext cx="5685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Yasunori</a:t>
            </a:r>
            <a:r>
              <a:rPr sz="802" spc="-4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Ito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1312" y="2991394"/>
            <a:ext cx="546115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Higashikani</a:t>
            </a:r>
            <a:r>
              <a:rPr sz="449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1309" y="3147911"/>
            <a:ext cx="8552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Akihiko</a:t>
            </a:r>
            <a:r>
              <a:rPr sz="802" spc="-3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91310" y="3273633"/>
            <a:ext cx="502133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r>
              <a:rPr sz="449" spc="-19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91949" y="2843938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133974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91949" y="3126183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86737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34096" y="2383832"/>
            <a:ext cx="3535698" cy="3211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8146" rIns="0" bIns="0" rtlCol="0">
            <a:spAutoFit/>
          </a:bodyPr>
          <a:lstStyle/>
          <a:p>
            <a:pPr marL="78593">
              <a:spcBef>
                <a:spcPts val="773"/>
              </a:spcBef>
            </a:pPr>
            <a:r>
              <a:rPr sz="1443" spc="6" dirty="0">
                <a:solidFill>
                  <a:srgbClr val="C70067"/>
                </a:solidFill>
                <a:latin typeface="KozGoPr6N-Medium"/>
                <a:cs typeface="KozGoPr6N-Medium"/>
              </a:rPr>
              <a:t>心電図セミナ</a:t>
            </a:r>
            <a:r>
              <a:rPr sz="1443" spc="38" dirty="0">
                <a:solidFill>
                  <a:srgbClr val="C70067"/>
                </a:solidFill>
                <a:latin typeface="KozGoPr6N-Medium"/>
                <a:cs typeface="KozGoPr6N-Medium"/>
              </a:rPr>
              <a:t>ー</a:t>
            </a:r>
            <a:r>
              <a:rPr sz="1443" dirty="0">
                <a:solidFill>
                  <a:srgbClr val="C70067"/>
                </a:solidFill>
                <a:latin typeface="KozGoPr6N-Medium"/>
                <a:cs typeface="KozGoPr6N-Medium"/>
              </a:rPr>
              <a:t>2017</a:t>
            </a:r>
            <a:endParaRPr sz="1443">
              <a:latin typeface="KozGoPr6N-Medium"/>
              <a:cs typeface="KozGoPr6N-Mediu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85787" y="2383834"/>
            <a:ext cx="648308" cy="1039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0" name="object 60"/>
          <p:cNvSpPr txBox="1"/>
          <p:nvPr/>
        </p:nvSpPr>
        <p:spPr>
          <a:xfrm>
            <a:off x="1712775" y="2587768"/>
            <a:ext cx="199143" cy="33540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802" dirty="0">
              <a:latin typeface="KozGoPr6N-Medium"/>
              <a:cs typeface="KozGoPr6N-Medium"/>
            </a:endParaRPr>
          </a:p>
          <a:p>
            <a:pPr>
              <a:spcBef>
                <a:spcPts val="22"/>
              </a:spcBef>
            </a:pPr>
            <a:endParaRPr sz="864" dirty="0">
              <a:latin typeface="Times New Roman"/>
              <a:cs typeface="Times New Roman"/>
            </a:endParaRPr>
          </a:p>
          <a:p>
            <a:pPr marL="32170"/>
            <a:r>
              <a:rPr sz="449" spc="99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449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449" dirty="0">
              <a:latin typeface="KozGoPr6N-Medium"/>
              <a:cs typeface="KozGoPr6N-Mediu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82446" y="2834491"/>
            <a:ext cx="1130929" cy="106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3" name="object 63"/>
          <p:cNvSpPr/>
          <p:nvPr/>
        </p:nvSpPr>
        <p:spPr>
          <a:xfrm>
            <a:off x="1616396" y="1995243"/>
            <a:ext cx="103847" cy="24842"/>
          </a:xfrm>
          <a:custGeom>
            <a:avLst/>
            <a:gdLst/>
            <a:ahLst/>
            <a:cxnLst/>
            <a:rect l="l" t="t" r="r" b="b"/>
            <a:pathLst>
              <a:path w="161925" h="38734">
                <a:moveTo>
                  <a:pt x="80835" y="0"/>
                </a:moveTo>
                <a:lnTo>
                  <a:pt x="32689" y="14479"/>
                </a:lnTo>
                <a:lnTo>
                  <a:pt x="0" y="37299"/>
                </a:lnTo>
                <a:lnTo>
                  <a:pt x="696" y="38315"/>
                </a:lnTo>
                <a:lnTo>
                  <a:pt x="901" y="38531"/>
                </a:lnTo>
                <a:lnTo>
                  <a:pt x="9382" y="36802"/>
                </a:lnTo>
                <a:lnTo>
                  <a:pt x="29341" y="31726"/>
                </a:lnTo>
                <a:lnTo>
                  <a:pt x="55185" y="26414"/>
                </a:lnTo>
                <a:lnTo>
                  <a:pt x="81318" y="23977"/>
                </a:lnTo>
                <a:lnTo>
                  <a:pt x="144558" y="23977"/>
                </a:lnTo>
                <a:lnTo>
                  <a:pt x="129093" y="14436"/>
                </a:lnTo>
                <a:lnTo>
                  <a:pt x="105497" y="4300"/>
                </a:lnTo>
                <a:lnTo>
                  <a:pt x="80835" y="0"/>
                </a:lnTo>
                <a:close/>
              </a:path>
              <a:path w="161925" h="38734">
                <a:moveTo>
                  <a:pt x="144558" y="23977"/>
                </a:moveTo>
                <a:lnTo>
                  <a:pt x="81318" y="23977"/>
                </a:lnTo>
                <a:lnTo>
                  <a:pt x="107062" y="26471"/>
                </a:lnTo>
                <a:lnTo>
                  <a:pt x="132360" y="31765"/>
                </a:lnTo>
                <a:lnTo>
                  <a:pt x="151917" y="36750"/>
                </a:lnTo>
                <a:lnTo>
                  <a:pt x="160439" y="38315"/>
                </a:lnTo>
                <a:lnTo>
                  <a:pt x="160616" y="38112"/>
                </a:lnTo>
                <a:lnTo>
                  <a:pt x="161925" y="37769"/>
                </a:lnTo>
                <a:lnTo>
                  <a:pt x="159893" y="35712"/>
                </a:lnTo>
                <a:lnTo>
                  <a:pt x="148281" y="26274"/>
                </a:lnTo>
                <a:lnTo>
                  <a:pt x="144558" y="23977"/>
                </a:lnTo>
                <a:close/>
              </a:path>
            </a:pathLst>
          </a:custGeom>
          <a:solidFill>
            <a:srgbClr val="5CB531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4" name="object 64"/>
          <p:cNvSpPr/>
          <p:nvPr/>
        </p:nvSpPr>
        <p:spPr>
          <a:xfrm>
            <a:off x="1826842" y="1923747"/>
            <a:ext cx="255342" cy="61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5" name="object 65"/>
          <p:cNvSpPr/>
          <p:nvPr/>
        </p:nvSpPr>
        <p:spPr>
          <a:xfrm>
            <a:off x="1633185" y="1911256"/>
            <a:ext cx="76969" cy="72490"/>
          </a:xfrm>
          <a:custGeom>
            <a:avLst/>
            <a:gdLst/>
            <a:ahLst/>
            <a:cxnLst/>
            <a:rect l="l" t="t" r="r" b="b"/>
            <a:pathLst>
              <a:path w="120015" h="113029">
                <a:moveTo>
                  <a:pt x="87668" y="0"/>
                </a:moveTo>
                <a:lnTo>
                  <a:pt x="38887" y="0"/>
                </a:lnTo>
                <a:lnTo>
                  <a:pt x="22262" y="1738"/>
                </a:lnTo>
                <a:lnTo>
                  <a:pt x="10342" y="6937"/>
                </a:lnTo>
                <a:lnTo>
                  <a:pt x="3163" y="15569"/>
                </a:lnTo>
                <a:lnTo>
                  <a:pt x="761" y="27609"/>
                </a:lnTo>
                <a:lnTo>
                  <a:pt x="761" y="38569"/>
                </a:lnTo>
                <a:lnTo>
                  <a:pt x="3487" y="49381"/>
                </a:lnTo>
                <a:lnTo>
                  <a:pt x="11637" y="57132"/>
                </a:lnTo>
                <a:lnTo>
                  <a:pt x="25177" y="61799"/>
                </a:lnTo>
                <a:lnTo>
                  <a:pt x="44068" y="63360"/>
                </a:lnTo>
                <a:lnTo>
                  <a:pt x="76111" y="63360"/>
                </a:lnTo>
                <a:lnTo>
                  <a:pt x="90090" y="64870"/>
                </a:lnTo>
                <a:lnTo>
                  <a:pt x="97269" y="68422"/>
                </a:lnTo>
                <a:lnTo>
                  <a:pt x="99914" y="72548"/>
                </a:lnTo>
                <a:lnTo>
                  <a:pt x="100291" y="75780"/>
                </a:lnTo>
                <a:lnTo>
                  <a:pt x="100291" y="96189"/>
                </a:lnTo>
                <a:lnTo>
                  <a:pt x="2819" y="96189"/>
                </a:lnTo>
                <a:lnTo>
                  <a:pt x="0" y="99187"/>
                </a:lnTo>
                <a:lnTo>
                  <a:pt x="0" y="111823"/>
                </a:lnTo>
                <a:lnTo>
                  <a:pt x="4851" y="112941"/>
                </a:lnTo>
                <a:lnTo>
                  <a:pt x="78244" y="112941"/>
                </a:lnTo>
                <a:lnTo>
                  <a:pt x="96334" y="111242"/>
                </a:lnTo>
                <a:lnTo>
                  <a:pt x="109297" y="106162"/>
                </a:lnTo>
                <a:lnTo>
                  <a:pt x="117101" y="97724"/>
                </a:lnTo>
                <a:lnTo>
                  <a:pt x="119710" y="85953"/>
                </a:lnTo>
                <a:lnTo>
                  <a:pt x="119710" y="74218"/>
                </a:lnTo>
                <a:lnTo>
                  <a:pt x="116831" y="62310"/>
                </a:lnTo>
                <a:lnTo>
                  <a:pt x="108223" y="53768"/>
                </a:lnTo>
                <a:lnTo>
                  <a:pt x="93928" y="48622"/>
                </a:lnTo>
                <a:lnTo>
                  <a:pt x="73990" y="46901"/>
                </a:lnTo>
                <a:lnTo>
                  <a:pt x="27330" y="46901"/>
                </a:lnTo>
                <a:lnTo>
                  <a:pt x="20180" y="43586"/>
                </a:lnTo>
                <a:lnTo>
                  <a:pt x="20180" y="20561"/>
                </a:lnTo>
                <a:lnTo>
                  <a:pt x="25514" y="16598"/>
                </a:lnTo>
                <a:lnTo>
                  <a:pt x="89763" y="16598"/>
                </a:lnTo>
                <a:lnTo>
                  <a:pt x="92506" y="13741"/>
                </a:lnTo>
                <a:lnTo>
                  <a:pt x="92506" y="1117"/>
                </a:lnTo>
                <a:lnTo>
                  <a:pt x="87668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6" name="object 66"/>
          <p:cNvSpPr/>
          <p:nvPr/>
        </p:nvSpPr>
        <p:spPr>
          <a:xfrm>
            <a:off x="1734002" y="1929424"/>
            <a:ext cx="11403" cy="54571"/>
          </a:xfrm>
          <a:custGeom>
            <a:avLst/>
            <a:gdLst/>
            <a:ahLst/>
            <a:cxnLst/>
            <a:rect l="l" t="t" r="r" b="b"/>
            <a:pathLst>
              <a:path w="17780" h="85090">
                <a:moveTo>
                  <a:pt x="14516" y="0"/>
                </a:moveTo>
                <a:lnTo>
                  <a:pt x="0" y="0"/>
                </a:lnTo>
                <a:lnTo>
                  <a:pt x="0" y="84708"/>
                </a:lnTo>
                <a:lnTo>
                  <a:pt x="14376" y="84708"/>
                </a:lnTo>
                <a:lnTo>
                  <a:pt x="17297" y="83134"/>
                </a:lnTo>
                <a:lnTo>
                  <a:pt x="17297" y="1574"/>
                </a:lnTo>
                <a:lnTo>
                  <a:pt x="14516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7" name="object 67"/>
          <p:cNvSpPr/>
          <p:nvPr/>
        </p:nvSpPr>
        <p:spPr>
          <a:xfrm>
            <a:off x="1536493" y="1929158"/>
            <a:ext cx="75340" cy="54164"/>
          </a:xfrm>
          <a:custGeom>
            <a:avLst/>
            <a:gdLst/>
            <a:ahLst/>
            <a:cxnLst/>
            <a:rect l="l" t="t" r="r" b="b"/>
            <a:pathLst>
              <a:path w="117475" h="84454">
                <a:moveTo>
                  <a:pt x="88912" y="0"/>
                </a:moveTo>
                <a:lnTo>
                  <a:pt x="17868" y="0"/>
                </a:lnTo>
                <a:lnTo>
                  <a:pt x="12077" y="2514"/>
                </a:lnTo>
                <a:lnTo>
                  <a:pt x="2463" y="12141"/>
                </a:lnTo>
                <a:lnTo>
                  <a:pt x="0" y="17945"/>
                </a:lnTo>
                <a:lnTo>
                  <a:pt x="0" y="66459"/>
                </a:lnTo>
                <a:lnTo>
                  <a:pt x="2463" y="72275"/>
                </a:lnTo>
                <a:lnTo>
                  <a:pt x="12077" y="81915"/>
                </a:lnTo>
                <a:lnTo>
                  <a:pt x="17868" y="84404"/>
                </a:lnTo>
                <a:lnTo>
                  <a:pt x="88912" y="84404"/>
                </a:lnTo>
                <a:lnTo>
                  <a:pt x="116429" y="69634"/>
                </a:lnTo>
                <a:lnTo>
                  <a:pt x="28803" y="69634"/>
                </a:lnTo>
                <a:lnTo>
                  <a:pt x="25488" y="68300"/>
                </a:lnTo>
                <a:lnTo>
                  <a:pt x="22682" y="65481"/>
                </a:lnTo>
                <a:lnTo>
                  <a:pt x="19850" y="62826"/>
                </a:lnTo>
                <a:lnTo>
                  <a:pt x="18554" y="59677"/>
                </a:lnTo>
                <a:lnTo>
                  <a:pt x="18554" y="24752"/>
                </a:lnTo>
                <a:lnTo>
                  <a:pt x="19850" y="21590"/>
                </a:lnTo>
                <a:lnTo>
                  <a:pt x="25158" y="16281"/>
                </a:lnTo>
                <a:lnTo>
                  <a:pt x="28282" y="14960"/>
                </a:lnTo>
                <a:lnTo>
                  <a:pt x="116530" y="14960"/>
                </a:lnTo>
                <a:lnTo>
                  <a:pt x="116090" y="13804"/>
                </a:lnTo>
                <a:lnTo>
                  <a:pt x="114401" y="11620"/>
                </a:lnTo>
                <a:lnTo>
                  <a:pt x="109374" y="6509"/>
                </a:lnTo>
                <a:lnTo>
                  <a:pt x="103462" y="2881"/>
                </a:lnTo>
                <a:lnTo>
                  <a:pt x="96647" y="717"/>
                </a:lnTo>
                <a:lnTo>
                  <a:pt x="88912" y="0"/>
                </a:lnTo>
                <a:close/>
              </a:path>
              <a:path w="117475" h="84454">
                <a:moveTo>
                  <a:pt x="110108" y="56997"/>
                </a:moveTo>
                <a:lnTo>
                  <a:pt x="104470" y="56997"/>
                </a:lnTo>
                <a:lnTo>
                  <a:pt x="101828" y="58648"/>
                </a:lnTo>
                <a:lnTo>
                  <a:pt x="99517" y="61810"/>
                </a:lnTo>
                <a:lnTo>
                  <a:pt x="97853" y="64135"/>
                </a:lnTo>
                <a:lnTo>
                  <a:pt x="95211" y="65976"/>
                </a:lnTo>
                <a:lnTo>
                  <a:pt x="87591" y="68948"/>
                </a:lnTo>
                <a:lnTo>
                  <a:pt x="83781" y="69634"/>
                </a:lnTo>
                <a:lnTo>
                  <a:pt x="116429" y="69634"/>
                </a:lnTo>
                <a:lnTo>
                  <a:pt x="116903" y="68478"/>
                </a:lnTo>
                <a:lnTo>
                  <a:pt x="116903" y="63817"/>
                </a:lnTo>
                <a:lnTo>
                  <a:pt x="115900" y="61480"/>
                </a:lnTo>
                <a:lnTo>
                  <a:pt x="114084" y="59677"/>
                </a:lnTo>
                <a:lnTo>
                  <a:pt x="112280" y="57962"/>
                </a:lnTo>
                <a:lnTo>
                  <a:pt x="110108" y="56997"/>
                </a:lnTo>
                <a:close/>
              </a:path>
              <a:path w="117475" h="84454">
                <a:moveTo>
                  <a:pt x="116530" y="14960"/>
                </a:moveTo>
                <a:lnTo>
                  <a:pt x="89407" y="14960"/>
                </a:lnTo>
                <a:lnTo>
                  <a:pt x="95872" y="17449"/>
                </a:lnTo>
                <a:lnTo>
                  <a:pt x="99630" y="22771"/>
                </a:lnTo>
                <a:lnTo>
                  <a:pt x="101676" y="25755"/>
                </a:lnTo>
                <a:lnTo>
                  <a:pt x="104470" y="27254"/>
                </a:lnTo>
                <a:lnTo>
                  <a:pt x="110108" y="27254"/>
                </a:lnTo>
                <a:lnTo>
                  <a:pt x="112445" y="26428"/>
                </a:lnTo>
                <a:lnTo>
                  <a:pt x="116090" y="22771"/>
                </a:lnTo>
                <a:lnTo>
                  <a:pt x="116903" y="20612"/>
                </a:lnTo>
                <a:lnTo>
                  <a:pt x="116903" y="15938"/>
                </a:lnTo>
                <a:lnTo>
                  <a:pt x="116530" y="1496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8" name="object 68"/>
          <p:cNvSpPr/>
          <p:nvPr/>
        </p:nvSpPr>
        <p:spPr>
          <a:xfrm>
            <a:off x="1794555" y="1910109"/>
            <a:ext cx="0" cy="89594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33"/>
                </a:lnTo>
              </a:path>
            </a:pathLst>
          </a:custGeom>
          <a:ln w="4991">
            <a:solidFill>
              <a:srgbClr val="4E5059"/>
            </a:solidFill>
          </a:ln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9" name="object 69"/>
          <p:cNvSpPr/>
          <p:nvPr/>
        </p:nvSpPr>
        <p:spPr>
          <a:xfrm>
            <a:off x="1534730" y="2049950"/>
            <a:ext cx="548314" cy="17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70" name="object 59"/>
          <p:cNvSpPr txBox="1"/>
          <p:nvPr/>
        </p:nvSpPr>
        <p:spPr>
          <a:xfrm>
            <a:off x="1645177" y="2464690"/>
            <a:ext cx="375887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spc="3" dirty="0">
                <a:solidFill>
                  <a:srgbClr val="FFFFFF"/>
                </a:solidFill>
                <a:latin typeface="KozGoPr6N-Medium"/>
                <a:cs typeface="KozGoPr6N-Medium"/>
              </a:rPr>
              <a:t>NISSEKI</a:t>
            </a:r>
            <a:endParaRPr sz="802">
              <a:latin typeface="KozGoPr6N-Medium"/>
              <a:cs typeface="KozGoPr6N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854" y="444022"/>
            <a:ext cx="3383796" cy="459779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pc="6" dirty="0"/>
              <a:t>Luncheon</a:t>
            </a:r>
            <a:r>
              <a:rPr spc="-51" dirty="0"/>
              <a:t> </a:t>
            </a:r>
            <a:r>
              <a:rPr spc="10" dirty="0"/>
              <a:t>Seminar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160" y="230255"/>
            <a:ext cx="2733426" cy="16773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737" spc="-10" dirty="0">
                <a:solidFill>
                  <a:srgbClr val="C70067"/>
                </a:solidFill>
                <a:latin typeface="Arial Rounded MT Bold"/>
                <a:cs typeface="Arial Rounded MT Bold"/>
              </a:rPr>
              <a:t>The </a:t>
            </a:r>
            <a:r>
              <a:rPr sz="737" dirty="0">
                <a:solidFill>
                  <a:srgbClr val="C70067"/>
                </a:solidFill>
                <a:latin typeface="Arial Rounded MT Bold"/>
                <a:cs typeface="Arial Rounded MT Bold"/>
              </a:rPr>
              <a:t>24th </a:t>
            </a:r>
            <a:r>
              <a:rPr sz="1026" spc="10" dirty="0">
                <a:solidFill>
                  <a:srgbClr val="C70067"/>
                </a:solidFill>
                <a:latin typeface="Arial Rounded MT Bold"/>
                <a:cs typeface="Arial Rounded MT Bold"/>
              </a:rPr>
              <a:t>Kamakura </a:t>
            </a:r>
            <a:r>
              <a:rPr sz="1026" spc="19" dirty="0">
                <a:solidFill>
                  <a:srgbClr val="C70067"/>
                </a:solidFill>
                <a:latin typeface="Arial Rounded MT Bold"/>
                <a:cs typeface="Arial Rounded MT Bold"/>
              </a:rPr>
              <a:t>Live </a:t>
            </a:r>
            <a:r>
              <a:rPr sz="737" spc="3" dirty="0">
                <a:solidFill>
                  <a:srgbClr val="C70067"/>
                </a:solidFill>
                <a:latin typeface="Arial Rounded MT Bold"/>
                <a:cs typeface="Arial Rounded MT Bold"/>
              </a:rPr>
              <a:t>Demonstration </a:t>
            </a:r>
            <a:r>
              <a:rPr sz="737" spc="-3" dirty="0">
                <a:solidFill>
                  <a:srgbClr val="C70067"/>
                </a:solidFill>
                <a:latin typeface="Arial Rounded MT Bold"/>
                <a:cs typeface="Arial Rounded MT Bold"/>
              </a:rPr>
              <a:t>Course</a:t>
            </a:r>
            <a:r>
              <a:rPr sz="737" spc="-35" dirty="0">
                <a:solidFill>
                  <a:srgbClr val="C70067"/>
                </a:solidFill>
                <a:latin typeface="Arial Rounded MT Bold"/>
                <a:cs typeface="Arial Rounded MT Bold"/>
              </a:rPr>
              <a:t> </a:t>
            </a:r>
            <a:r>
              <a:rPr sz="737" spc="-22" dirty="0">
                <a:solidFill>
                  <a:srgbClr val="C70067"/>
                </a:solidFill>
                <a:latin typeface="Arial Rounded MT Bold"/>
                <a:cs typeface="Arial Rounded MT Bold"/>
              </a:rPr>
              <a:t>2017</a:t>
            </a:r>
            <a:endParaRPr sz="737">
              <a:latin typeface="Arial Rounded MT Bold"/>
              <a:cs typeface="Arial Rounded MT 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3230" y="903801"/>
            <a:ext cx="4181360" cy="25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37" name="object 37"/>
          <p:cNvSpPr txBox="1"/>
          <p:nvPr/>
        </p:nvSpPr>
        <p:spPr>
          <a:xfrm>
            <a:off x="2634638" y="867408"/>
            <a:ext cx="2056586" cy="312083"/>
          </a:xfrm>
          <a:prstGeom prst="rect">
            <a:avLst/>
          </a:prstGeom>
        </p:spPr>
        <p:txBody>
          <a:bodyPr vert="horz" wrap="square" lIns="0" tIns="10996" rIns="0" bIns="0" rtlCol="0">
            <a:spAutoFit/>
          </a:bodyPr>
          <a:lstStyle/>
          <a:p>
            <a:pPr marL="8145">
              <a:spcBef>
                <a:spcPts val="87"/>
              </a:spcBef>
            </a:pP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Dec.</a:t>
            </a:r>
            <a:r>
              <a:rPr sz="1956" spc="55" dirty="0">
                <a:solidFill>
                  <a:srgbClr val="FFFFFF"/>
                </a:solidFill>
                <a:latin typeface="KozGoPr6N-Medium"/>
                <a:cs typeface="KozGoPr6N-Medium"/>
              </a:rPr>
              <a:t>10</a:t>
            </a:r>
            <a:r>
              <a:rPr sz="994" spc="55" dirty="0">
                <a:solidFill>
                  <a:srgbClr val="FFFFFF"/>
                </a:solidFill>
                <a:latin typeface="KozGoPr6N-Medium"/>
                <a:cs typeface="KozGoPr6N-Medium"/>
              </a:rPr>
              <a:t>. </a:t>
            </a:r>
            <a:r>
              <a:rPr sz="994" spc="32" dirty="0">
                <a:solidFill>
                  <a:srgbClr val="FFFFFF"/>
                </a:solidFill>
                <a:latin typeface="KozGoPr6N-Medium"/>
                <a:cs typeface="KozGoPr6N-Medium"/>
              </a:rPr>
              <a:t>Sun.</a:t>
            </a:r>
            <a:r>
              <a:rPr sz="994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1379" spc="51" dirty="0">
                <a:solidFill>
                  <a:srgbClr val="FFFFFF"/>
                </a:solidFill>
                <a:latin typeface="KozGoPr6N-Medium"/>
                <a:cs typeface="KozGoPr6N-Medium"/>
              </a:rPr>
              <a:t>12:00~13:00</a:t>
            </a:r>
            <a:endParaRPr sz="1379" dirty="0">
              <a:latin typeface="KozGoPr6N-Medium"/>
              <a:cs typeface="KozGoPr6N-Medi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34096" y="1681051"/>
            <a:ext cx="3535698" cy="625528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309"/>
                </a:moveTo>
                <a:lnTo>
                  <a:pt x="5512865" y="975309"/>
                </a:lnTo>
                <a:lnTo>
                  <a:pt x="5512865" y="0"/>
                </a:lnTo>
                <a:lnTo>
                  <a:pt x="0" y="0"/>
                </a:lnTo>
                <a:lnTo>
                  <a:pt x="0" y="975309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39" name="object 39"/>
          <p:cNvSpPr/>
          <p:nvPr/>
        </p:nvSpPr>
        <p:spPr>
          <a:xfrm>
            <a:off x="2134096" y="1267219"/>
            <a:ext cx="3535698" cy="414168"/>
          </a:xfrm>
          <a:custGeom>
            <a:avLst/>
            <a:gdLst/>
            <a:ahLst/>
            <a:cxnLst/>
            <a:rect l="l" t="t" r="r" b="b"/>
            <a:pathLst>
              <a:path w="5513070" h="645795">
                <a:moveTo>
                  <a:pt x="0" y="645274"/>
                </a:moveTo>
                <a:lnTo>
                  <a:pt x="5512865" y="645274"/>
                </a:lnTo>
                <a:lnTo>
                  <a:pt x="5512865" y="0"/>
                </a:lnTo>
                <a:lnTo>
                  <a:pt x="0" y="0"/>
                </a:lnTo>
                <a:lnTo>
                  <a:pt x="0" y="645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0" name="object 40"/>
          <p:cNvSpPr txBox="1"/>
          <p:nvPr/>
        </p:nvSpPr>
        <p:spPr>
          <a:xfrm>
            <a:off x="2691310" y="1749055"/>
            <a:ext cx="2854785" cy="48337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  <a:tabLst>
                <a:tab pos="1156496" algn="l"/>
              </a:tabLst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Ichiro Michishita	Adel</a:t>
            </a:r>
            <a:r>
              <a:rPr sz="802" spc="-42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Aminian</a:t>
            </a:r>
            <a:endParaRPr sz="802">
              <a:latin typeface="KozGoPr6N-Medium"/>
              <a:cs typeface="KozGoPr6N-Medium"/>
            </a:endParaRPr>
          </a:p>
          <a:p>
            <a:pPr>
              <a:spcBef>
                <a:spcPts val="22"/>
              </a:spcBef>
              <a:tabLst>
                <a:tab pos="1156496" algn="l"/>
              </a:tabLst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Yokohama Sakae</a:t>
            </a:r>
            <a:r>
              <a:rPr sz="449" spc="3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Kyosai Hospital	Centro Hospitalier Universitaire de</a:t>
            </a:r>
            <a:r>
              <a:rPr sz="449" spc="3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Charleroi</a:t>
            </a:r>
            <a:endParaRPr sz="449">
              <a:latin typeface="KozGoPr6N-Medium"/>
              <a:cs typeface="KozGoPr6N-Medium"/>
            </a:endParaRPr>
          </a:p>
          <a:p>
            <a:pPr>
              <a:spcBef>
                <a:spcPts val="32"/>
              </a:spcBef>
            </a:pPr>
            <a:endParaRPr sz="577">
              <a:latin typeface="Times New Roman"/>
              <a:cs typeface="Times New Roman"/>
            </a:endParaRPr>
          </a:p>
          <a:p>
            <a:pPr>
              <a:tabLst>
                <a:tab pos="1156496" algn="l"/>
              </a:tabLst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Seiji Yamazaki	Mitchell W.</a:t>
            </a:r>
            <a:r>
              <a:rPr sz="802" spc="-3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Krucoﬀ</a:t>
            </a:r>
            <a:endParaRPr sz="802">
              <a:latin typeface="KozGoPr6N-Medium"/>
              <a:cs typeface="KozGoPr6N-Medium"/>
            </a:endParaRPr>
          </a:p>
          <a:p>
            <a:pPr>
              <a:spcBef>
                <a:spcPts val="19"/>
              </a:spcBef>
              <a:tabLst>
                <a:tab pos="1156496" algn="l"/>
              </a:tabLst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Sapporo Higashi</a:t>
            </a:r>
            <a:r>
              <a:rPr sz="449" spc="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Tokushukai</a:t>
            </a:r>
            <a:r>
              <a:rPr sz="449" spc="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	Duke University Medical Center / Duke Clinical Research</a:t>
            </a:r>
            <a:r>
              <a:rPr sz="449" spc="51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Institute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91949" y="1727331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133974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91949" y="2009576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86737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12821" y="1274318"/>
            <a:ext cx="2868631" cy="251190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1571" spc="51" dirty="0">
                <a:solidFill>
                  <a:srgbClr val="C70067"/>
                </a:solidFill>
                <a:latin typeface="KozGoPr6N-Medium"/>
                <a:cs typeface="KozGoPr6N-Medium"/>
              </a:rPr>
              <a:t>Coronary </a:t>
            </a:r>
            <a:r>
              <a:rPr sz="1571" spc="48" dirty="0">
                <a:solidFill>
                  <a:srgbClr val="C70067"/>
                </a:solidFill>
                <a:latin typeface="KozGoPr6N-Medium"/>
                <a:cs typeface="KozGoPr6N-Medium"/>
              </a:rPr>
              <a:t>Orbital</a:t>
            </a:r>
            <a:r>
              <a:rPr sz="1571" spc="273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1571" spc="58" dirty="0">
                <a:solidFill>
                  <a:srgbClr val="C70067"/>
                </a:solidFill>
                <a:latin typeface="KozGoPr6N-Medium"/>
                <a:cs typeface="KozGoPr6N-Medium"/>
              </a:rPr>
              <a:t>Athrectomy</a:t>
            </a:r>
            <a:endParaRPr sz="1571">
              <a:latin typeface="KozGoPr6N-Medium"/>
              <a:cs typeface="KozGoPr6N-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12821" y="1540596"/>
            <a:ext cx="2853971" cy="99087"/>
          </a:xfrm>
          <a:prstGeom prst="rect">
            <a:avLst/>
          </a:prstGeom>
        </p:spPr>
        <p:txBody>
          <a:bodyPr vert="horz" wrap="square" lIns="0" tIns="10181" rIns="0" bIns="0" rtlCol="0">
            <a:spAutoFit/>
          </a:bodyPr>
          <a:lstStyle/>
          <a:p>
            <a:pPr>
              <a:spcBef>
                <a:spcPts val="80"/>
              </a:spcBef>
            </a:pPr>
            <a:r>
              <a:rPr sz="577" spc="6" dirty="0">
                <a:solidFill>
                  <a:srgbClr val="C70067"/>
                </a:solidFill>
                <a:latin typeface="KozGoPr6N-Medium"/>
                <a:cs typeface="KozGoPr6N-Medium"/>
              </a:rPr>
              <a:t>A  </a:t>
            </a:r>
            <a:r>
              <a:rPr sz="577" spc="19" dirty="0">
                <a:solidFill>
                  <a:srgbClr val="C70067"/>
                </a:solidFill>
                <a:latin typeface="KozGoPr6N-Medium"/>
                <a:cs typeface="KozGoPr6N-Medium"/>
              </a:rPr>
              <a:t>New </a:t>
            </a:r>
            <a:r>
              <a:rPr sz="577" spc="22" dirty="0">
                <a:solidFill>
                  <a:srgbClr val="C70067"/>
                </a:solidFill>
                <a:latin typeface="KozGoPr6N-Medium"/>
                <a:cs typeface="KozGoPr6N-Medium"/>
              </a:rPr>
              <a:t>Approach </a:t>
            </a:r>
            <a:r>
              <a:rPr sz="577" spc="16" dirty="0">
                <a:solidFill>
                  <a:srgbClr val="C70067"/>
                </a:solidFill>
                <a:latin typeface="KozGoPr6N-Medium"/>
                <a:cs typeface="KozGoPr6N-Medium"/>
              </a:rPr>
              <a:t>to  </a:t>
            </a:r>
            <a:r>
              <a:rPr sz="577" spc="19" dirty="0">
                <a:solidFill>
                  <a:srgbClr val="C70067"/>
                </a:solidFill>
                <a:latin typeface="KozGoPr6N-Medium"/>
                <a:cs typeface="KozGoPr6N-Medium"/>
              </a:rPr>
              <a:t>Severely Calciﬁed coronary Lesions </a:t>
            </a:r>
            <a:r>
              <a:rPr sz="577" spc="16" dirty="0">
                <a:solidFill>
                  <a:srgbClr val="C70067"/>
                </a:solidFill>
                <a:latin typeface="KozGoPr6N-Medium"/>
                <a:cs typeface="KozGoPr6N-Medium"/>
              </a:rPr>
              <a:t>by </a:t>
            </a:r>
            <a:r>
              <a:rPr sz="577" spc="64" dirty="0">
                <a:solidFill>
                  <a:srgbClr val="C70067"/>
                </a:solidFill>
                <a:latin typeface="KozGoPr6N-Medium"/>
                <a:cs typeface="KozGoPr6N-Medium"/>
              </a:rPr>
              <a:t> </a:t>
            </a:r>
            <a:r>
              <a:rPr sz="577" spc="22" dirty="0">
                <a:solidFill>
                  <a:srgbClr val="C70067"/>
                </a:solidFill>
                <a:latin typeface="KozGoPr6N-Medium"/>
                <a:cs typeface="KozGoPr6N-Medium"/>
              </a:rPr>
              <a:t>Diamondback360®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85788" y="1267230"/>
            <a:ext cx="648333" cy="413761"/>
          </a:xfrm>
          <a:custGeom>
            <a:avLst/>
            <a:gdLst/>
            <a:ahLst/>
            <a:cxnLst/>
            <a:rect l="l" t="t" r="r" b="b"/>
            <a:pathLst>
              <a:path w="1010919" h="645159">
                <a:moveTo>
                  <a:pt x="1010881" y="0"/>
                </a:moveTo>
                <a:lnTo>
                  <a:pt x="1010869" y="645007"/>
                </a:lnTo>
                <a:lnTo>
                  <a:pt x="0" y="645007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C70067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6" name="object 46"/>
          <p:cNvSpPr/>
          <p:nvPr/>
        </p:nvSpPr>
        <p:spPr>
          <a:xfrm>
            <a:off x="1485788" y="1680972"/>
            <a:ext cx="648333" cy="625934"/>
          </a:xfrm>
          <a:custGeom>
            <a:avLst/>
            <a:gdLst/>
            <a:ahLst/>
            <a:cxnLst/>
            <a:rect l="l" t="t" r="r" b="b"/>
            <a:pathLst>
              <a:path w="1010919" h="975995">
                <a:moveTo>
                  <a:pt x="1010881" y="0"/>
                </a:moveTo>
                <a:lnTo>
                  <a:pt x="1010869" y="975448"/>
                </a:lnTo>
                <a:lnTo>
                  <a:pt x="0" y="975448"/>
                </a:lnTo>
                <a:lnTo>
                  <a:pt x="0" y="0"/>
                </a:lnTo>
                <a:lnTo>
                  <a:pt x="1010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47" name="object 47"/>
          <p:cNvSpPr txBox="1"/>
          <p:nvPr/>
        </p:nvSpPr>
        <p:spPr>
          <a:xfrm>
            <a:off x="1575738" y="1345596"/>
            <a:ext cx="481363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>
              <a:spcBef>
                <a:spcPts val="77"/>
              </a:spcBef>
            </a:pPr>
            <a:r>
              <a:rPr sz="802" spc="3" dirty="0">
                <a:solidFill>
                  <a:srgbClr val="FFFFFF"/>
                </a:solidFill>
                <a:latin typeface="KozGoPr6N-Medium"/>
                <a:cs typeface="KozGoPr6N-Medium"/>
              </a:rPr>
              <a:t>HAMAGIN</a:t>
            </a:r>
            <a:endParaRPr sz="802" dirty="0">
              <a:latin typeface="KozGoPr6N-Medium"/>
              <a:cs typeface="KozGoPr6N-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20968" y="1471160"/>
            <a:ext cx="190998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>
              <a:spcBef>
                <a:spcPts val="77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802" dirty="0">
              <a:latin typeface="KozGoPr6N-Medium"/>
              <a:cs typeface="KozGoPr6N-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45189" y="1750681"/>
            <a:ext cx="136834" cy="146878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spc="99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449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449" dirty="0">
              <a:latin typeface="KozGoPr6N-Medium"/>
              <a:cs typeface="KozGoPr6N-Medi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34096" y="2797667"/>
            <a:ext cx="3535698" cy="625528"/>
          </a:xfrm>
          <a:custGeom>
            <a:avLst/>
            <a:gdLst/>
            <a:ahLst/>
            <a:cxnLst/>
            <a:rect l="l" t="t" r="r" b="b"/>
            <a:pathLst>
              <a:path w="5513070" h="975359">
                <a:moveTo>
                  <a:pt x="0" y="975296"/>
                </a:moveTo>
                <a:lnTo>
                  <a:pt x="5512865" y="975296"/>
                </a:lnTo>
                <a:lnTo>
                  <a:pt x="5512865" y="0"/>
                </a:lnTo>
                <a:lnTo>
                  <a:pt x="0" y="0"/>
                </a:lnTo>
                <a:lnTo>
                  <a:pt x="0" y="975296"/>
                </a:lnTo>
                <a:close/>
              </a:path>
            </a:pathLst>
          </a:custGeom>
          <a:solidFill>
            <a:srgbClr val="2FB6A6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51" name="object 51"/>
          <p:cNvSpPr txBox="1"/>
          <p:nvPr/>
        </p:nvSpPr>
        <p:spPr>
          <a:xfrm>
            <a:off x="2691309" y="2865670"/>
            <a:ext cx="5685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Yasunori</a:t>
            </a:r>
            <a:r>
              <a:rPr sz="802" spc="-48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Ito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1312" y="2991394"/>
            <a:ext cx="546115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Higashikani</a:t>
            </a:r>
            <a:r>
              <a:rPr sz="449" spc="-16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91309" y="3147911"/>
            <a:ext cx="855214" cy="132889"/>
          </a:xfrm>
          <a:prstGeom prst="rect">
            <a:avLst/>
          </a:prstGeom>
        </p:spPr>
        <p:txBody>
          <a:bodyPr vert="horz" wrap="square" lIns="0" tIns="9366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Akihiko</a:t>
            </a:r>
            <a:r>
              <a:rPr sz="802" spc="-35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endParaRPr sz="802">
              <a:latin typeface="KozGoPr6N-Medium"/>
              <a:cs typeface="KozGoPr6N-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91310" y="3273633"/>
            <a:ext cx="502133" cy="77757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Takahashi</a:t>
            </a:r>
            <a:r>
              <a:rPr sz="449" spc="-19" dirty="0">
                <a:solidFill>
                  <a:srgbClr val="FFFFFF"/>
                </a:solidFill>
                <a:latin typeface="KozGoPr6N-Medium"/>
                <a:cs typeface="KozGoPr6N-Medium"/>
              </a:rPr>
              <a:t> </a:t>
            </a:r>
            <a:r>
              <a:rPr sz="449" dirty="0">
                <a:solidFill>
                  <a:srgbClr val="FFFFFF"/>
                </a:solidFill>
                <a:latin typeface="KozGoPr6N-Medium"/>
                <a:cs typeface="KozGoPr6N-Medium"/>
              </a:rPr>
              <a:t>Hospital</a:t>
            </a:r>
            <a:endParaRPr sz="449">
              <a:latin typeface="KozGoPr6N-Medium"/>
              <a:cs typeface="KozGoPr6N-Mediu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91949" y="2843938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133974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Chair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91949" y="3126183"/>
            <a:ext cx="441453" cy="169817"/>
          </a:xfrm>
          <a:prstGeom prst="rect">
            <a:avLst/>
          </a:prstGeom>
          <a:solidFill>
            <a:srgbClr val="95D0C0"/>
          </a:solidFill>
        </p:spPr>
        <p:txBody>
          <a:bodyPr vert="horz" wrap="square" lIns="0" tIns="80227" rIns="0" bIns="0" rtlCol="0">
            <a:spAutoFit/>
          </a:bodyPr>
          <a:lstStyle/>
          <a:p>
            <a:pPr marL="86737">
              <a:spcBef>
                <a:spcPts val="632"/>
              </a:spcBef>
            </a:pPr>
            <a:r>
              <a:rPr sz="577" spc="-3" dirty="0">
                <a:solidFill>
                  <a:srgbClr val="007E6A"/>
                </a:solidFill>
                <a:latin typeface="KozGoPr6N-Medium"/>
                <a:cs typeface="KozGoPr6N-Medium"/>
              </a:rPr>
              <a:t>Speaker</a:t>
            </a:r>
            <a:endParaRPr sz="577">
              <a:latin typeface="KozGoPr6N-Medium"/>
              <a:cs typeface="KozGoPr6N-Medium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34096" y="2383832"/>
            <a:ext cx="3535698" cy="3211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8146" rIns="0" bIns="0" rtlCol="0">
            <a:spAutoFit/>
          </a:bodyPr>
          <a:lstStyle/>
          <a:p>
            <a:pPr marL="78593">
              <a:spcBef>
                <a:spcPts val="773"/>
              </a:spcBef>
            </a:pPr>
            <a:r>
              <a:rPr sz="1443" spc="6" dirty="0">
                <a:solidFill>
                  <a:srgbClr val="C70067"/>
                </a:solidFill>
                <a:latin typeface="KozGoPr6N-Medium"/>
                <a:cs typeface="KozGoPr6N-Medium"/>
              </a:rPr>
              <a:t>心電図セミナ</a:t>
            </a:r>
            <a:r>
              <a:rPr sz="1443" spc="38" dirty="0">
                <a:solidFill>
                  <a:srgbClr val="C70067"/>
                </a:solidFill>
                <a:latin typeface="KozGoPr6N-Medium"/>
                <a:cs typeface="KozGoPr6N-Medium"/>
              </a:rPr>
              <a:t>ー</a:t>
            </a:r>
            <a:r>
              <a:rPr sz="1443" dirty="0">
                <a:solidFill>
                  <a:srgbClr val="C70067"/>
                </a:solidFill>
                <a:latin typeface="KozGoPr6N-Medium"/>
                <a:cs typeface="KozGoPr6N-Medium"/>
              </a:rPr>
              <a:t>2017</a:t>
            </a:r>
            <a:endParaRPr sz="1443">
              <a:latin typeface="KozGoPr6N-Medium"/>
              <a:cs typeface="KozGoPr6N-Mediu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85787" y="2383834"/>
            <a:ext cx="648308" cy="1039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0" name="object 60"/>
          <p:cNvSpPr txBox="1"/>
          <p:nvPr/>
        </p:nvSpPr>
        <p:spPr>
          <a:xfrm>
            <a:off x="1712775" y="2587768"/>
            <a:ext cx="199143" cy="33540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dirty="0">
                <a:solidFill>
                  <a:srgbClr val="FFFFFF"/>
                </a:solidFill>
                <a:latin typeface="KozGoPr6N-Medium"/>
                <a:cs typeface="KozGoPr6N-Medium"/>
              </a:rPr>
              <a:t>Hall</a:t>
            </a:r>
            <a:endParaRPr sz="802" dirty="0">
              <a:latin typeface="KozGoPr6N-Medium"/>
              <a:cs typeface="KozGoPr6N-Medium"/>
            </a:endParaRPr>
          </a:p>
          <a:p>
            <a:pPr>
              <a:spcBef>
                <a:spcPts val="22"/>
              </a:spcBef>
            </a:pPr>
            <a:endParaRPr sz="864" dirty="0">
              <a:latin typeface="Times New Roman"/>
              <a:cs typeface="Times New Roman"/>
            </a:endParaRPr>
          </a:p>
          <a:p>
            <a:pPr marL="32170"/>
            <a:r>
              <a:rPr sz="449" spc="99" dirty="0">
                <a:solidFill>
                  <a:srgbClr val="009D85"/>
                </a:solidFill>
                <a:latin typeface="KozGoPr6N-Medium"/>
                <a:cs typeface="KozGoPr6N-Medium"/>
              </a:rPr>
              <a:t>共</a:t>
            </a:r>
            <a:r>
              <a:rPr sz="449" dirty="0">
                <a:solidFill>
                  <a:srgbClr val="009D85"/>
                </a:solidFill>
                <a:latin typeface="KozGoPr6N-Medium"/>
                <a:cs typeface="KozGoPr6N-Medium"/>
              </a:rPr>
              <a:t>催</a:t>
            </a:r>
            <a:endParaRPr sz="449" dirty="0">
              <a:latin typeface="KozGoPr6N-Medium"/>
              <a:cs typeface="KozGoPr6N-Medium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782446" y="2834491"/>
            <a:ext cx="1130929" cy="1060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3" name="object 63"/>
          <p:cNvSpPr/>
          <p:nvPr/>
        </p:nvSpPr>
        <p:spPr>
          <a:xfrm>
            <a:off x="1616396" y="1995243"/>
            <a:ext cx="103847" cy="24842"/>
          </a:xfrm>
          <a:custGeom>
            <a:avLst/>
            <a:gdLst/>
            <a:ahLst/>
            <a:cxnLst/>
            <a:rect l="l" t="t" r="r" b="b"/>
            <a:pathLst>
              <a:path w="161925" h="38734">
                <a:moveTo>
                  <a:pt x="80835" y="0"/>
                </a:moveTo>
                <a:lnTo>
                  <a:pt x="32689" y="14479"/>
                </a:lnTo>
                <a:lnTo>
                  <a:pt x="0" y="37299"/>
                </a:lnTo>
                <a:lnTo>
                  <a:pt x="696" y="38315"/>
                </a:lnTo>
                <a:lnTo>
                  <a:pt x="901" y="38531"/>
                </a:lnTo>
                <a:lnTo>
                  <a:pt x="9382" y="36802"/>
                </a:lnTo>
                <a:lnTo>
                  <a:pt x="29341" y="31726"/>
                </a:lnTo>
                <a:lnTo>
                  <a:pt x="55185" y="26414"/>
                </a:lnTo>
                <a:lnTo>
                  <a:pt x="81318" y="23977"/>
                </a:lnTo>
                <a:lnTo>
                  <a:pt x="144558" y="23977"/>
                </a:lnTo>
                <a:lnTo>
                  <a:pt x="129093" y="14436"/>
                </a:lnTo>
                <a:lnTo>
                  <a:pt x="105497" y="4300"/>
                </a:lnTo>
                <a:lnTo>
                  <a:pt x="80835" y="0"/>
                </a:lnTo>
                <a:close/>
              </a:path>
              <a:path w="161925" h="38734">
                <a:moveTo>
                  <a:pt x="144558" y="23977"/>
                </a:moveTo>
                <a:lnTo>
                  <a:pt x="81318" y="23977"/>
                </a:lnTo>
                <a:lnTo>
                  <a:pt x="107062" y="26471"/>
                </a:lnTo>
                <a:lnTo>
                  <a:pt x="132360" y="31765"/>
                </a:lnTo>
                <a:lnTo>
                  <a:pt x="151917" y="36750"/>
                </a:lnTo>
                <a:lnTo>
                  <a:pt x="160439" y="38315"/>
                </a:lnTo>
                <a:lnTo>
                  <a:pt x="160616" y="38112"/>
                </a:lnTo>
                <a:lnTo>
                  <a:pt x="161925" y="37769"/>
                </a:lnTo>
                <a:lnTo>
                  <a:pt x="159893" y="35712"/>
                </a:lnTo>
                <a:lnTo>
                  <a:pt x="148281" y="26274"/>
                </a:lnTo>
                <a:lnTo>
                  <a:pt x="144558" y="23977"/>
                </a:lnTo>
                <a:close/>
              </a:path>
            </a:pathLst>
          </a:custGeom>
          <a:solidFill>
            <a:srgbClr val="5CB531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4" name="object 64"/>
          <p:cNvSpPr/>
          <p:nvPr/>
        </p:nvSpPr>
        <p:spPr>
          <a:xfrm>
            <a:off x="1826842" y="1923747"/>
            <a:ext cx="255342" cy="61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5" name="object 65"/>
          <p:cNvSpPr/>
          <p:nvPr/>
        </p:nvSpPr>
        <p:spPr>
          <a:xfrm>
            <a:off x="1633185" y="1911256"/>
            <a:ext cx="76969" cy="72490"/>
          </a:xfrm>
          <a:custGeom>
            <a:avLst/>
            <a:gdLst/>
            <a:ahLst/>
            <a:cxnLst/>
            <a:rect l="l" t="t" r="r" b="b"/>
            <a:pathLst>
              <a:path w="120015" h="113029">
                <a:moveTo>
                  <a:pt x="87668" y="0"/>
                </a:moveTo>
                <a:lnTo>
                  <a:pt x="38887" y="0"/>
                </a:lnTo>
                <a:lnTo>
                  <a:pt x="22262" y="1738"/>
                </a:lnTo>
                <a:lnTo>
                  <a:pt x="10342" y="6937"/>
                </a:lnTo>
                <a:lnTo>
                  <a:pt x="3163" y="15569"/>
                </a:lnTo>
                <a:lnTo>
                  <a:pt x="761" y="27609"/>
                </a:lnTo>
                <a:lnTo>
                  <a:pt x="761" y="38569"/>
                </a:lnTo>
                <a:lnTo>
                  <a:pt x="3487" y="49381"/>
                </a:lnTo>
                <a:lnTo>
                  <a:pt x="11637" y="57132"/>
                </a:lnTo>
                <a:lnTo>
                  <a:pt x="25177" y="61799"/>
                </a:lnTo>
                <a:lnTo>
                  <a:pt x="44068" y="63360"/>
                </a:lnTo>
                <a:lnTo>
                  <a:pt x="76111" y="63360"/>
                </a:lnTo>
                <a:lnTo>
                  <a:pt x="90090" y="64870"/>
                </a:lnTo>
                <a:lnTo>
                  <a:pt x="97269" y="68422"/>
                </a:lnTo>
                <a:lnTo>
                  <a:pt x="99914" y="72548"/>
                </a:lnTo>
                <a:lnTo>
                  <a:pt x="100291" y="75780"/>
                </a:lnTo>
                <a:lnTo>
                  <a:pt x="100291" y="96189"/>
                </a:lnTo>
                <a:lnTo>
                  <a:pt x="2819" y="96189"/>
                </a:lnTo>
                <a:lnTo>
                  <a:pt x="0" y="99187"/>
                </a:lnTo>
                <a:lnTo>
                  <a:pt x="0" y="111823"/>
                </a:lnTo>
                <a:lnTo>
                  <a:pt x="4851" y="112941"/>
                </a:lnTo>
                <a:lnTo>
                  <a:pt x="78244" y="112941"/>
                </a:lnTo>
                <a:lnTo>
                  <a:pt x="96334" y="111242"/>
                </a:lnTo>
                <a:lnTo>
                  <a:pt x="109297" y="106162"/>
                </a:lnTo>
                <a:lnTo>
                  <a:pt x="117101" y="97724"/>
                </a:lnTo>
                <a:lnTo>
                  <a:pt x="119710" y="85953"/>
                </a:lnTo>
                <a:lnTo>
                  <a:pt x="119710" y="74218"/>
                </a:lnTo>
                <a:lnTo>
                  <a:pt x="116831" y="62310"/>
                </a:lnTo>
                <a:lnTo>
                  <a:pt x="108223" y="53768"/>
                </a:lnTo>
                <a:lnTo>
                  <a:pt x="93928" y="48622"/>
                </a:lnTo>
                <a:lnTo>
                  <a:pt x="73990" y="46901"/>
                </a:lnTo>
                <a:lnTo>
                  <a:pt x="27330" y="46901"/>
                </a:lnTo>
                <a:lnTo>
                  <a:pt x="20180" y="43586"/>
                </a:lnTo>
                <a:lnTo>
                  <a:pt x="20180" y="20561"/>
                </a:lnTo>
                <a:lnTo>
                  <a:pt x="25514" y="16598"/>
                </a:lnTo>
                <a:lnTo>
                  <a:pt x="89763" y="16598"/>
                </a:lnTo>
                <a:lnTo>
                  <a:pt x="92506" y="13741"/>
                </a:lnTo>
                <a:lnTo>
                  <a:pt x="92506" y="1117"/>
                </a:lnTo>
                <a:lnTo>
                  <a:pt x="87668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6" name="object 66"/>
          <p:cNvSpPr/>
          <p:nvPr/>
        </p:nvSpPr>
        <p:spPr>
          <a:xfrm>
            <a:off x="1734002" y="1929424"/>
            <a:ext cx="11403" cy="54571"/>
          </a:xfrm>
          <a:custGeom>
            <a:avLst/>
            <a:gdLst/>
            <a:ahLst/>
            <a:cxnLst/>
            <a:rect l="l" t="t" r="r" b="b"/>
            <a:pathLst>
              <a:path w="17780" h="85090">
                <a:moveTo>
                  <a:pt x="14516" y="0"/>
                </a:moveTo>
                <a:lnTo>
                  <a:pt x="0" y="0"/>
                </a:lnTo>
                <a:lnTo>
                  <a:pt x="0" y="84708"/>
                </a:lnTo>
                <a:lnTo>
                  <a:pt x="14376" y="84708"/>
                </a:lnTo>
                <a:lnTo>
                  <a:pt x="17297" y="83134"/>
                </a:lnTo>
                <a:lnTo>
                  <a:pt x="17297" y="1574"/>
                </a:lnTo>
                <a:lnTo>
                  <a:pt x="14516" y="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7" name="object 67"/>
          <p:cNvSpPr/>
          <p:nvPr/>
        </p:nvSpPr>
        <p:spPr>
          <a:xfrm>
            <a:off x="1536493" y="1929158"/>
            <a:ext cx="75340" cy="54164"/>
          </a:xfrm>
          <a:custGeom>
            <a:avLst/>
            <a:gdLst/>
            <a:ahLst/>
            <a:cxnLst/>
            <a:rect l="l" t="t" r="r" b="b"/>
            <a:pathLst>
              <a:path w="117475" h="84454">
                <a:moveTo>
                  <a:pt x="88912" y="0"/>
                </a:moveTo>
                <a:lnTo>
                  <a:pt x="17868" y="0"/>
                </a:lnTo>
                <a:lnTo>
                  <a:pt x="12077" y="2514"/>
                </a:lnTo>
                <a:lnTo>
                  <a:pt x="2463" y="12141"/>
                </a:lnTo>
                <a:lnTo>
                  <a:pt x="0" y="17945"/>
                </a:lnTo>
                <a:lnTo>
                  <a:pt x="0" y="66459"/>
                </a:lnTo>
                <a:lnTo>
                  <a:pt x="2463" y="72275"/>
                </a:lnTo>
                <a:lnTo>
                  <a:pt x="12077" y="81915"/>
                </a:lnTo>
                <a:lnTo>
                  <a:pt x="17868" y="84404"/>
                </a:lnTo>
                <a:lnTo>
                  <a:pt x="88912" y="84404"/>
                </a:lnTo>
                <a:lnTo>
                  <a:pt x="116429" y="69634"/>
                </a:lnTo>
                <a:lnTo>
                  <a:pt x="28803" y="69634"/>
                </a:lnTo>
                <a:lnTo>
                  <a:pt x="25488" y="68300"/>
                </a:lnTo>
                <a:lnTo>
                  <a:pt x="22682" y="65481"/>
                </a:lnTo>
                <a:lnTo>
                  <a:pt x="19850" y="62826"/>
                </a:lnTo>
                <a:lnTo>
                  <a:pt x="18554" y="59677"/>
                </a:lnTo>
                <a:lnTo>
                  <a:pt x="18554" y="24752"/>
                </a:lnTo>
                <a:lnTo>
                  <a:pt x="19850" y="21590"/>
                </a:lnTo>
                <a:lnTo>
                  <a:pt x="25158" y="16281"/>
                </a:lnTo>
                <a:lnTo>
                  <a:pt x="28282" y="14960"/>
                </a:lnTo>
                <a:lnTo>
                  <a:pt x="116530" y="14960"/>
                </a:lnTo>
                <a:lnTo>
                  <a:pt x="116090" y="13804"/>
                </a:lnTo>
                <a:lnTo>
                  <a:pt x="114401" y="11620"/>
                </a:lnTo>
                <a:lnTo>
                  <a:pt x="109374" y="6509"/>
                </a:lnTo>
                <a:lnTo>
                  <a:pt x="103462" y="2881"/>
                </a:lnTo>
                <a:lnTo>
                  <a:pt x="96647" y="717"/>
                </a:lnTo>
                <a:lnTo>
                  <a:pt x="88912" y="0"/>
                </a:lnTo>
                <a:close/>
              </a:path>
              <a:path w="117475" h="84454">
                <a:moveTo>
                  <a:pt x="110108" y="56997"/>
                </a:moveTo>
                <a:lnTo>
                  <a:pt x="104470" y="56997"/>
                </a:lnTo>
                <a:lnTo>
                  <a:pt x="101828" y="58648"/>
                </a:lnTo>
                <a:lnTo>
                  <a:pt x="99517" y="61810"/>
                </a:lnTo>
                <a:lnTo>
                  <a:pt x="97853" y="64135"/>
                </a:lnTo>
                <a:lnTo>
                  <a:pt x="95211" y="65976"/>
                </a:lnTo>
                <a:lnTo>
                  <a:pt x="87591" y="68948"/>
                </a:lnTo>
                <a:lnTo>
                  <a:pt x="83781" y="69634"/>
                </a:lnTo>
                <a:lnTo>
                  <a:pt x="116429" y="69634"/>
                </a:lnTo>
                <a:lnTo>
                  <a:pt x="116903" y="68478"/>
                </a:lnTo>
                <a:lnTo>
                  <a:pt x="116903" y="63817"/>
                </a:lnTo>
                <a:lnTo>
                  <a:pt x="115900" y="61480"/>
                </a:lnTo>
                <a:lnTo>
                  <a:pt x="114084" y="59677"/>
                </a:lnTo>
                <a:lnTo>
                  <a:pt x="112280" y="57962"/>
                </a:lnTo>
                <a:lnTo>
                  <a:pt x="110108" y="56997"/>
                </a:lnTo>
                <a:close/>
              </a:path>
              <a:path w="117475" h="84454">
                <a:moveTo>
                  <a:pt x="116530" y="14960"/>
                </a:moveTo>
                <a:lnTo>
                  <a:pt x="89407" y="14960"/>
                </a:lnTo>
                <a:lnTo>
                  <a:pt x="95872" y="17449"/>
                </a:lnTo>
                <a:lnTo>
                  <a:pt x="99630" y="22771"/>
                </a:lnTo>
                <a:lnTo>
                  <a:pt x="101676" y="25755"/>
                </a:lnTo>
                <a:lnTo>
                  <a:pt x="104470" y="27254"/>
                </a:lnTo>
                <a:lnTo>
                  <a:pt x="110108" y="27254"/>
                </a:lnTo>
                <a:lnTo>
                  <a:pt x="112445" y="26428"/>
                </a:lnTo>
                <a:lnTo>
                  <a:pt x="116090" y="22771"/>
                </a:lnTo>
                <a:lnTo>
                  <a:pt x="116903" y="20612"/>
                </a:lnTo>
                <a:lnTo>
                  <a:pt x="116903" y="15938"/>
                </a:lnTo>
                <a:lnTo>
                  <a:pt x="116530" y="14960"/>
                </a:lnTo>
                <a:close/>
              </a:path>
            </a:pathLst>
          </a:custGeom>
          <a:solidFill>
            <a:srgbClr val="4E5059"/>
          </a:solid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8" name="object 68"/>
          <p:cNvSpPr/>
          <p:nvPr/>
        </p:nvSpPr>
        <p:spPr>
          <a:xfrm>
            <a:off x="1794555" y="1910109"/>
            <a:ext cx="0" cy="89594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33"/>
                </a:lnTo>
              </a:path>
            </a:pathLst>
          </a:custGeom>
          <a:ln w="4991">
            <a:solidFill>
              <a:srgbClr val="4E5059"/>
            </a:solidFill>
          </a:ln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69" name="object 69"/>
          <p:cNvSpPr/>
          <p:nvPr/>
        </p:nvSpPr>
        <p:spPr>
          <a:xfrm>
            <a:off x="1534730" y="2049950"/>
            <a:ext cx="548314" cy="178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64"/>
          </a:p>
        </p:txBody>
      </p:sp>
      <p:sp>
        <p:nvSpPr>
          <p:cNvPr id="70" name="object 59"/>
          <p:cNvSpPr txBox="1"/>
          <p:nvPr/>
        </p:nvSpPr>
        <p:spPr>
          <a:xfrm>
            <a:off x="1645177" y="2464690"/>
            <a:ext cx="375887" cy="1333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8145">
              <a:spcBef>
                <a:spcPts val="77"/>
              </a:spcBef>
            </a:pPr>
            <a:r>
              <a:rPr sz="802" spc="3" dirty="0">
                <a:solidFill>
                  <a:srgbClr val="FFFFFF"/>
                </a:solidFill>
                <a:latin typeface="KozGoPr6N-Medium"/>
                <a:cs typeface="KozGoPr6N-Medium"/>
              </a:rPr>
              <a:t>NISSEKI</a:t>
            </a:r>
            <a:endParaRPr sz="802">
              <a:latin typeface="KozGoPr6N-Medium"/>
              <a:cs typeface="KozGoPr6N-Medium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40" y="6248400"/>
            <a:ext cx="1759423" cy="44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102</Words>
  <Application>Microsoft Macintosh PowerPoint</Application>
  <PresentationFormat>画面に合わせる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 Rounded MT Bold</vt:lpstr>
      <vt:lpstr>Calibri</vt:lpstr>
      <vt:lpstr>KozGoPr6N-Medium</vt:lpstr>
      <vt:lpstr>Times New Roman</vt:lpstr>
      <vt:lpstr>Office Theme</vt:lpstr>
      <vt:lpstr>Luncheon Seminar</vt:lpstr>
      <vt:lpstr>Luncheon Seminar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齋藤-SAITO滋-Shigeru</cp:lastModifiedBy>
  <cp:revision>6</cp:revision>
  <cp:lastPrinted>2017-11-20T04:39:37Z</cp:lastPrinted>
  <dcterms:created xsi:type="dcterms:W3CDTF">2017-11-20T13:35:13Z</dcterms:created>
  <dcterms:modified xsi:type="dcterms:W3CDTF">2017-11-20T04:52:00Z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Acrobat Pro DC 17.12.20098</vt:lpwstr>
  </property>
  <property fmtid="{D5CDD505-2E9C-101B-9397-08002B2CF9AE}" pid="4" name="LastSaved">
    <vt:filetime>2017-11-20T00:00:00Z</vt:filetime>
  </property>
</Properties>
</file>