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310" r:id="rId5"/>
    <p:sldId id="259" r:id="rId6"/>
    <p:sldId id="261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4.xml"/><Relationship Id="rId3" Type="http://schemas.openxmlformats.org/officeDocument/2006/relationships/image" Target="../media/image12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6.xml"/><Relationship Id="rId2" Type="http://schemas.openxmlformats.org/officeDocument/2006/relationships/image" Target="../media/image13.png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1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799320" cy="1225550"/>
          </a:xfrm>
        </p:spPr>
        <p:txBody>
          <a:bodyPr>
            <a:noAutofit/>
          </a:bodyPr>
          <a:p>
            <a:r>
              <a:rPr lang="zh-CN" altLang="zh-CN" sz="4400"/>
              <a:t>医疗（血脂）数据分析</a:t>
            </a:r>
            <a:r>
              <a:rPr lang="en-US" altLang="zh-CN" sz="4400"/>
              <a:t>                            </a:t>
            </a:r>
            <a:endParaRPr lang="en-US" alt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77010" y="1225550"/>
            <a:ext cx="9799320" cy="915670"/>
          </a:xfrm>
        </p:spPr>
        <p:txBody>
          <a:bodyPr>
            <a:normAutofit/>
          </a:bodyPr>
          <a:p>
            <a:r>
              <a:rPr lang="zh-CN" altLang="en-US"/>
              <a:t>基于小鼠实验，分析</a:t>
            </a:r>
            <a:r>
              <a:rPr lang="en-US" altLang="zh-CN"/>
              <a:t> </a:t>
            </a:r>
            <a:r>
              <a:rPr lang="zh-CN" altLang="en-US"/>
              <a:t>代谢</a:t>
            </a:r>
            <a:r>
              <a:rPr lang="en-US" altLang="zh-CN"/>
              <a:t>/</a:t>
            </a:r>
            <a:r>
              <a:rPr lang="zh-CN" altLang="en-US"/>
              <a:t>菌群</a:t>
            </a:r>
            <a:r>
              <a:rPr lang="en-US" altLang="zh-CN"/>
              <a:t>/</a:t>
            </a:r>
            <a:r>
              <a:rPr lang="zh-CN" altLang="en-US"/>
              <a:t>菌群多样性和</a:t>
            </a:r>
            <a:r>
              <a:rPr lang="zh-CN" altLang="en-US"/>
              <a:t>其他干涉条件对血脂的</a:t>
            </a:r>
            <a:r>
              <a:rPr lang="en-US" altLang="zh-CN"/>
              <a:t>5</a:t>
            </a:r>
            <a:r>
              <a:rPr lang="zh-CN" altLang="en-US"/>
              <a:t>大指标的影响。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77010" y="2091690"/>
            <a:ext cx="9799320" cy="40824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b="1"/>
              <a:t>因素：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sz="1800"/>
              <a:t>一、代谢类数据</a:t>
            </a:r>
            <a:r>
              <a:rPr lang="en-US" altLang="zh-CN" sz="1800"/>
              <a:t>g_XXX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二、代谢产物</a:t>
            </a:r>
            <a:r>
              <a:rPr lang="en-US" altLang="zh-CN" sz="1800"/>
              <a:t>meta_XXX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三、其他指标：</a:t>
            </a:r>
            <a:r>
              <a:rPr lang="en-US" altLang="zh-CN" sz="1800"/>
              <a:t>diet</a:t>
            </a:r>
            <a:r>
              <a:rPr lang="zh-CN" altLang="en-US" sz="1800"/>
              <a:t>，</a:t>
            </a:r>
            <a:r>
              <a:rPr lang="en-US" altLang="zh-CN" sz="1800"/>
              <a:t>interventions</a:t>
            </a:r>
            <a:r>
              <a:rPr lang="zh-CN" altLang="en-US" sz="1800"/>
              <a:t>，</a:t>
            </a:r>
            <a:r>
              <a:rPr lang="en-US" altLang="zh-CN" sz="1800"/>
              <a:t>alpha</a:t>
            </a:r>
            <a:r>
              <a:rPr lang="zh-CN" altLang="en-US" sz="1800"/>
              <a:t>（多样性）</a:t>
            </a:r>
            <a:endParaRPr lang="en-US" altLang="zh-CN" sz="1800" b="1"/>
          </a:p>
          <a:p>
            <a:pPr algn="l">
              <a:lnSpc>
                <a:spcPct val="90000"/>
              </a:lnSpc>
            </a:pPr>
            <a:r>
              <a:rPr lang="zh-CN" altLang="en-US" b="1"/>
              <a:t>血脂指标</a:t>
            </a:r>
            <a:r>
              <a:rPr lang="en-US" altLang="zh-CN" b="1"/>
              <a:t> </a:t>
            </a:r>
            <a:r>
              <a:rPr lang="zh-CN" altLang="en-US" b="1"/>
              <a:t>：</a:t>
            </a:r>
            <a:endParaRPr lang="en-US" altLang="zh-CN"/>
          </a:p>
          <a:p>
            <a:pPr algn="ctr">
              <a:lnSpc>
                <a:spcPct val="90000"/>
              </a:lnSpc>
              <a:buClrTx/>
              <a:buSzTx/>
              <a:buNone/>
            </a:pPr>
            <a:r>
              <a:rPr lang="zh-CN" altLang="en-US" sz="1800"/>
              <a:t>ABOP - 载脂蛋白</a:t>
            </a:r>
            <a:endParaRPr lang="zh-CN" altLang="en-US" sz="1800"/>
          </a:p>
          <a:p>
            <a:pPr algn="ctr">
              <a:lnSpc>
                <a:spcPct val="90000"/>
              </a:lnSpc>
              <a:buClrTx/>
              <a:buSzTx/>
              <a:buNone/>
            </a:pPr>
            <a:r>
              <a:rPr lang="zh-CN" altLang="en-US" sz="1800"/>
              <a:t>CHO - 胆固醇</a:t>
            </a:r>
            <a:endParaRPr lang="zh-CN" altLang="en-US" sz="1800"/>
          </a:p>
          <a:p>
            <a:pPr algn="ctr">
              <a:lnSpc>
                <a:spcPct val="90000"/>
              </a:lnSpc>
              <a:buClrTx/>
              <a:buSzTx/>
              <a:buNone/>
            </a:pPr>
            <a:r>
              <a:rPr lang="zh-CN" altLang="en-US" sz="1800"/>
              <a:t>HDL - 高密度载脂蛋白</a:t>
            </a:r>
            <a:endParaRPr lang="zh-CN" altLang="en-US" sz="1800"/>
          </a:p>
          <a:p>
            <a:pPr algn="ctr">
              <a:lnSpc>
                <a:spcPct val="90000"/>
              </a:lnSpc>
              <a:buClrTx/>
              <a:buSzTx/>
              <a:buNone/>
            </a:pPr>
            <a:r>
              <a:rPr lang="zh-CN" altLang="en-US" sz="1800"/>
              <a:t>LDL-低密度脂蛋白</a:t>
            </a:r>
            <a:endParaRPr lang="zh-CN" altLang="en-US" sz="1800"/>
          </a:p>
          <a:p>
            <a:pPr algn="ctr">
              <a:lnSpc>
                <a:spcPct val="90000"/>
              </a:lnSpc>
              <a:buClrTx/>
              <a:buSzTx/>
              <a:buNone/>
            </a:pPr>
            <a:r>
              <a:rPr lang="zh-CN" altLang="en-US" sz="1800"/>
              <a:t>TG - 甘油三酯</a:t>
            </a:r>
            <a:endParaRPr lang="zh-CN" altLang="en-US" sz="18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>
            <a:normAutofit/>
          </a:bodyPr>
          <a:p>
            <a:r>
              <a:rPr lang="zh-CN" altLang="en-US" sz="4400"/>
              <a:t>任务三</a:t>
            </a:r>
            <a:r>
              <a:rPr lang="zh-CN" altLang="zh-CN" sz="2000">
                <a:sym typeface="+mn-ea"/>
              </a:rPr>
              <a:t>（菌群多样性与血脂）</a:t>
            </a:r>
            <a:r>
              <a:rPr lang="zh-CN" altLang="en-US" sz="4400"/>
              <a:t>：</a:t>
            </a:r>
            <a:r>
              <a:rPr lang="zh-CN" altLang="en-US" sz="4400"/>
              <a:t>结论</a:t>
            </a:r>
            <a:endParaRPr lang="zh-CN" altLang="en-US" sz="44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95020" y="4184015"/>
            <a:ext cx="10787380" cy="2050415"/>
          </a:xfrm>
        </p:spPr>
        <p:txBody>
          <a:bodyPr>
            <a:normAutofit lnSpcReduction="10000"/>
          </a:bodyPr>
          <a:p>
            <a:pPr algn="l"/>
            <a:r>
              <a:rPr lang="zh-CN" altLang="en-US" sz="1800"/>
              <a:t>表现为相关性不大，但是查阅一些</a:t>
            </a:r>
            <a:r>
              <a:rPr lang="zh-CN" altLang="en-US" sz="1800"/>
              <a:t>资料：</a:t>
            </a:r>
            <a:endParaRPr lang="zh-CN" altLang="en-US" sz="1800"/>
          </a:p>
          <a:p>
            <a:pPr algn="l"/>
            <a:r>
              <a:rPr lang="zh-CN" altLang="en-US" sz="1800"/>
              <a:t>菌群</a:t>
            </a:r>
            <a:r>
              <a:rPr lang="zh-CN" altLang="en-US" sz="1800" b="1"/>
              <a:t>数量</a:t>
            </a:r>
            <a:r>
              <a:rPr lang="zh-CN" altLang="en-US" sz="1800"/>
              <a:t>影响</a:t>
            </a:r>
            <a:r>
              <a:rPr lang="zh-CN" altLang="en-US" sz="1800" b="1"/>
              <a:t>速率</a:t>
            </a:r>
            <a:r>
              <a:rPr lang="en-US" altLang="zh-CN" sz="1800" b="1"/>
              <a:t>    </a:t>
            </a:r>
            <a:r>
              <a:rPr lang="zh-CN" altLang="en-US" sz="1800" b="1"/>
              <a:t>菌群多样性</a:t>
            </a:r>
            <a:r>
              <a:rPr lang="zh-CN" altLang="en-US" sz="1800"/>
              <a:t>影响</a:t>
            </a:r>
            <a:r>
              <a:rPr lang="zh-CN" altLang="en-US" sz="1800" b="1"/>
              <a:t>反应类型</a:t>
            </a:r>
            <a:r>
              <a:rPr lang="zh-CN" altLang="en-US" sz="1800" b="1"/>
              <a:t>多样性</a:t>
            </a:r>
            <a:endParaRPr lang="zh-CN" altLang="en-US" sz="1800" b="1"/>
          </a:p>
          <a:p>
            <a:pPr algn="l"/>
            <a:endParaRPr lang="zh-CN" altLang="en-US" sz="1800" b="1"/>
          </a:p>
          <a:p>
            <a:pPr algn="l"/>
            <a:r>
              <a:rPr lang="zh-CN" altLang="en-US" sz="1800" b="1"/>
              <a:t>所以继续使用</a:t>
            </a:r>
            <a:r>
              <a:rPr lang="en-US" altLang="zh-CN" sz="1800" b="1"/>
              <a:t>try_on_models</a:t>
            </a:r>
            <a:r>
              <a:rPr lang="zh-CN" altLang="en-US" sz="1800" b="1"/>
              <a:t>（），考虑特征的综合效应，是否满足某种数据</a:t>
            </a:r>
            <a:r>
              <a:rPr lang="zh-CN" altLang="en-US" sz="1800" b="1"/>
              <a:t>分布</a:t>
            </a:r>
            <a:endParaRPr lang="zh-CN" altLang="en-US" sz="1800" b="1"/>
          </a:p>
          <a:p>
            <a:pPr algn="l"/>
            <a:endParaRPr lang="zh-CN" altLang="en-US"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20" y="707390"/>
            <a:ext cx="9199880" cy="3082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0" uiExpand="1" build="p"/>
      <p:bldP spid="7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>
            <a:normAutofit/>
          </a:bodyPr>
          <a:p>
            <a:r>
              <a:rPr lang="zh-CN" altLang="en-US" sz="4400"/>
              <a:t>任务三</a:t>
            </a:r>
            <a:r>
              <a:rPr lang="zh-CN" altLang="zh-CN" sz="2000">
                <a:sym typeface="+mn-ea"/>
              </a:rPr>
              <a:t>（菌群多样性与血脂）</a:t>
            </a:r>
            <a:r>
              <a:rPr lang="zh-CN" altLang="en-US" sz="4400"/>
              <a:t>：</a:t>
            </a:r>
            <a:r>
              <a:rPr lang="zh-CN" altLang="en-US" sz="4400"/>
              <a:t>结论</a:t>
            </a:r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" y="769620"/>
            <a:ext cx="6293485" cy="5706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9060" y="1695450"/>
            <a:ext cx="4121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大多数</a:t>
            </a:r>
            <a:r>
              <a:rPr lang="en-US" altLang="zh-CN"/>
              <a:t>R2</a:t>
            </a:r>
            <a:r>
              <a:rPr lang="zh-CN" altLang="en-US"/>
              <a:t>也为负数或者接近</a:t>
            </a:r>
            <a:r>
              <a:rPr lang="en-US" altLang="zh-CN"/>
              <a:t>0</a:t>
            </a:r>
            <a:r>
              <a:rPr lang="zh-CN" altLang="en-US"/>
              <a:t>，表现出的</a:t>
            </a:r>
            <a:r>
              <a:rPr lang="zh-CN" altLang="en-US"/>
              <a:t>无关性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>
            <a:normAutofit/>
          </a:bodyPr>
          <a:p>
            <a:r>
              <a:rPr lang="zh-CN" altLang="en-US" sz="4400"/>
              <a:t>任务三</a:t>
            </a:r>
            <a:r>
              <a:rPr lang="zh-CN" altLang="zh-CN" sz="2000">
                <a:sym typeface="+mn-ea"/>
              </a:rPr>
              <a:t>（菌群多样性与血脂）</a:t>
            </a:r>
            <a:r>
              <a:rPr lang="zh-CN" altLang="en-US" sz="4400"/>
              <a:t>：</a:t>
            </a:r>
            <a:r>
              <a:rPr lang="zh-CN" altLang="en-US" sz="4400"/>
              <a:t>结论</a:t>
            </a:r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215"/>
            <a:ext cx="3300095" cy="308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95" y="3840480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可能因为都处于高水平的</a:t>
            </a:r>
            <a:r>
              <a:rPr lang="en-US" altLang="zh-CN"/>
              <a:t>alpha</a:t>
            </a:r>
            <a:r>
              <a:rPr lang="zh-CN" altLang="en-US"/>
              <a:t>所以导致</a:t>
            </a:r>
            <a:r>
              <a:rPr lang="en-US" altLang="zh-CN"/>
              <a:t>alpha</a:t>
            </a:r>
            <a:r>
              <a:rPr lang="zh-CN" altLang="en-US"/>
              <a:t>的区分度</a:t>
            </a:r>
            <a:r>
              <a:rPr lang="zh-CN" altLang="en-US"/>
              <a:t>不明显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3422015"/>
            <a:ext cx="3506470" cy="3360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969645"/>
            <a:ext cx="5166995" cy="1528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3425" y="2545080"/>
            <a:ext cx="51600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《</a:t>
            </a:r>
            <a:r>
              <a:rPr lang="zh-CN" altLang="en-US" sz="1600">
                <a:sym typeface="+mn-ea"/>
              </a:rPr>
              <a:t>The ecology of the microbiome: Networks, competition, and stability</a:t>
            </a:r>
            <a:r>
              <a:rPr lang="zh-CN" altLang="en-US" sz="1600"/>
              <a:t>》</a:t>
            </a:r>
            <a:r>
              <a:rPr lang="en-US" altLang="zh-CN" sz="1600"/>
              <a:t>    </a:t>
            </a:r>
            <a:r>
              <a:rPr lang="zh-CN" altLang="en-US" sz="1600"/>
              <a:t>Katharine Z. Coyte1,2, Jonas Schluter1,2,3Kevin R. Foster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2816225"/>
            <a:ext cx="9799320" cy="1225550"/>
          </a:xfrm>
        </p:spPr>
        <p:txBody>
          <a:bodyPr>
            <a:normAutofit/>
          </a:bodyPr>
          <a:p>
            <a:r>
              <a:rPr lang="zh-CN">
                <a:solidFill>
                  <a:schemeClr val="tx1"/>
                </a:solidFill>
              </a:rPr>
              <a:t>谢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>
                <a:solidFill>
                  <a:schemeClr val="tx1"/>
                </a:solidFill>
              </a:rPr>
              <a:t>谢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5560" y="-52070"/>
            <a:ext cx="9799320" cy="1225550"/>
          </a:xfrm>
        </p:spPr>
        <p:txBody>
          <a:bodyPr>
            <a:normAutofit/>
          </a:bodyPr>
          <a:p>
            <a:r>
              <a:rPr lang="zh-CN" altLang="zh-CN"/>
              <a:t>方法（</a:t>
            </a:r>
            <a:r>
              <a:rPr lang="en-US" altLang="zh-CN"/>
              <a:t>3</a:t>
            </a:r>
            <a:r>
              <a:rPr lang="zh-CN" altLang="en-US"/>
              <a:t>个任务</a:t>
            </a:r>
            <a:r>
              <a:rPr lang="zh-CN" altLang="zh-CN"/>
              <a:t>）</a:t>
            </a:r>
            <a:endParaRPr lang="zh-CN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484630" y="1173480"/>
                <a:ext cx="9799320" cy="526351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rmAutofit lnSpcReduction="20000"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/>
                  <a:t>一、对于影响因素对血脂的影响分析，将问题转换成回归问题，使用我们待考察的指标（有分组）（</a:t>
                </a:r>
                <a:r>
                  <a:rPr lang="en-US" altLang="zh-CN"/>
                  <a:t>x</a:t>
                </a:r>
                <a:r>
                  <a:rPr lang="zh-CN" altLang="en-US"/>
                  <a:t>）来预测血脂</a:t>
                </a:r>
                <a:r>
                  <a:rPr lang="en-US" altLang="zh-CN"/>
                  <a:t>5</a:t>
                </a:r>
                <a:r>
                  <a:rPr lang="zh-CN" altLang="en-US"/>
                  <a:t>大指标（</a:t>
                </a:r>
                <a:r>
                  <a:rPr lang="en-US" altLang="zh-CN"/>
                  <a:t>y</a:t>
                </a:r>
                <a:r>
                  <a:rPr lang="zh-CN" altLang="en-US"/>
                  <a:t>）。使用</a:t>
                </a:r>
                <a:r>
                  <a:rPr lang="en-US" altLang="zh-CN"/>
                  <a:t>R2_score</a:t>
                </a:r>
                <a:r>
                  <a:rPr lang="zh-CN" altLang="en-US"/>
                  <a:t>来衡量预测标准，一定程度上反应了模型训练带来的信息增量（和平均值模型作比较）。</a:t>
                </a:r>
                <a:endParaRPr lang="zh-CN" altLang="en-US"/>
              </a:p>
              <a:p>
                <a:pPr algn="l"/>
                <a:r>
                  <a:rPr lang="en-US" altLang="zh-CN" sz="2000"/>
                  <a:t>R2 =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𝑚𝑠𝑒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𝑜𝑛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𝑡𝑟𝑎𝑖𝑛𝑒𝑑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𝑚𝑜𝑑𝑒𝑙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𝑚𝑠𝑒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𝑜𝑛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𝑚𝑒𝑎𝑛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𝑚𝑜𝑑𝑒𝑙</m:t>
                        </m:r>
                      </m:den>
                    </m:f>
                  </m:oMath>
                </a14:m>
                <a:r>
                  <a:rPr lang="en-US" altLang="zh-CN" sz="2000"/>
                  <a:t>    </a:t>
                </a:r>
                <a:r>
                  <a:rPr lang="zh-CN" altLang="en-US" sz="2000"/>
                  <a:t>；</a:t>
                </a:r>
                <a:r>
                  <a:rPr lang="en-US" altLang="zh-CN" sz="2000"/>
                  <a:t> R2 ∈ 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-∞</a:t>
                </a:r>
                <a:r>
                  <a:rPr lang="zh-CN" altLang="en-US" sz="2000"/>
                  <a:t>，</a:t>
                </a:r>
                <a:r>
                  <a:rPr lang="en-US" altLang="zh-CN" sz="2000"/>
                  <a:t>1] </a:t>
                </a:r>
                <a:r>
                  <a:rPr lang="zh-CN" altLang="en-US" sz="2000"/>
                  <a:t>；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和</a:t>
                </a:r>
                <a:r>
                  <a:rPr lang="en-US" altLang="zh-CN" sz="2000"/>
                  <a:t>baseline</a:t>
                </a:r>
                <a:r>
                  <a:rPr lang="zh-CN" altLang="en-US" sz="2000"/>
                  <a:t>性能相同</a:t>
                </a:r>
                <a:endParaRPr lang="en-US" altLang="zh-CN" sz="2000"/>
              </a:p>
              <a:p>
                <a:pPr algn="l"/>
                <a:endParaRPr lang="en-US" altLang="zh-CN"/>
              </a:p>
              <a:p>
                <a:pPr algn="l"/>
                <a:r>
                  <a:rPr lang="zh-CN" altLang="en-US"/>
                  <a:t>二、对于离散干涉指标（</a:t>
                </a:r>
                <a:r>
                  <a:rPr lang="en-US" altLang="zh-CN"/>
                  <a:t>diet intervention</a:t>
                </a:r>
                <a:r>
                  <a:rPr lang="zh-CN" altLang="en-US"/>
                  <a:t>），使用</a:t>
                </a:r>
                <a:r>
                  <a:rPr lang="en-US" altLang="zh-CN"/>
                  <a:t>Ttest</a:t>
                </a:r>
                <a:r>
                  <a:rPr lang="zh-CN" altLang="en-US"/>
                  <a:t>成对样本比较，比较在不同干涉组里结果是否有明显差异。</a:t>
                </a:r>
                <a:endParaRPr lang="zh-CN" altLang="en-US"/>
              </a:p>
              <a:p>
                <a:pPr algn="l"/>
                <a:endParaRPr lang="zh-CN" altLang="en-US"/>
              </a:p>
              <a:p>
                <a:pPr algn="l"/>
                <a:r>
                  <a:rPr lang="zh-CN" altLang="en-US"/>
                  <a:t>三、判断多样性和血脂的相关性，使用了传统统计学相关系数和机器学习模型</a:t>
                </a:r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6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84630" y="1173480"/>
                <a:ext cx="9799320" cy="5263515"/>
              </a:xfrm>
              <a:prstGeom prst="rect">
                <a:avLst/>
              </a:prstGeom>
              <a:blipFill rotWithShape="1">
                <a:blip r:embed="rId4"/>
                <a:stretch>
                  <a:fillRect t="-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14300"/>
            <a:ext cx="9799320" cy="1225550"/>
          </a:xfrm>
        </p:spPr>
        <p:txBody>
          <a:bodyPr>
            <a:normAutofit fontScale="90000"/>
          </a:bodyPr>
          <a:p>
            <a:r>
              <a:rPr lang="zh-CN" altLang="zh-CN"/>
              <a:t>任务一</a:t>
            </a:r>
            <a:r>
              <a:rPr lang="zh-CN" altLang="zh-CN" sz="2700"/>
              <a:t>（使用回归筛选因素）</a:t>
            </a:r>
            <a:r>
              <a:rPr lang="zh-CN" altLang="en-US">
                <a:sym typeface="+mn-ea"/>
              </a:rPr>
              <a:t>：</a:t>
            </a:r>
            <a:r>
              <a:rPr lang="zh-CN" altLang="zh-CN"/>
              <a:t>试探分布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52220" y="1274445"/>
            <a:ext cx="9799320" cy="430530"/>
          </a:xfrm>
        </p:spPr>
        <p:txBody>
          <a:bodyPr>
            <a:normAutofit fontScale="60000"/>
          </a:bodyPr>
          <a:p>
            <a:pPr algn="ctr">
              <a:buClrTx/>
              <a:buSzTx/>
            </a:pPr>
            <a:r>
              <a:rPr lang="zh-CN"/>
              <a:t>对于回归问题，先用不同模型试探数据的分布形式。（</a:t>
            </a:r>
            <a:r>
              <a:rPr lang="en-US" altLang="zh-CN"/>
              <a:t>8:2</a:t>
            </a:r>
            <a:r>
              <a:rPr lang="zh-CN" altLang="en-US"/>
              <a:t>划分</a:t>
            </a:r>
            <a:r>
              <a:rPr lang="en-US" altLang="zh-CN"/>
              <a:t>  8</a:t>
            </a:r>
            <a:r>
              <a:rPr lang="zh-CN" altLang="en-US"/>
              <a:t>用来</a:t>
            </a:r>
            <a:r>
              <a:rPr lang="en-US" altLang="zh-CN"/>
              <a:t>10-CV</a:t>
            </a:r>
            <a:r>
              <a:rPr lang="zh-CN" altLang="en-US"/>
              <a:t>训练，参数为主要参数</a:t>
            </a:r>
            <a:r>
              <a:rPr lang="zh-CN"/>
              <a:t>）</a:t>
            </a:r>
            <a:endParaRPr lang="zh-CN" b="1"/>
          </a:p>
        </p:txBody>
      </p:sp>
      <p:sp>
        <p:nvSpPr>
          <p:cNvPr id="100" name="文本框 99"/>
          <p:cNvSpPr txBox="1"/>
          <p:nvPr/>
        </p:nvSpPr>
        <p:spPr>
          <a:xfrm>
            <a:off x="2837815" y="5766435"/>
            <a:ext cx="65170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单独使用菌群预测血脂</a:t>
            </a:r>
            <a:r>
              <a:rPr lang="en-US" altLang="zh-CN" sz="2000" b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zh-CN" altLang="en-US" sz="2000" b="0">
                <a:latin typeface="Times New Roman" panose="02020603050405020304" charset="0"/>
                <a:ea typeface="宋体" panose="02010600030101010101" pitchFamily="2" charset="-122"/>
              </a:rPr>
              <a:t>其他的大致分布相同</a:t>
            </a:r>
            <a:endParaRPr lang="zh-CN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356870" y="1704975"/>
          <a:ext cx="7130415" cy="327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150"/>
                <a:gridCol w="1171575"/>
                <a:gridCol w="1170305"/>
                <a:gridCol w="1343025"/>
                <a:gridCol w="1172210"/>
                <a:gridCol w="1073150"/>
              </a:tblGrid>
              <a:tr h="43243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核函数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线性L1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线性L2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树状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树状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R2（10-CV）（train/test）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SVR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Lasso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Ridge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随机森林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xgboost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2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CHO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0.028/-0.606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0.520/-0.263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0.203/-0.723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0.661/-0.083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0.746/0.346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TG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-1.321/-0.539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0.001/-0.275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-0.589/-0.007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-0.033/0.108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0.124/0.624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HDL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-0.163/-0.091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0.155/-0.090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-0.278/-0.764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0.298/ 0.015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0.457/0.657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LDL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-0.088/-0.327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0.279/0.233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0.170/-1.051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0.492/0.079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0.657/0.810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APOB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--1.815/-0.284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-0.284/-0.006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-0.694/-0.140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-0.034/0.001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0.354/0.317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715" y="1574165"/>
            <a:ext cx="3306445" cy="2009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805" y="3651885"/>
            <a:ext cx="3011805" cy="17875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68580"/>
            <a:ext cx="9799320" cy="810260"/>
          </a:xfrm>
        </p:spPr>
        <p:txBody>
          <a:bodyPr>
            <a:normAutofit/>
          </a:bodyPr>
          <a:p>
            <a:r>
              <a:rPr lang="zh-CN" altLang="zh-CN" sz="4400">
                <a:sym typeface="+mn-ea"/>
              </a:rPr>
              <a:t>任务一</a:t>
            </a:r>
            <a:r>
              <a:rPr lang="zh-CN" altLang="en-US" sz="4400">
                <a:sym typeface="+mn-ea"/>
              </a:rPr>
              <a:t>：</a:t>
            </a:r>
            <a:r>
              <a:rPr lang="zh-CN" sz="4400"/>
              <a:t>特征筛选和结论</a:t>
            </a:r>
            <a:endParaRPr 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9705" y="878840"/>
            <a:ext cx="9799320" cy="765810"/>
          </a:xfrm>
        </p:spPr>
        <p:txBody>
          <a:bodyPr>
            <a:normAutofit fontScale="90000" lnSpcReduction="20000"/>
          </a:bodyPr>
          <a:p>
            <a:r>
              <a:rPr lang="zh-CN" altLang="en-US" b="1"/>
              <a:t>选出最优模型</a:t>
            </a:r>
            <a:r>
              <a:rPr lang="en-US" altLang="zh-CN" b="1"/>
              <a:t>xgboost</a:t>
            </a:r>
            <a:r>
              <a:rPr lang="zh-CN" altLang="en-US" b="1"/>
              <a:t>之后，选出特征筛选方式，使用</a:t>
            </a:r>
            <a:r>
              <a:rPr lang="en-US" altLang="zh-CN" b="1"/>
              <a:t>xgboost</a:t>
            </a:r>
            <a:r>
              <a:rPr lang="zh-CN" altLang="en-US" b="1"/>
              <a:t>的</a:t>
            </a:r>
            <a:r>
              <a:rPr lang="en-US" altLang="zh-CN" b="1"/>
              <a:t>embeded</a:t>
            </a:r>
            <a:r>
              <a:rPr lang="zh-CN" altLang="en-US" b="1"/>
              <a:t>筛选最合适。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527175" y="3718560"/>
            <a:ext cx="309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800"/>
          </a:p>
          <a:p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422910" y="1590675"/>
            <a:ext cx="10970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对于最后筛选出来的特征，看在不同血脂指标预测的存在普遍性。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2065020"/>
            <a:ext cx="5250180" cy="4490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1545" y="3174365"/>
            <a:ext cx="53822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一种统计方式，统计不同指标总共的</a:t>
            </a:r>
            <a:r>
              <a:rPr lang="en-US" altLang="zh-CN"/>
              <a:t>importance</a:t>
            </a:r>
            <a:r>
              <a:rPr lang="zh-CN" altLang="en-US"/>
              <a:t>（因为都已经归一化）相加，带上该指标预测值的</a:t>
            </a:r>
            <a:r>
              <a:rPr lang="en-US" altLang="zh-CN"/>
              <a:t>R2</a:t>
            </a:r>
            <a:r>
              <a:rPr lang="zh-CN" altLang="en-US"/>
              <a:t>进行加权。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/>
          <a:p>
            <a:r>
              <a:rPr lang="zh-CN" altLang="en-US" sz="4400"/>
              <a:t>任务一：</a:t>
            </a:r>
            <a:r>
              <a:rPr lang="zh-CN" altLang="en-US" sz="4400"/>
              <a:t>总结和可能的解释</a:t>
            </a:r>
            <a:endParaRPr lang="zh-CN" altLang="en-US" sz="44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6570" y="1010285"/>
            <a:ext cx="10787380" cy="2371725"/>
          </a:xfrm>
        </p:spPr>
        <p:txBody>
          <a:bodyPr>
            <a:normAutofit lnSpcReduction="20000"/>
          </a:bodyPr>
          <a:p>
            <a:pPr algn="l"/>
            <a:r>
              <a:rPr lang="zh-CN" altLang="en-US" sz="1800"/>
              <a:t>我们探索了数据的分布，分别选出了回归模型分布的不同的代表。</a:t>
            </a:r>
            <a:endParaRPr lang="zh-CN" altLang="en-US" sz="1800"/>
          </a:p>
          <a:p>
            <a:pPr algn="l"/>
            <a:r>
              <a:rPr lang="zh-CN" altLang="en-US" sz="1800"/>
              <a:t>数据探索出来的特点：</a:t>
            </a:r>
            <a:endParaRPr lang="zh-CN" altLang="en-US" sz="1800"/>
          </a:p>
          <a:p>
            <a:pPr algn="l"/>
            <a:r>
              <a:rPr lang="zh-CN" altLang="en-US" sz="1800" b="1"/>
              <a:t>一、</a:t>
            </a:r>
            <a:r>
              <a:rPr lang="zh-CN" altLang="en-US" sz="1800" b="1">
                <a:sym typeface="+mn-ea"/>
              </a:rPr>
              <a:t>树状分布</a:t>
            </a:r>
            <a:endParaRPr lang="zh-CN" altLang="en-US" sz="1800" b="1"/>
          </a:p>
          <a:p>
            <a:pPr algn="l"/>
            <a:r>
              <a:rPr lang="zh-CN" altLang="en-US" sz="1800" b="1"/>
              <a:t>二、</a:t>
            </a:r>
            <a:r>
              <a:rPr lang="zh-CN" altLang="en-US" sz="1800" b="1">
                <a:sym typeface="+mn-ea"/>
              </a:rPr>
              <a:t>稀疏性</a:t>
            </a:r>
            <a:endParaRPr lang="zh-CN" altLang="en-US" sz="1800" b="1"/>
          </a:p>
          <a:p>
            <a:pPr algn="l"/>
            <a:r>
              <a:rPr lang="zh-CN" altLang="en-US" sz="1800"/>
              <a:t>随机森林仅次于</a:t>
            </a:r>
            <a:r>
              <a:rPr lang="en-US" altLang="zh-CN" sz="1800"/>
              <a:t>xgboost</a:t>
            </a:r>
            <a:r>
              <a:rPr lang="zh-CN" altLang="en-US" sz="1800"/>
              <a:t>，底层都是决策树，符合模型的分布。但是</a:t>
            </a:r>
            <a:r>
              <a:rPr lang="en-US" altLang="zh-CN" sz="1800"/>
              <a:t>xgboost</a:t>
            </a:r>
            <a:r>
              <a:rPr lang="zh-CN" altLang="en-US" sz="1800"/>
              <a:t>照顾到了数据的稀疏性，可能因为这个原因导致了</a:t>
            </a:r>
            <a:r>
              <a:rPr lang="en-US" altLang="zh-CN" sz="1800"/>
              <a:t>xgboost</a:t>
            </a:r>
            <a:r>
              <a:rPr lang="zh-CN" altLang="en-US" sz="1800"/>
              <a:t>比随机森林表现</a:t>
            </a:r>
            <a:r>
              <a:rPr lang="zh-CN" altLang="en-US" sz="1800"/>
              <a:t>更好。</a:t>
            </a:r>
            <a:endParaRPr lang="zh-CN" altLang="en-US" sz="1800"/>
          </a:p>
          <a:p>
            <a:pPr algn="l"/>
            <a:endParaRPr lang="zh-CN" altLang="en-US" sz="1800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5463540" y="3271520"/>
          <a:ext cx="3222625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05"/>
                <a:gridCol w="1722120"/>
              </a:tblGrid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Lasso</a:t>
                      </a:r>
                      <a:endParaRPr lang="en-US" altLang="en-US" sz="16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Ridge</a:t>
                      </a:r>
                      <a:endParaRPr lang="en-US" altLang="en-US" sz="1600" b="1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0.520/-0.263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0.203/-0.723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0.001/-0.275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-0.589/-0.007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0.155/-0.090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-0.278/-0.764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0.279/0.233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0.170/-1.051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-0.284/-0.006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latin typeface="Open Sans" panose="020B0606030504020204" charset="0"/>
                          <a:cs typeface="Open Sans" panose="020B0606030504020204" charset="0"/>
                        </a:rPr>
                        <a:t>-0.694/-0.140</a:t>
                      </a:r>
                      <a:endParaRPr lang="en-US" altLang="en-US" sz="1600" b="0">
                        <a:solidFill>
                          <a:srgbClr val="333333"/>
                        </a:solidFill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99694" marR="99694" marT="46355" marB="46355" vert="horz" anchor="ctr" anchorCtr="0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3540" y="5526405"/>
            <a:ext cx="3435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单独看</a:t>
            </a:r>
            <a:r>
              <a:rPr lang="en-US" altLang="zh-CN"/>
              <a:t>lasso</a:t>
            </a:r>
            <a:r>
              <a:rPr lang="zh-CN" altLang="en-US"/>
              <a:t>和</a:t>
            </a:r>
            <a:r>
              <a:rPr lang="en-US" altLang="zh-CN"/>
              <a:t>ridge </a:t>
            </a:r>
            <a:r>
              <a:rPr lang="zh-CN" altLang="en-US"/>
              <a:t>也验证了稀疏性的</a:t>
            </a:r>
            <a:r>
              <a:rPr lang="zh-CN" altLang="en-US"/>
              <a:t>影响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" y="3098800"/>
            <a:ext cx="3004185" cy="182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" y="4993640"/>
            <a:ext cx="3011805" cy="17875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0" uiExpand="1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>
            <a:normAutofit/>
          </a:bodyPr>
          <a:p>
            <a:r>
              <a:rPr lang="zh-CN" altLang="en-US" sz="4400"/>
              <a:t>任务二</a:t>
            </a:r>
            <a:r>
              <a:rPr lang="zh-CN" altLang="zh-CN" sz="2800">
                <a:sym typeface="+mn-ea"/>
              </a:rPr>
              <a:t>（干涉型因素的影响）</a:t>
            </a:r>
            <a:r>
              <a:rPr lang="zh-CN" altLang="en-US" sz="4400"/>
              <a:t>：</a:t>
            </a:r>
            <a:r>
              <a:rPr lang="zh-CN" altLang="en-US" sz="4400"/>
              <a:t>方法</a:t>
            </a:r>
            <a:endParaRPr lang="zh-CN" altLang="en-US" sz="44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6570" y="1010285"/>
            <a:ext cx="10787380" cy="1196975"/>
          </a:xfrm>
        </p:spPr>
        <p:txBody>
          <a:bodyPr>
            <a:normAutofit lnSpcReduction="20000"/>
          </a:bodyPr>
          <a:p>
            <a:pPr algn="l"/>
            <a:r>
              <a:rPr lang="zh-CN" altLang="en-US" sz="1800"/>
              <a:t>对于探索</a:t>
            </a:r>
            <a:r>
              <a:rPr lang="en-US" altLang="zh-CN" sz="1800"/>
              <a:t>diet</a:t>
            </a:r>
            <a:r>
              <a:rPr lang="zh-CN" altLang="en-US" sz="1800"/>
              <a:t>和</a:t>
            </a:r>
            <a:r>
              <a:rPr lang="en-US" altLang="zh-CN" sz="1800"/>
              <a:t>interventions</a:t>
            </a:r>
            <a:r>
              <a:rPr lang="zh-CN" altLang="en-US" sz="1800"/>
              <a:t>的</a:t>
            </a:r>
            <a:r>
              <a:rPr lang="zh-CN" altLang="en-US" sz="1800"/>
              <a:t>影响。</a:t>
            </a:r>
            <a:endParaRPr lang="zh-CN" altLang="en-US" sz="1800"/>
          </a:p>
          <a:p>
            <a:pPr algn="l"/>
            <a:r>
              <a:rPr lang="en-US" altLang="zh-CN" sz="1800"/>
              <a:t>diet:N-H    interventions:mlk,cas,..ltf</a:t>
            </a:r>
            <a:endParaRPr lang="en-US" altLang="zh-CN" sz="1800"/>
          </a:p>
          <a:p>
            <a:pPr algn="l"/>
            <a:r>
              <a:rPr lang="zh-CN" altLang="en-US" sz="1800"/>
              <a:t>直接对比不同分组。使用</a:t>
            </a:r>
            <a:r>
              <a:rPr lang="en-US" altLang="zh-CN" sz="1800"/>
              <a:t>Ttest</a:t>
            </a:r>
            <a:r>
              <a:rPr lang="zh-CN" altLang="en-US" sz="1800"/>
              <a:t>方差</a:t>
            </a:r>
            <a:r>
              <a:rPr lang="zh-CN" altLang="en-US" sz="1800"/>
              <a:t>分析：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2381885"/>
            <a:ext cx="9527540" cy="1918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0" uiExpand="1" build="p"/>
      <p:bldP spid="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/>
          <a:p>
            <a:r>
              <a:rPr lang="zh-CN" altLang="en-US" sz="4400"/>
              <a:t>任务二：</a:t>
            </a:r>
            <a:r>
              <a:rPr lang="zh-CN" altLang="en-US" sz="4400"/>
              <a:t>结论</a:t>
            </a:r>
            <a:endParaRPr lang="zh-CN" altLang="en-US" sz="4400"/>
          </a:p>
        </p:txBody>
      </p:sp>
      <p:pic>
        <p:nvPicPr>
          <p:cNvPr id="3" name="图片 -2147482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40" y="2228850"/>
            <a:ext cx="7474585" cy="275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99685" y="156019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diet N-H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/>
          <a:p>
            <a:r>
              <a:rPr lang="zh-CN" altLang="en-US" sz="4400"/>
              <a:t>任务二：</a:t>
            </a:r>
            <a:r>
              <a:rPr lang="zh-CN" altLang="en-US" sz="4400"/>
              <a:t>结论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1407160" y="1136650"/>
            <a:ext cx="993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                        diet</a:t>
            </a:r>
            <a:r>
              <a:rPr lang="zh-CN" altLang="en-US"/>
              <a:t>：</a:t>
            </a:r>
            <a:r>
              <a:rPr lang="en-US" altLang="zh-CN"/>
              <a:t> {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} </a:t>
            </a:r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en-US" altLang="zh-CN"/>
              <a:t>interventions</a:t>
            </a:r>
            <a:r>
              <a:rPr lang="zh-CN" altLang="en-US"/>
              <a:t>：</a:t>
            </a:r>
            <a:r>
              <a:rPr lang="en-US" altLang="zh-CN"/>
              <a:t>{'Mlk', 'Fat', 'Whp', 'Cas', 'Ltf'}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706880"/>
            <a:ext cx="5363845" cy="3202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1707515"/>
            <a:ext cx="5522595" cy="3202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0"/>
            <a:ext cx="9563735" cy="835660"/>
          </a:xfrm>
        </p:spPr>
        <p:txBody>
          <a:bodyPr>
            <a:normAutofit/>
          </a:bodyPr>
          <a:p>
            <a:r>
              <a:rPr lang="zh-CN" altLang="en-US" sz="4400"/>
              <a:t>任务三</a:t>
            </a:r>
            <a:r>
              <a:rPr lang="zh-CN" altLang="zh-CN" sz="2000">
                <a:sym typeface="+mn-ea"/>
              </a:rPr>
              <a:t>（菌群多样性与血脂）</a:t>
            </a:r>
            <a:r>
              <a:rPr lang="zh-CN" altLang="en-US" sz="4400"/>
              <a:t>：</a:t>
            </a:r>
            <a:r>
              <a:rPr lang="zh-CN" altLang="en-US" sz="4400"/>
              <a:t>方法</a:t>
            </a:r>
            <a:endParaRPr lang="zh-CN" altLang="en-US" sz="44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1965" y="1010285"/>
            <a:ext cx="10787380" cy="1196975"/>
          </a:xfrm>
        </p:spPr>
        <p:txBody>
          <a:bodyPr>
            <a:normAutofit lnSpcReduction="10000"/>
          </a:bodyPr>
          <a:p>
            <a:pPr algn="l"/>
            <a:r>
              <a:rPr lang="zh-CN" altLang="en-US" sz="1800"/>
              <a:t>多样性</a:t>
            </a:r>
            <a:r>
              <a:rPr lang="zh-CN" altLang="en-US" sz="1800"/>
              <a:t>因素：OTUs,chao1,goods_coverage,observed_species,PD_whole_tree,shannon,simpson</a:t>
            </a:r>
            <a:endParaRPr lang="zh-CN" altLang="en-US" sz="1800"/>
          </a:p>
          <a:p>
            <a:pPr algn="l"/>
            <a:r>
              <a:rPr lang="zh-CN" altLang="en-US" sz="1800" b="1"/>
              <a:t>先使用相关性系数：</a:t>
            </a:r>
            <a:endParaRPr lang="zh-CN" altLang="en-US" sz="1800" b="1"/>
          </a:p>
          <a:p>
            <a:pPr algn="l"/>
            <a:endParaRPr lang="zh-CN" altLang="en-US" sz="1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2150110"/>
            <a:ext cx="4154170" cy="1297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05" y="2207260"/>
            <a:ext cx="3968115" cy="1283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455" y="2381885"/>
            <a:ext cx="3698240" cy="11144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0" uiExpand="1" build="p"/>
      <p:bldP spid="7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ABLE_BEAUTIFY" val="smartTable{325fd8c6-51f2-4a89-a1d0-19dd75125104}"/>
  <p:tag name="TABLE_ENDDRAG_ORIGIN_RECT" val="561*257"/>
  <p:tag name="TABLE_ENDDRAG_RECT" val="28*134*561*257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0dfecb87-d74e-49ab-8b63-c7c76412a082}"/>
  <p:tag name="TABLE_ENDDRAG_ORIGIN_RECT" val="253*154"/>
  <p:tag name="TABLE_ENDDRAG_RECT" val="145*237*253*155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199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Cambria Math</vt:lpstr>
      <vt:lpstr>Times New Roman</vt:lpstr>
      <vt:lpstr>Open Sans</vt:lpstr>
      <vt:lpstr>Arial Unicode MS</vt:lpstr>
      <vt:lpstr>Calibri</vt:lpstr>
      <vt:lpstr>Office 主题​​</vt:lpstr>
      <vt:lpstr>医疗（血脂）数据分析                            </vt:lpstr>
      <vt:lpstr>方法（3个任务）</vt:lpstr>
      <vt:lpstr>任务一（使用回归筛选因素）：试探分布</vt:lpstr>
      <vt:lpstr>任务一：特征筛选和结论</vt:lpstr>
      <vt:lpstr>任务一：总结和可能的解释</vt:lpstr>
      <vt:lpstr>任务二（干涉型因素的影响）：方法</vt:lpstr>
      <vt:lpstr>任务二：结论</vt:lpstr>
      <vt:lpstr>任务二：结论</vt:lpstr>
      <vt:lpstr>任务三（菌群多样性与血脂）：方法</vt:lpstr>
      <vt:lpstr>任务三（菌群多样性与血脂）：结论</vt:lpstr>
      <vt:lpstr>任务三（菌群多样性与血脂）：结论</vt:lpstr>
      <vt:lpstr>任务三（菌群多样性与血脂）：结论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gradient ascent</cp:lastModifiedBy>
  <cp:revision>250</cp:revision>
  <dcterms:created xsi:type="dcterms:W3CDTF">2019-06-19T02:08:00Z</dcterms:created>
  <dcterms:modified xsi:type="dcterms:W3CDTF">2021-10-24T04:16:02Z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7DCF8597D72A4EC7AF6E08B442409CA5</vt:lpwstr>
  </property>
</Properties>
</file>