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0" r:id="rId3"/>
    <p:sldId id="260" r:id="rId4"/>
    <p:sldId id="259" r:id="rId5"/>
    <p:sldId id="271" r:id="rId6"/>
    <p:sldId id="263" r:id="rId7"/>
    <p:sldId id="264" r:id="rId8"/>
    <p:sldId id="262" r:id="rId9"/>
    <p:sldId id="265" r:id="rId10"/>
    <p:sldId id="266" r:id="rId11"/>
    <p:sldId id="267" r:id="rId12"/>
    <p:sldId id="268" r:id="rId13"/>
    <p:sldId id="269" r:id="rId14"/>
    <p:sldId id="277" r:id="rId15"/>
    <p:sldId id="272" r:id="rId16"/>
    <p:sldId id="273" r:id="rId17"/>
    <p:sldId id="274" r:id="rId18"/>
    <p:sldId id="27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7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2D062-71B5-470F-A76E-0AD11692728C}" type="datetimeFigureOut">
              <a:rPr lang="zh-CN" altLang="en-US" smtClean="0"/>
              <a:t>2023/8/26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CF807-4229-4B42-9112-C5ACAD92124A}" type="slidenum">
              <a:rPr lang="zh-CN" altLang="en-US" smtClean="0"/>
              <a:t>‹#›</a:t>
            </a:fld>
            <a:endParaRPr lang="zh-CN" altLang="en-US"/>
          </a:p>
        </p:txBody>
      </p:sp>
    </p:spTree>
    <p:extLst>
      <p:ext uri="{BB962C8B-B14F-4D97-AF65-F5344CB8AC3E}">
        <p14:creationId xmlns:p14="http://schemas.microsoft.com/office/powerpoint/2010/main" val="3063370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1CF807-4229-4B42-9112-C5ACAD92124A}" type="slidenum">
              <a:rPr lang="zh-CN" altLang="en-US" smtClean="0"/>
              <a:t>16</a:t>
            </a:fld>
            <a:endParaRPr lang="zh-CN" altLang="en-US"/>
          </a:p>
        </p:txBody>
      </p:sp>
    </p:spTree>
    <p:extLst>
      <p:ext uri="{BB962C8B-B14F-4D97-AF65-F5344CB8AC3E}">
        <p14:creationId xmlns:p14="http://schemas.microsoft.com/office/powerpoint/2010/main" val="3301841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1CF807-4229-4B42-9112-C5ACAD92124A}" type="slidenum">
              <a:rPr lang="zh-CN" altLang="en-US" smtClean="0"/>
              <a:t>17</a:t>
            </a:fld>
            <a:endParaRPr lang="zh-CN" altLang="en-US"/>
          </a:p>
        </p:txBody>
      </p:sp>
    </p:spTree>
    <p:extLst>
      <p:ext uri="{BB962C8B-B14F-4D97-AF65-F5344CB8AC3E}">
        <p14:creationId xmlns:p14="http://schemas.microsoft.com/office/powerpoint/2010/main" val="2486486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495B3-00CA-302D-0A8C-7EB209111A3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49D97BE-3F8D-EDCB-9E4A-62CC4848A9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4D1BCB1-7F8A-8C89-F0F9-7CB499214F04}"/>
              </a:ext>
            </a:extLst>
          </p:cNvPr>
          <p:cNvSpPr>
            <a:spLocks noGrp="1"/>
          </p:cNvSpPr>
          <p:nvPr>
            <p:ph type="dt" sz="half" idx="10"/>
          </p:nvPr>
        </p:nvSpPr>
        <p:spPr/>
        <p:txBody>
          <a:bodyPr/>
          <a:lstStyle/>
          <a:p>
            <a:fld id="{97538F3C-92CF-4195-8278-1024D726A3B2}" type="datetimeFigureOut">
              <a:rPr lang="zh-CN" altLang="en-US" smtClean="0"/>
              <a:t>2023/8/26</a:t>
            </a:fld>
            <a:endParaRPr lang="zh-CN" altLang="en-US"/>
          </a:p>
        </p:txBody>
      </p:sp>
      <p:sp>
        <p:nvSpPr>
          <p:cNvPr id="5" name="页脚占位符 4">
            <a:extLst>
              <a:ext uri="{FF2B5EF4-FFF2-40B4-BE49-F238E27FC236}">
                <a16:creationId xmlns:a16="http://schemas.microsoft.com/office/drawing/2014/main" id="{FF1B849F-12BD-CA87-E419-BF83CF4C26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2F1949-4176-D3D6-3256-A412911BB5F9}"/>
              </a:ext>
            </a:extLst>
          </p:cNvPr>
          <p:cNvSpPr>
            <a:spLocks noGrp="1"/>
          </p:cNvSpPr>
          <p:nvPr>
            <p:ph type="sldNum" sz="quarter" idx="12"/>
          </p:nvPr>
        </p:nvSpPr>
        <p:spPr/>
        <p:txBody>
          <a:bodyPr/>
          <a:lstStyle/>
          <a:p>
            <a:fld id="{404EFA96-B87D-4689-B045-6BDE4EEF62A0}" type="slidenum">
              <a:rPr lang="zh-CN" altLang="en-US" smtClean="0"/>
              <a:t>‹#›</a:t>
            </a:fld>
            <a:endParaRPr lang="zh-CN" altLang="en-US"/>
          </a:p>
        </p:txBody>
      </p:sp>
    </p:spTree>
    <p:extLst>
      <p:ext uri="{BB962C8B-B14F-4D97-AF65-F5344CB8AC3E}">
        <p14:creationId xmlns:p14="http://schemas.microsoft.com/office/powerpoint/2010/main" val="3030439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80CC9-50B9-395E-6F51-E1A0D06952D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7792C41-F209-41D8-EE91-AA33E2162DB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6C55FD-A7A5-B028-8986-28054E63D6F1}"/>
              </a:ext>
            </a:extLst>
          </p:cNvPr>
          <p:cNvSpPr>
            <a:spLocks noGrp="1"/>
          </p:cNvSpPr>
          <p:nvPr>
            <p:ph type="dt" sz="half" idx="10"/>
          </p:nvPr>
        </p:nvSpPr>
        <p:spPr/>
        <p:txBody>
          <a:bodyPr/>
          <a:lstStyle/>
          <a:p>
            <a:fld id="{97538F3C-92CF-4195-8278-1024D726A3B2}" type="datetimeFigureOut">
              <a:rPr lang="zh-CN" altLang="en-US" smtClean="0"/>
              <a:t>2023/8/26</a:t>
            </a:fld>
            <a:endParaRPr lang="zh-CN" altLang="en-US"/>
          </a:p>
        </p:txBody>
      </p:sp>
      <p:sp>
        <p:nvSpPr>
          <p:cNvPr id="5" name="页脚占位符 4">
            <a:extLst>
              <a:ext uri="{FF2B5EF4-FFF2-40B4-BE49-F238E27FC236}">
                <a16:creationId xmlns:a16="http://schemas.microsoft.com/office/drawing/2014/main" id="{5D91E8AE-049E-65EF-9710-A11014E176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218DB8-4F14-6B54-5A5F-3857AD50E6B3}"/>
              </a:ext>
            </a:extLst>
          </p:cNvPr>
          <p:cNvSpPr>
            <a:spLocks noGrp="1"/>
          </p:cNvSpPr>
          <p:nvPr>
            <p:ph type="sldNum" sz="quarter" idx="12"/>
          </p:nvPr>
        </p:nvSpPr>
        <p:spPr/>
        <p:txBody>
          <a:bodyPr/>
          <a:lstStyle/>
          <a:p>
            <a:fld id="{404EFA96-B87D-4689-B045-6BDE4EEF62A0}" type="slidenum">
              <a:rPr lang="zh-CN" altLang="en-US" smtClean="0"/>
              <a:t>‹#›</a:t>
            </a:fld>
            <a:endParaRPr lang="zh-CN" altLang="en-US"/>
          </a:p>
        </p:txBody>
      </p:sp>
    </p:spTree>
    <p:extLst>
      <p:ext uri="{BB962C8B-B14F-4D97-AF65-F5344CB8AC3E}">
        <p14:creationId xmlns:p14="http://schemas.microsoft.com/office/powerpoint/2010/main" val="2671763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B4F80C6-4E54-4DED-3EF0-24DFEED2E80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133F939-7A67-D745-C676-2DBB78D1B16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A925FE-E865-13B9-4A8D-8F8CE73045DE}"/>
              </a:ext>
            </a:extLst>
          </p:cNvPr>
          <p:cNvSpPr>
            <a:spLocks noGrp="1"/>
          </p:cNvSpPr>
          <p:nvPr>
            <p:ph type="dt" sz="half" idx="10"/>
          </p:nvPr>
        </p:nvSpPr>
        <p:spPr/>
        <p:txBody>
          <a:bodyPr/>
          <a:lstStyle/>
          <a:p>
            <a:fld id="{97538F3C-92CF-4195-8278-1024D726A3B2}" type="datetimeFigureOut">
              <a:rPr lang="zh-CN" altLang="en-US" smtClean="0"/>
              <a:t>2023/8/26</a:t>
            </a:fld>
            <a:endParaRPr lang="zh-CN" altLang="en-US"/>
          </a:p>
        </p:txBody>
      </p:sp>
      <p:sp>
        <p:nvSpPr>
          <p:cNvPr id="5" name="页脚占位符 4">
            <a:extLst>
              <a:ext uri="{FF2B5EF4-FFF2-40B4-BE49-F238E27FC236}">
                <a16:creationId xmlns:a16="http://schemas.microsoft.com/office/drawing/2014/main" id="{AEECD40D-1056-9C8B-BFD5-D07F5C0D71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DF8CCB-B237-6B37-4CF4-6DCAB294B0A1}"/>
              </a:ext>
            </a:extLst>
          </p:cNvPr>
          <p:cNvSpPr>
            <a:spLocks noGrp="1"/>
          </p:cNvSpPr>
          <p:nvPr>
            <p:ph type="sldNum" sz="quarter" idx="12"/>
          </p:nvPr>
        </p:nvSpPr>
        <p:spPr/>
        <p:txBody>
          <a:bodyPr/>
          <a:lstStyle/>
          <a:p>
            <a:fld id="{404EFA96-B87D-4689-B045-6BDE4EEF62A0}" type="slidenum">
              <a:rPr lang="zh-CN" altLang="en-US" smtClean="0"/>
              <a:t>‹#›</a:t>
            </a:fld>
            <a:endParaRPr lang="zh-CN" altLang="en-US"/>
          </a:p>
        </p:txBody>
      </p:sp>
    </p:spTree>
    <p:extLst>
      <p:ext uri="{BB962C8B-B14F-4D97-AF65-F5344CB8AC3E}">
        <p14:creationId xmlns:p14="http://schemas.microsoft.com/office/powerpoint/2010/main" val="273493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057A5A-48C6-0C79-10B0-F81BB4EA05F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7119F9-605A-20F3-3EF8-A0E9F62462F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DD8C186-87FC-A2BB-8881-4B4879BBA0D5}"/>
              </a:ext>
            </a:extLst>
          </p:cNvPr>
          <p:cNvSpPr>
            <a:spLocks noGrp="1"/>
          </p:cNvSpPr>
          <p:nvPr>
            <p:ph type="dt" sz="half" idx="10"/>
          </p:nvPr>
        </p:nvSpPr>
        <p:spPr/>
        <p:txBody>
          <a:bodyPr/>
          <a:lstStyle/>
          <a:p>
            <a:fld id="{97538F3C-92CF-4195-8278-1024D726A3B2}" type="datetimeFigureOut">
              <a:rPr lang="zh-CN" altLang="en-US" smtClean="0"/>
              <a:t>2023/8/26</a:t>
            </a:fld>
            <a:endParaRPr lang="zh-CN" altLang="en-US"/>
          </a:p>
        </p:txBody>
      </p:sp>
      <p:sp>
        <p:nvSpPr>
          <p:cNvPr id="5" name="页脚占位符 4">
            <a:extLst>
              <a:ext uri="{FF2B5EF4-FFF2-40B4-BE49-F238E27FC236}">
                <a16:creationId xmlns:a16="http://schemas.microsoft.com/office/drawing/2014/main" id="{6C4ECC19-4C7B-16EE-29C5-93C682DF8F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431AEB-8AD7-7B7F-1A1F-D494D4C7DD38}"/>
              </a:ext>
            </a:extLst>
          </p:cNvPr>
          <p:cNvSpPr>
            <a:spLocks noGrp="1"/>
          </p:cNvSpPr>
          <p:nvPr>
            <p:ph type="sldNum" sz="quarter" idx="12"/>
          </p:nvPr>
        </p:nvSpPr>
        <p:spPr/>
        <p:txBody>
          <a:bodyPr/>
          <a:lstStyle/>
          <a:p>
            <a:fld id="{404EFA96-B87D-4689-B045-6BDE4EEF62A0}" type="slidenum">
              <a:rPr lang="zh-CN" altLang="en-US" smtClean="0"/>
              <a:t>‹#›</a:t>
            </a:fld>
            <a:endParaRPr lang="zh-CN" altLang="en-US"/>
          </a:p>
        </p:txBody>
      </p:sp>
    </p:spTree>
    <p:extLst>
      <p:ext uri="{BB962C8B-B14F-4D97-AF65-F5344CB8AC3E}">
        <p14:creationId xmlns:p14="http://schemas.microsoft.com/office/powerpoint/2010/main" val="23202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9F407-5E87-7B4A-94DD-292BB929F1F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F0ED3BB-D8D3-9D7B-1A2C-7C38037D2C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C190617-8118-5BCD-C96F-5F5F91FC468E}"/>
              </a:ext>
            </a:extLst>
          </p:cNvPr>
          <p:cNvSpPr>
            <a:spLocks noGrp="1"/>
          </p:cNvSpPr>
          <p:nvPr>
            <p:ph type="dt" sz="half" idx="10"/>
          </p:nvPr>
        </p:nvSpPr>
        <p:spPr/>
        <p:txBody>
          <a:bodyPr/>
          <a:lstStyle/>
          <a:p>
            <a:fld id="{97538F3C-92CF-4195-8278-1024D726A3B2}" type="datetimeFigureOut">
              <a:rPr lang="zh-CN" altLang="en-US" smtClean="0"/>
              <a:t>2023/8/26</a:t>
            </a:fld>
            <a:endParaRPr lang="zh-CN" altLang="en-US"/>
          </a:p>
        </p:txBody>
      </p:sp>
      <p:sp>
        <p:nvSpPr>
          <p:cNvPr id="5" name="页脚占位符 4">
            <a:extLst>
              <a:ext uri="{FF2B5EF4-FFF2-40B4-BE49-F238E27FC236}">
                <a16:creationId xmlns:a16="http://schemas.microsoft.com/office/drawing/2014/main" id="{D5DCD176-3DD8-4268-39F3-4A1577E026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59BDAD-BACE-5575-6936-3837705E6C88}"/>
              </a:ext>
            </a:extLst>
          </p:cNvPr>
          <p:cNvSpPr>
            <a:spLocks noGrp="1"/>
          </p:cNvSpPr>
          <p:nvPr>
            <p:ph type="sldNum" sz="quarter" idx="12"/>
          </p:nvPr>
        </p:nvSpPr>
        <p:spPr/>
        <p:txBody>
          <a:bodyPr/>
          <a:lstStyle/>
          <a:p>
            <a:fld id="{404EFA96-B87D-4689-B045-6BDE4EEF62A0}" type="slidenum">
              <a:rPr lang="zh-CN" altLang="en-US" smtClean="0"/>
              <a:t>‹#›</a:t>
            </a:fld>
            <a:endParaRPr lang="zh-CN" altLang="en-US"/>
          </a:p>
        </p:txBody>
      </p:sp>
    </p:spTree>
    <p:extLst>
      <p:ext uri="{BB962C8B-B14F-4D97-AF65-F5344CB8AC3E}">
        <p14:creationId xmlns:p14="http://schemas.microsoft.com/office/powerpoint/2010/main" val="313671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23632-625E-EB1E-3722-A8F9A1AA6E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A954E5-61E0-692C-593E-4BF713175AB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3C353B-8AB4-F804-F753-B3203656521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A05FAE7-757B-A47E-714B-25BD3F2F4240}"/>
              </a:ext>
            </a:extLst>
          </p:cNvPr>
          <p:cNvSpPr>
            <a:spLocks noGrp="1"/>
          </p:cNvSpPr>
          <p:nvPr>
            <p:ph type="dt" sz="half" idx="10"/>
          </p:nvPr>
        </p:nvSpPr>
        <p:spPr/>
        <p:txBody>
          <a:bodyPr/>
          <a:lstStyle/>
          <a:p>
            <a:fld id="{97538F3C-92CF-4195-8278-1024D726A3B2}" type="datetimeFigureOut">
              <a:rPr lang="zh-CN" altLang="en-US" smtClean="0"/>
              <a:t>2023/8/26</a:t>
            </a:fld>
            <a:endParaRPr lang="zh-CN" altLang="en-US"/>
          </a:p>
        </p:txBody>
      </p:sp>
      <p:sp>
        <p:nvSpPr>
          <p:cNvPr id="6" name="页脚占位符 5">
            <a:extLst>
              <a:ext uri="{FF2B5EF4-FFF2-40B4-BE49-F238E27FC236}">
                <a16:creationId xmlns:a16="http://schemas.microsoft.com/office/drawing/2014/main" id="{4DD41D7B-1E4F-8063-8247-E011119E87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7FE106B-D989-272F-7CB8-1D3650F0F22C}"/>
              </a:ext>
            </a:extLst>
          </p:cNvPr>
          <p:cNvSpPr>
            <a:spLocks noGrp="1"/>
          </p:cNvSpPr>
          <p:nvPr>
            <p:ph type="sldNum" sz="quarter" idx="12"/>
          </p:nvPr>
        </p:nvSpPr>
        <p:spPr/>
        <p:txBody>
          <a:bodyPr/>
          <a:lstStyle/>
          <a:p>
            <a:fld id="{404EFA96-B87D-4689-B045-6BDE4EEF62A0}" type="slidenum">
              <a:rPr lang="zh-CN" altLang="en-US" smtClean="0"/>
              <a:t>‹#›</a:t>
            </a:fld>
            <a:endParaRPr lang="zh-CN" altLang="en-US"/>
          </a:p>
        </p:txBody>
      </p:sp>
    </p:spTree>
    <p:extLst>
      <p:ext uri="{BB962C8B-B14F-4D97-AF65-F5344CB8AC3E}">
        <p14:creationId xmlns:p14="http://schemas.microsoft.com/office/powerpoint/2010/main" val="295333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BA1CC-9377-6590-8364-A27F027617F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72A820B-D12C-F39C-ADB4-F692980A1D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54D9526-1DFF-4DFE-2C5C-A99DA55972A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3F1F2F4-6B5C-4E10-D179-3FA459DE44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416BFF2-28F9-FF94-C8BD-58DD6468B5F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0975A42-3BB0-42F8-D3A9-F501E9B2256D}"/>
              </a:ext>
            </a:extLst>
          </p:cNvPr>
          <p:cNvSpPr>
            <a:spLocks noGrp="1"/>
          </p:cNvSpPr>
          <p:nvPr>
            <p:ph type="dt" sz="half" idx="10"/>
          </p:nvPr>
        </p:nvSpPr>
        <p:spPr/>
        <p:txBody>
          <a:bodyPr/>
          <a:lstStyle/>
          <a:p>
            <a:fld id="{97538F3C-92CF-4195-8278-1024D726A3B2}" type="datetimeFigureOut">
              <a:rPr lang="zh-CN" altLang="en-US" smtClean="0"/>
              <a:t>2023/8/26</a:t>
            </a:fld>
            <a:endParaRPr lang="zh-CN" altLang="en-US"/>
          </a:p>
        </p:txBody>
      </p:sp>
      <p:sp>
        <p:nvSpPr>
          <p:cNvPr id="8" name="页脚占位符 7">
            <a:extLst>
              <a:ext uri="{FF2B5EF4-FFF2-40B4-BE49-F238E27FC236}">
                <a16:creationId xmlns:a16="http://schemas.microsoft.com/office/drawing/2014/main" id="{82B1331B-D95D-C80C-11D6-559098F877D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967B388-BB9D-2E08-07BF-FD2ABF2D76B2}"/>
              </a:ext>
            </a:extLst>
          </p:cNvPr>
          <p:cNvSpPr>
            <a:spLocks noGrp="1"/>
          </p:cNvSpPr>
          <p:nvPr>
            <p:ph type="sldNum" sz="quarter" idx="12"/>
          </p:nvPr>
        </p:nvSpPr>
        <p:spPr/>
        <p:txBody>
          <a:bodyPr/>
          <a:lstStyle/>
          <a:p>
            <a:fld id="{404EFA96-B87D-4689-B045-6BDE4EEF62A0}" type="slidenum">
              <a:rPr lang="zh-CN" altLang="en-US" smtClean="0"/>
              <a:t>‹#›</a:t>
            </a:fld>
            <a:endParaRPr lang="zh-CN" altLang="en-US"/>
          </a:p>
        </p:txBody>
      </p:sp>
    </p:spTree>
    <p:extLst>
      <p:ext uri="{BB962C8B-B14F-4D97-AF65-F5344CB8AC3E}">
        <p14:creationId xmlns:p14="http://schemas.microsoft.com/office/powerpoint/2010/main" val="2438464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460E2-2F0C-620E-B847-98963252DE9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7291D1C-55FF-6EF7-F90C-CFFDC211EB42}"/>
              </a:ext>
            </a:extLst>
          </p:cNvPr>
          <p:cNvSpPr>
            <a:spLocks noGrp="1"/>
          </p:cNvSpPr>
          <p:nvPr>
            <p:ph type="dt" sz="half" idx="10"/>
          </p:nvPr>
        </p:nvSpPr>
        <p:spPr/>
        <p:txBody>
          <a:bodyPr/>
          <a:lstStyle/>
          <a:p>
            <a:fld id="{97538F3C-92CF-4195-8278-1024D726A3B2}" type="datetimeFigureOut">
              <a:rPr lang="zh-CN" altLang="en-US" smtClean="0"/>
              <a:t>2023/8/26</a:t>
            </a:fld>
            <a:endParaRPr lang="zh-CN" altLang="en-US"/>
          </a:p>
        </p:txBody>
      </p:sp>
      <p:sp>
        <p:nvSpPr>
          <p:cNvPr id="4" name="页脚占位符 3">
            <a:extLst>
              <a:ext uri="{FF2B5EF4-FFF2-40B4-BE49-F238E27FC236}">
                <a16:creationId xmlns:a16="http://schemas.microsoft.com/office/drawing/2014/main" id="{7CB02908-81EE-ACF6-2F7C-6BF04E33072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9C1A44E-93CE-44D6-5CBD-37AF4E0FA8A8}"/>
              </a:ext>
            </a:extLst>
          </p:cNvPr>
          <p:cNvSpPr>
            <a:spLocks noGrp="1"/>
          </p:cNvSpPr>
          <p:nvPr>
            <p:ph type="sldNum" sz="quarter" idx="12"/>
          </p:nvPr>
        </p:nvSpPr>
        <p:spPr/>
        <p:txBody>
          <a:bodyPr/>
          <a:lstStyle/>
          <a:p>
            <a:fld id="{404EFA96-B87D-4689-B045-6BDE4EEF62A0}" type="slidenum">
              <a:rPr lang="zh-CN" altLang="en-US" smtClean="0"/>
              <a:t>‹#›</a:t>
            </a:fld>
            <a:endParaRPr lang="zh-CN" altLang="en-US"/>
          </a:p>
        </p:txBody>
      </p:sp>
    </p:spTree>
    <p:extLst>
      <p:ext uri="{BB962C8B-B14F-4D97-AF65-F5344CB8AC3E}">
        <p14:creationId xmlns:p14="http://schemas.microsoft.com/office/powerpoint/2010/main" val="3182327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22F70EB-C240-E857-C13F-9B57CFEDBD60}"/>
              </a:ext>
            </a:extLst>
          </p:cNvPr>
          <p:cNvSpPr>
            <a:spLocks noGrp="1"/>
          </p:cNvSpPr>
          <p:nvPr>
            <p:ph type="dt" sz="half" idx="10"/>
          </p:nvPr>
        </p:nvSpPr>
        <p:spPr/>
        <p:txBody>
          <a:bodyPr/>
          <a:lstStyle/>
          <a:p>
            <a:fld id="{97538F3C-92CF-4195-8278-1024D726A3B2}" type="datetimeFigureOut">
              <a:rPr lang="zh-CN" altLang="en-US" smtClean="0"/>
              <a:t>2023/8/26</a:t>
            </a:fld>
            <a:endParaRPr lang="zh-CN" altLang="en-US"/>
          </a:p>
        </p:txBody>
      </p:sp>
      <p:sp>
        <p:nvSpPr>
          <p:cNvPr id="3" name="页脚占位符 2">
            <a:extLst>
              <a:ext uri="{FF2B5EF4-FFF2-40B4-BE49-F238E27FC236}">
                <a16:creationId xmlns:a16="http://schemas.microsoft.com/office/drawing/2014/main" id="{807C00F8-96D8-AC77-D1FF-53B17821DEB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E3B7395-C6E0-DD2D-1A46-5B01FBC684C5}"/>
              </a:ext>
            </a:extLst>
          </p:cNvPr>
          <p:cNvSpPr>
            <a:spLocks noGrp="1"/>
          </p:cNvSpPr>
          <p:nvPr>
            <p:ph type="sldNum" sz="quarter" idx="12"/>
          </p:nvPr>
        </p:nvSpPr>
        <p:spPr/>
        <p:txBody>
          <a:bodyPr/>
          <a:lstStyle/>
          <a:p>
            <a:fld id="{404EFA96-B87D-4689-B045-6BDE4EEF62A0}" type="slidenum">
              <a:rPr lang="zh-CN" altLang="en-US" smtClean="0"/>
              <a:t>‹#›</a:t>
            </a:fld>
            <a:endParaRPr lang="zh-CN" altLang="en-US"/>
          </a:p>
        </p:txBody>
      </p:sp>
    </p:spTree>
    <p:extLst>
      <p:ext uri="{BB962C8B-B14F-4D97-AF65-F5344CB8AC3E}">
        <p14:creationId xmlns:p14="http://schemas.microsoft.com/office/powerpoint/2010/main" val="2286753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F0CB6E-35F5-F5AE-D07E-1F70FA050A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C4F493A-73FA-E2DD-5AA9-7F25D11B04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AA88845-6BEF-EA9C-0E94-8C18509B7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D79A309-2ABA-4124-9577-DE63F6D52F9F}"/>
              </a:ext>
            </a:extLst>
          </p:cNvPr>
          <p:cNvSpPr>
            <a:spLocks noGrp="1"/>
          </p:cNvSpPr>
          <p:nvPr>
            <p:ph type="dt" sz="half" idx="10"/>
          </p:nvPr>
        </p:nvSpPr>
        <p:spPr/>
        <p:txBody>
          <a:bodyPr/>
          <a:lstStyle/>
          <a:p>
            <a:fld id="{97538F3C-92CF-4195-8278-1024D726A3B2}" type="datetimeFigureOut">
              <a:rPr lang="zh-CN" altLang="en-US" smtClean="0"/>
              <a:t>2023/8/26</a:t>
            </a:fld>
            <a:endParaRPr lang="zh-CN" altLang="en-US"/>
          </a:p>
        </p:txBody>
      </p:sp>
      <p:sp>
        <p:nvSpPr>
          <p:cNvPr id="6" name="页脚占位符 5">
            <a:extLst>
              <a:ext uri="{FF2B5EF4-FFF2-40B4-BE49-F238E27FC236}">
                <a16:creationId xmlns:a16="http://schemas.microsoft.com/office/drawing/2014/main" id="{111728E2-D57A-8EA4-31E0-2DA85421892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7BB767-A5B3-340B-7CA0-C2802767F5B1}"/>
              </a:ext>
            </a:extLst>
          </p:cNvPr>
          <p:cNvSpPr>
            <a:spLocks noGrp="1"/>
          </p:cNvSpPr>
          <p:nvPr>
            <p:ph type="sldNum" sz="quarter" idx="12"/>
          </p:nvPr>
        </p:nvSpPr>
        <p:spPr/>
        <p:txBody>
          <a:bodyPr/>
          <a:lstStyle/>
          <a:p>
            <a:fld id="{404EFA96-B87D-4689-B045-6BDE4EEF62A0}" type="slidenum">
              <a:rPr lang="zh-CN" altLang="en-US" smtClean="0"/>
              <a:t>‹#›</a:t>
            </a:fld>
            <a:endParaRPr lang="zh-CN" altLang="en-US"/>
          </a:p>
        </p:txBody>
      </p:sp>
    </p:spTree>
    <p:extLst>
      <p:ext uri="{BB962C8B-B14F-4D97-AF65-F5344CB8AC3E}">
        <p14:creationId xmlns:p14="http://schemas.microsoft.com/office/powerpoint/2010/main" val="4006166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8FD986-6E12-799B-8482-12730E8AAD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C00A301-5437-7D25-C8CD-4864B45051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A19D373-0EAE-7668-F10D-AA9247B651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A5D63B7-0B54-9ED5-2C31-124F54A6E095}"/>
              </a:ext>
            </a:extLst>
          </p:cNvPr>
          <p:cNvSpPr>
            <a:spLocks noGrp="1"/>
          </p:cNvSpPr>
          <p:nvPr>
            <p:ph type="dt" sz="half" idx="10"/>
          </p:nvPr>
        </p:nvSpPr>
        <p:spPr/>
        <p:txBody>
          <a:bodyPr/>
          <a:lstStyle/>
          <a:p>
            <a:fld id="{97538F3C-92CF-4195-8278-1024D726A3B2}" type="datetimeFigureOut">
              <a:rPr lang="zh-CN" altLang="en-US" smtClean="0"/>
              <a:t>2023/8/26</a:t>
            </a:fld>
            <a:endParaRPr lang="zh-CN" altLang="en-US"/>
          </a:p>
        </p:txBody>
      </p:sp>
      <p:sp>
        <p:nvSpPr>
          <p:cNvPr id="6" name="页脚占位符 5">
            <a:extLst>
              <a:ext uri="{FF2B5EF4-FFF2-40B4-BE49-F238E27FC236}">
                <a16:creationId xmlns:a16="http://schemas.microsoft.com/office/drawing/2014/main" id="{7BDC792F-3FB3-81DE-1ADF-0DBE6A1A4B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EC2F5E-0541-B046-AC0F-4779482E22C8}"/>
              </a:ext>
            </a:extLst>
          </p:cNvPr>
          <p:cNvSpPr>
            <a:spLocks noGrp="1"/>
          </p:cNvSpPr>
          <p:nvPr>
            <p:ph type="sldNum" sz="quarter" idx="12"/>
          </p:nvPr>
        </p:nvSpPr>
        <p:spPr/>
        <p:txBody>
          <a:bodyPr/>
          <a:lstStyle/>
          <a:p>
            <a:fld id="{404EFA96-B87D-4689-B045-6BDE4EEF62A0}" type="slidenum">
              <a:rPr lang="zh-CN" altLang="en-US" smtClean="0"/>
              <a:t>‹#›</a:t>
            </a:fld>
            <a:endParaRPr lang="zh-CN" altLang="en-US"/>
          </a:p>
        </p:txBody>
      </p:sp>
    </p:spTree>
    <p:extLst>
      <p:ext uri="{BB962C8B-B14F-4D97-AF65-F5344CB8AC3E}">
        <p14:creationId xmlns:p14="http://schemas.microsoft.com/office/powerpoint/2010/main" val="3667705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124CCA0-AAB7-2B1C-7C43-BE7AB06F78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9CA7094-0D8D-C272-E4A6-54BB1C5B5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40A06C-4FDE-9599-F9A3-6712780E78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538F3C-92CF-4195-8278-1024D726A3B2}" type="datetimeFigureOut">
              <a:rPr lang="zh-CN" altLang="en-US" smtClean="0"/>
              <a:t>2023/8/26</a:t>
            </a:fld>
            <a:endParaRPr lang="zh-CN" altLang="en-US"/>
          </a:p>
        </p:txBody>
      </p:sp>
      <p:sp>
        <p:nvSpPr>
          <p:cNvPr id="5" name="页脚占位符 4">
            <a:extLst>
              <a:ext uri="{FF2B5EF4-FFF2-40B4-BE49-F238E27FC236}">
                <a16:creationId xmlns:a16="http://schemas.microsoft.com/office/drawing/2014/main" id="{24C44A62-ABAC-DB01-1FDA-515EBFD98E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05EE71E-8D3F-6460-D283-D6A217E30F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4EFA96-B87D-4689-B045-6BDE4EEF62A0}" type="slidenum">
              <a:rPr lang="zh-CN" altLang="en-US" smtClean="0"/>
              <a:t>‹#›</a:t>
            </a:fld>
            <a:endParaRPr lang="zh-CN" altLang="en-US"/>
          </a:p>
        </p:txBody>
      </p:sp>
    </p:spTree>
    <p:extLst>
      <p:ext uri="{BB962C8B-B14F-4D97-AF65-F5344CB8AC3E}">
        <p14:creationId xmlns:p14="http://schemas.microsoft.com/office/powerpoint/2010/main" val="3386893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标题 1">
            <a:extLst>
              <a:ext uri="{FF2B5EF4-FFF2-40B4-BE49-F238E27FC236}">
                <a16:creationId xmlns:a16="http://schemas.microsoft.com/office/drawing/2014/main" id="{7D9BFD6A-1156-1773-BF76-E9E52765B760}"/>
              </a:ext>
            </a:extLst>
          </p:cNvPr>
          <p:cNvSpPr>
            <a:spLocks noGrp="1"/>
          </p:cNvSpPr>
          <p:nvPr>
            <p:ph type="ctrTitle"/>
          </p:nvPr>
        </p:nvSpPr>
        <p:spPr>
          <a:xfrm>
            <a:off x="3215729" y="1764407"/>
            <a:ext cx="5760846" cy="2310312"/>
          </a:xfrm>
        </p:spPr>
        <p:txBody>
          <a:bodyPr>
            <a:normAutofit/>
          </a:bodyPr>
          <a:lstStyle/>
          <a:p>
            <a:r>
              <a:rPr lang="en-US" altLang="zh-CN" sz="5200">
                <a:solidFill>
                  <a:schemeClr val="tx2"/>
                </a:solidFill>
              </a:rPr>
              <a:t>seL4 VSpace</a:t>
            </a:r>
            <a:r>
              <a:rPr lang="zh-CN" altLang="en-US" sz="5200">
                <a:solidFill>
                  <a:schemeClr val="tx2"/>
                </a:solidFill>
              </a:rPr>
              <a:t> 分析报告</a:t>
            </a:r>
          </a:p>
        </p:txBody>
      </p:sp>
      <p:sp>
        <p:nvSpPr>
          <p:cNvPr id="5" name="副标题 4">
            <a:extLst>
              <a:ext uri="{FF2B5EF4-FFF2-40B4-BE49-F238E27FC236}">
                <a16:creationId xmlns:a16="http://schemas.microsoft.com/office/drawing/2014/main" id="{AE5B3EAB-AAEA-BD36-A114-3129CB173F5B}"/>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320943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D9484-895B-364E-83D0-225B887FF198}"/>
              </a:ext>
            </a:extLst>
          </p:cNvPr>
          <p:cNvSpPr>
            <a:spLocks noGrp="1"/>
          </p:cNvSpPr>
          <p:nvPr>
            <p:ph type="title"/>
          </p:nvPr>
        </p:nvSpPr>
        <p:spPr/>
        <p:txBody>
          <a:bodyPr/>
          <a:lstStyle/>
          <a:p>
            <a:r>
              <a:rPr lang="en-US" altLang="zh-CN" dirty="0"/>
              <a:t>2.3</a:t>
            </a:r>
            <a:r>
              <a:rPr lang="zh-CN" altLang="en-US" dirty="0"/>
              <a:t> 初始化空闲内存</a:t>
            </a:r>
          </a:p>
        </p:txBody>
      </p:sp>
      <p:sp>
        <p:nvSpPr>
          <p:cNvPr id="3" name="内容占位符 2">
            <a:extLst>
              <a:ext uri="{FF2B5EF4-FFF2-40B4-BE49-F238E27FC236}">
                <a16:creationId xmlns:a16="http://schemas.microsoft.com/office/drawing/2014/main" id="{53969624-0C30-5697-853F-E504EFB93705}"/>
              </a:ext>
            </a:extLst>
          </p:cNvPr>
          <p:cNvSpPr>
            <a:spLocks noGrp="1"/>
          </p:cNvSpPr>
          <p:nvPr>
            <p:ph idx="1"/>
          </p:nvPr>
        </p:nvSpPr>
        <p:spPr/>
        <p:txBody>
          <a:bodyPr/>
          <a:lstStyle/>
          <a:p>
            <a:pPr marL="0" indent="0">
              <a:buNone/>
            </a:pPr>
            <a:r>
              <a:rPr lang="zh-CN" altLang="en-US" dirty="0"/>
              <a:t>内核根据内核镜像位置和 </a:t>
            </a:r>
            <a:r>
              <a:rPr lang="en-US" altLang="zh-CN" dirty="0" err="1"/>
              <a:t>elfloader</a:t>
            </a:r>
            <a:r>
              <a:rPr lang="en-US" altLang="zh-CN" dirty="0"/>
              <a:t> </a:t>
            </a:r>
            <a:r>
              <a:rPr lang="zh-CN" altLang="en-US" dirty="0"/>
              <a:t>传入的物理地址区域分配空闲内存，并为初始线程的控制块分配空间。排除掉内核镜像、用户程序镜像和 </a:t>
            </a:r>
            <a:r>
              <a:rPr lang="en-US" altLang="zh-CN" dirty="0" err="1"/>
              <a:t>dtb</a:t>
            </a:r>
            <a:r>
              <a:rPr lang="zh-CN" altLang="en-US" dirty="0"/>
              <a:t>，总的可用物理内存减去这三个区域就是空闲内存。</a:t>
            </a:r>
            <a:endParaRPr lang="en-US" altLang="zh-CN" sz="2000" i="1" dirty="0"/>
          </a:p>
        </p:txBody>
      </p:sp>
    </p:spTree>
    <p:extLst>
      <p:ext uri="{BB962C8B-B14F-4D97-AF65-F5344CB8AC3E}">
        <p14:creationId xmlns:p14="http://schemas.microsoft.com/office/powerpoint/2010/main" val="1228028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D9484-895B-364E-83D0-225B887FF198}"/>
              </a:ext>
            </a:extLst>
          </p:cNvPr>
          <p:cNvSpPr>
            <a:spLocks noGrp="1"/>
          </p:cNvSpPr>
          <p:nvPr>
            <p:ph type="title"/>
          </p:nvPr>
        </p:nvSpPr>
        <p:spPr/>
        <p:txBody>
          <a:bodyPr/>
          <a:lstStyle/>
          <a:p>
            <a:r>
              <a:rPr lang="en-US" altLang="zh-CN" dirty="0"/>
              <a:t>2.4</a:t>
            </a:r>
            <a:r>
              <a:rPr lang="zh-CN" altLang="en-US" dirty="0"/>
              <a:t> 分配初始线程地址空间</a:t>
            </a:r>
          </a:p>
        </p:txBody>
      </p:sp>
      <p:pic>
        <p:nvPicPr>
          <p:cNvPr id="5" name="图片 4">
            <a:extLst>
              <a:ext uri="{FF2B5EF4-FFF2-40B4-BE49-F238E27FC236}">
                <a16:creationId xmlns:a16="http://schemas.microsoft.com/office/drawing/2014/main" id="{221A8DE2-3D05-4C35-50D2-53C5E50B78BE}"/>
              </a:ext>
            </a:extLst>
          </p:cNvPr>
          <p:cNvPicPr>
            <a:picLocks noChangeAspect="1"/>
          </p:cNvPicPr>
          <p:nvPr/>
        </p:nvPicPr>
        <p:blipFill>
          <a:blip r:embed="rId2"/>
          <a:stretch>
            <a:fillRect/>
          </a:stretch>
        </p:blipFill>
        <p:spPr>
          <a:xfrm>
            <a:off x="2689768" y="1911158"/>
            <a:ext cx="6812464" cy="2658209"/>
          </a:xfrm>
          <a:prstGeom prst="rect">
            <a:avLst/>
          </a:prstGeom>
        </p:spPr>
      </p:pic>
      <p:sp>
        <p:nvSpPr>
          <p:cNvPr id="7" name="文本框 6">
            <a:extLst>
              <a:ext uri="{FF2B5EF4-FFF2-40B4-BE49-F238E27FC236}">
                <a16:creationId xmlns:a16="http://schemas.microsoft.com/office/drawing/2014/main" id="{7B88F4B7-54C5-2FE0-64DB-1C0603B62516}"/>
              </a:ext>
            </a:extLst>
          </p:cNvPr>
          <p:cNvSpPr txBox="1"/>
          <p:nvPr/>
        </p:nvSpPr>
        <p:spPr>
          <a:xfrm>
            <a:off x="2915478" y="4914758"/>
            <a:ext cx="6361043" cy="369332"/>
          </a:xfrm>
          <a:prstGeom prst="rect">
            <a:avLst/>
          </a:prstGeom>
          <a:noFill/>
        </p:spPr>
        <p:txBody>
          <a:bodyPr wrap="square">
            <a:spAutoFit/>
          </a:bodyPr>
          <a:lstStyle/>
          <a:p>
            <a:pPr marL="0" indent="0">
              <a:buNone/>
            </a:pPr>
            <a:r>
              <a:rPr lang="zh-CN" altLang="en-US" sz="1800" dirty="0"/>
              <a:t>将内核区域映射表复制给 </a:t>
            </a:r>
            <a:r>
              <a:rPr lang="en-US" altLang="zh-CN" sz="1800" dirty="0" err="1"/>
              <a:t>rootserver</a:t>
            </a:r>
            <a:r>
              <a:rPr lang="zh-CN" altLang="en-US" sz="1800" dirty="0"/>
              <a:t>，然后为其分配这个 </a:t>
            </a:r>
            <a:r>
              <a:rPr lang="en-US" altLang="zh-CN" sz="1800" dirty="0"/>
              <a:t>cap</a:t>
            </a:r>
            <a:r>
              <a:rPr lang="zh-CN" altLang="en-US" sz="1800" dirty="0"/>
              <a:t>。</a:t>
            </a:r>
            <a:endParaRPr lang="en-US" altLang="zh-CN" sz="1400" i="1" dirty="0"/>
          </a:p>
        </p:txBody>
      </p:sp>
    </p:spTree>
    <p:extLst>
      <p:ext uri="{BB962C8B-B14F-4D97-AF65-F5344CB8AC3E}">
        <p14:creationId xmlns:p14="http://schemas.microsoft.com/office/powerpoint/2010/main" val="2951085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D9484-895B-364E-83D0-225B887FF198}"/>
              </a:ext>
            </a:extLst>
          </p:cNvPr>
          <p:cNvSpPr>
            <a:spLocks noGrp="1"/>
          </p:cNvSpPr>
          <p:nvPr>
            <p:ph type="title"/>
          </p:nvPr>
        </p:nvSpPr>
        <p:spPr/>
        <p:txBody>
          <a:bodyPr/>
          <a:lstStyle/>
          <a:p>
            <a:r>
              <a:rPr lang="en-US" altLang="zh-CN" dirty="0"/>
              <a:t>2.4</a:t>
            </a:r>
            <a:r>
              <a:rPr lang="zh-CN" altLang="en-US" dirty="0"/>
              <a:t> 分配初始线程地址空间</a:t>
            </a:r>
          </a:p>
        </p:txBody>
      </p:sp>
      <p:pic>
        <p:nvPicPr>
          <p:cNvPr id="5" name="图片 4">
            <a:extLst>
              <a:ext uri="{FF2B5EF4-FFF2-40B4-BE49-F238E27FC236}">
                <a16:creationId xmlns:a16="http://schemas.microsoft.com/office/drawing/2014/main" id="{221A8DE2-3D05-4C35-50D2-53C5E50B78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64778" y="1553349"/>
            <a:ext cx="6462444" cy="3442720"/>
          </a:xfrm>
          <a:prstGeom prst="rect">
            <a:avLst/>
          </a:prstGeom>
        </p:spPr>
      </p:pic>
      <p:sp>
        <p:nvSpPr>
          <p:cNvPr id="7" name="文本框 6">
            <a:extLst>
              <a:ext uri="{FF2B5EF4-FFF2-40B4-BE49-F238E27FC236}">
                <a16:creationId xmlns:a16="http://schemas.microsoft.com/office/drawing/2014/main" id="{7B88F4B7-54C5-2FE0-64DB-1C0603B62516}"/>
              </a:ext>
            </a:extLst>
          </p:cNvPr>
          <p:cNvSpPr txBox="1"/>
          <p:nvPr/>
        </p:nvSpPr>
        <p:spPr>
          <a:xfrm>
            <a:off x="3048000" y="5203286"/>
            <a:ext cx="6096000" cy="1354217"/>
          </a:xfrm>
          <a:prstGeom prst="rect">
            <a:avLst/>
          </a:prstGeom>
          <a:noFill/>
        </p:spPr>
        <p:txBody>
          <a:bodyPr wrap="square">
            <a:spAutoFit/>
          </a:bodyPr>
          <a:lstStyle/>
          <a:p>
            <a:pPr marL="0" indent="0">
              <a:buNone/>
            </a:pPr>
            <a:r>
              <a:rPr lang="zh-CN" altLang="en-US" sz="1800" dirty="0"/>
              <a:t>遍历 </a:t>
            </a:r>
            <a:r>
              <a:rPr lang="en-US" altLang="zh-CN" sz="1800" dirty="0" err="1"/>
              <a:t>init</a:t>
            </a:r>
            <a:r>
              <a:rPr lang="en-US" altLang="zh-CN" sz="1800" dirty="0"/>
              <a:t> thread </a:t>
            </a:r>
            <a:r>
              <a:rPr lang="zh-CN" altLang="en-US" sz="1800" dirty="0"/>
              <a:t>镜像的虚拟地址，构建镜像虚拟地址到物理地址的一级页表映射和二级页表映射后返回 </a:t>
            </a:r>
            <a:r>
              <a:rPr lang="en-US" altLang="zh-CN" sz="1800" dirty="0" err="1"/>
              <a:t>vspace</a:t>
            </a:r>
            <a:r>
              <a:rPr lang="en-US" altLang="zh-CN" sz="1800" dirty="0"/>
              <a:t> cap</a:t>
            </a:r>
            <a:r>
              <a:rPr lang="zh-CN" altLang="en-US" sz="1800" dirty="0"/>
              <a:t>。</a:t>
            </a:r>
            <a:endParaRPr lang="en-US" altLang="zh-CN" sz="1800" dirty="0"/>
          </a:p>
          <a:p>
            <a:pPr marL="0" indent="0">
              <a:buNone/>
            </a:pPr>
            <a:endParaRPr lang="en-US" altLang="zh-CN" i="1" dirty="0"/>
          </a:p>
          <a:p>
            <a:pPr marL="0" indent="0">
              <a:buNone/>
            </a:pPr>
            <a:r>
              <a:rPr lang="zh-CN" altLang="en-US" sz="1400" i="1" dirty="0"/>
              <a:t>此过程只进行了一级和二级页表的映射，没有三级页表。虚拟地址到最终物理地址的映射会在之后完成。</a:t>
            </a:r>
            <a:endParaRPr lang="en-US" altLang="zh-CN" sz="1400" i="1" dirty="0"/>
          </a:p>
        </p:txBody>
      </p:sp>
    </p:spTree>
    <p:extLst>
      <p:ext uri="{BB962C8B-B14F-4D97-AF65-F5344CB8AC3E}">
        <p14:creationId xmlns:p14="http://schemas.microsoft.com/office/powerpoint/2010/main" val="1855502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D9484-895B-364E-83D0-225B887FF198}"/>
              </a:ext>
            </a:extLst>
          </p:cNvPr>
          <p:cNvSpPr>
            <a:spLocks noGrp="1"/>
          </p:cNvSpPr>
          <p:nvPr>
            <p:ph type="title"/>
          </p:nvPr>
        </p:nvSpPr>
        <p:spPr/>
        <p:txBody>
          <a:bodyPr/>
          <a:lstStyle/>
          <a:p>
            <a:r>
              <a:rPr lang="en-US" altLang="zh-CN" dirty="0"/>
              <a:t>2.5</a:t>
            </a:r>
            <a:r>
              <a:rPr lang="zh-CN" altLang="en-US" dirty="0"/>
              <a:t> 分配页帧</a:t>
            </a:r>
          </a:p>
        </p:txBody>
      </p:sp>
      <p:sp>
        <p:nvSpPr>
          <p:cNvPr id="7" name="文本框 6">
            <a:extLst>
              <a:ext uri="{FF2B5EF4-FFF2-40B4-BE49-F238E27FC236}">
                <a16:creationId xmlns:a16="http://schemas.microsoft.com/office/drawing/2014/main" id="{7B88F4B7-54C5-2FE0-64DB-1C0603B62516}"/>
              </a:ext>
            </a:extLst>
          </p:cNvPr>
          <p:cNvSpPr txBox="1"/>
          <p:nvPr/>
        </p:nvSpPr>
        <p:spPr>
          <a:xfrm>
            <a:off x="3047998" y="5569545"/>
            <a:ext cx="6096000" cy="923330"/>
          </a:xfrm>
          <a:prstGeom prst="rect">
            <a:avLst/>
          </a:prstGeom>
          <a:noFill/>
        </p:spPr>
        <p:txBody>
          <a:bodyPr wrap="square">
            <a:spAutoFit/>
          </a:bodyPr>
          <a:lstStyle/>
          <a:p>
            <a:pPr marL="0" indent="0">
              <a:buNone/>
            </a:pPr>
            <a:r>
              <a:rPr lang="zh-CN" altLang="en-US" sz="1800" dirty="0"/>
              <a:t>此处才开始真正进行三级页表的映射。分别为 </a:t>
            </a:r>
            <a:r>
              <a:rPr lang="en-US" altLang="zh-CN" sz="1800" dirty="0" err="1"/>
              <a:t>bootinfo</a:t>
            </a:r>
            <a:r>
              <a:rPr lang="zh-CN" altLang="en-US" sz="1800" dirty="0"/>
              <a:t>、</a:t>
            </a:r>
            <a:r>
              <a:rPr lang="en-US" altLang="zh-CN" sz="1800" dirty="0"/>
              <a:t>extra </a:t>
            </a:r>
            <a:r>
              <a:rPr lang="en-US" altLang="zh-CN" sz="1800" dirty="0" err="1"/>
              <a:t>bootinfo</a:t>
            </a:r>
            <a:r>
              <a:rPr lang="en-US" altLang="zh-CN" sz="1800" dirty="0"/>
              <a:t> </a:t>
            </a:r>
            <a:r>
              <a:rPr lang="zh-CN" altLang="en-US" sz="1800" dirty="0"/>
              <a:t>、</a:t>
            </a:r>
            <a:r>
              <a:rPr lang="en-US" altLang="zh-CN" sz="1800" dirty="0" err="1"/>
              <a:t>ipcbuf</a:t>
            </a:r>
            <a:r>
              <a:rPr lang="zh-CN" altLang="en-US" sz="1800" dirty="0"/>
              <a:t>、</a:t>
            </a:r>
            <a:r>
              <a:rPr lang="en-US" altLang="zh-CN" sz="1800" dirty="0"/>
              <a:t>userland image </a:t>
            </a:r>
            <a:r>
              <a:rPr lang="zh-CN" altLang="en-US" sz="1800" dirty="0"/>
              <a:t>创建对应区域并写入三级页表。</a:t>
            </a:r>
            <a:endParaRPr lang="en-US" altLang="zh-CN" sz="1400" i="1" dirty="0"/>
          </a:p>
        </p:txBody>
      </p:sp>
      <p:pic>
        <p:nvPicPr>
          <p:cNvPr id="6" name="图片 5">
            <a:extLst>
              <a:ext uri="{FF2B5EF4-FFF2-40B4-BE49-F238E27FC236}">
                <a16:creationId xmlns:a16="http://schemas.microsoft.com/office/drawing/2014/main" id="{3E5D2737-6CAE-8836-AC7A-33465583FB12}"/>
              </a:ext>
            </a:extLst>
          </p:cNvPr>
          <p:cNvPicPr>
            <a:picLocks noChangeAspect="1"/>
          </p:cNvPicPr>
          <p:nvPr/>
        </p:nvPicPr>
        <p:blipFill>
          <a:blip r:embed="rId2"/>
          <a:stretch>
            <a:fillRect/>
          </a:stretch>
        </p:blipFill>
        <p:spPr>
          <a:xfrm>
            <a:off x="3179131" y="1591297"/>
            <a:ext cx="5833735" cy="3814842"/>
          </a:xfrm>
          <a:prstGeom prst="rect">
            <a:avLst/>
          </a:prstGeom>
        </p:spPr>
      </p:pic>
    </p:spTree>
    <p:extLst>
      <p:ext uri="{BB962C8B-B14F-4D97-AF65-F5344CB8AC3E}">
        <p14:creationId xmlns:p14="http://schemas.microsoft.com/office/powerpoint/2010/main" val="3064954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D9484-895B-364E-83D0-225B887FF198}"/>
              </a:ext>
            </a:extLst>
          </p:cNvPr>
          <p:cNvSpPr>
            <a:spLocks noGrp="1"/>
          </p:cNvSpPr>
          <p:nvPr>
            <p:ph type="title"/>
          </p:nvPr>
        </p:nvSpPr>
        <p:spPr/>
        <p:txBody>
          <a:bodyPr/>
          <a:lstStyle/>
          <a:p>
            <a:r>
              <a:rPr lang="en-US" altLang="zh-CN" dirty="0"/>
              <a:t>2.5</a:t>
            </a:r>
            <a:r>
              <a:rPr lang="zh-CN" altLang="en-US" dirty="0"/>
              <a:t> 分配页帧</a:t>
            </a:r>
          </a:p>
        </p:txBody>
      </p:sp>
      <p:sp>
        <p:nvSpPr>
          <p:cNvPr id="3" name="内容占位符 2">
            <a:extLst>
              <a:ext uri="{FF2B5EF4-FFF2-40B4-BE49-F238E27FC236}">
                <a16:creationId xmlns:a16="http://schemas.microsoft.com/office/drawing/2014/main" id="{53969624-0C30-5697-853F-E504EFB93705}"/>
              </a:ext>
            </a:extLst>
          </p:cNvPr>
          <p:cNvSpPr>
            <a:spLocks noGrp="1"/>
          </p:cNvSpPr>
          <p:nvPr>
            <p:ph idx="1"/>
          </p:nvPr>
        </p:nvSpPr>
        <p:spPr/>
        <p:txBody>
          <a:bodyPr/>
          <a:lstStyle/>
          <a:p>
            <a:pPr marL="0" indent="0">
              <a:buNone/>
            </a:pPr>
            <a:r>
              <a:rPr lang="zh-CN" altLang="en-US" dirty="0"/>
              <a:t>注意到是一二级页表的映射和三级页表（物理帧）的映射是分离的</a:t>
            </a:r>
            <a:endParaRPr lang="en-US" altLang="zh-CN" dirty="0"/>
          </a:p>
          <a:p>
            <a:pPr marL="0" indent="0">
              <a:buNone/>
            </a:pPr>
            <a:r>
              <a:rPr lang="zh-CN" altLang="en-US" dirty="0"/>
              <a:t>页表管理和帧管理是两个不同的模块，三级页表的映射同时包括物理帧的分配和记录。因此，将两个阶段分开进行。</a:t>
            </a:r>
            <a:endParaRPr lang="en-US" altLang="zh-CN" dirty="0"/>
          </a:p>
        </p:txBody>
      </p:sp>
    </p:spTree>
    <p:extLst>
      <p:ext uri="{BB962C8B-B14F-4D97-AF65-F5344CB8AC3E}">
        <p14:creationId xmlns:p14="http://schemas.microsoft.com/office/powerpoint/2010/main" val="2507426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D96E3F-159B-4733-BE61-1AAB43A59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202B2A-E3B3-4965-8D55-B58E5405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 name="标题 3">
            <a:extLst>
              <a:ext uri="{FF2B5EF4-FFF2-40B4-BE49-F238E27FC236}">
                <a16:creationId xmlns:a16="http://schemas.microsoft.com/office/drawing/2014/main" id="{A8DE2AFD-4DA1-1FE1-30CF-064A24B6BB54}"/>
              </a:ext>
            </a:extLst>
          </p:cNvPr>
          <p:cNvSpPr>
            <a:spLocks noGrp="1"/>
          </p:cNvSpPr>
          <p:nvPr>
            <p:ph type="title"/>
          </p:nvPr>
        </p:nvSpPr>
        <p:spPr>
          <a:xfrm>
            <a:off x="804672" y="940391"/>
            <a:ext cx="10021446" cy="2944457"/>
          </a:xfrm>
        </p:spPr>
        <p:txBody>
          <a:bodyPr vert="horz" lIns="91440" tIns="45720" rIns="91440" bIns="45720" rtlCol="0" anchor="b">
            <a:normAutofit/>
          </a:bodyPr>
          <a:lstStyle/>
          <a:p>
            <a:r>
              <a:rPr lang="zh-CN" altLang="en-US" sz="5200" kern="1200" dirty="0">
                <a:solidFill>
                  <a:schemeClr val="tx2"/>
                </a:solidFill>
                <a:latin typeface="+mj-lt"/>
                <a:ea typeface="+mj-ea"/>
                <a:cs typeface="+mj-cs"/>
              </a:rPr>
              <a:t>三、</a:t>
            </a:r>
            <a:r>
              <a:rPr lang="en-US" altLang="zh-CN" sz="5200" kern="1200" dirty="0">
                <a:solidFill>
                  <a:schemeClr val="tx2"/>
                </a:solidFill>
                <a:latin typeface="+mj-lt"/>
                <a:ea typeface="+mj-ea"/>
                <a:cs typeface="+mj-cs"/>
              </a:rPr>
              <a:t>seL4 </a:t>
            </a:r>
            <a:r>
              <a:rPr lang="en-US" altLang="zh-CN" sz="5200" kern="1200" dirty="0" err="1">
                <a:solidFill>
                  <a:schemeClr val="tx2"/>
                </a:solidFill>
                <a:latin typeface="+mj-lt"/>
                <a:ea typeface="+mj-ea"/>
                <a:cs typeface="+mj-cs"/>
              </a:rPr>
              <a:t>VSpace</a:t>
            </a:r>
            <a:r>
              <a:rPr lang="en-US" altLang="zh-CN" sz="5200" kern="1200" dirty="0">
                <a:solidFill>
                  <a:schemeClr val="tx2"/>
                </a:solidFill>
                <a:latin typeface="+mj-lt"/>
                <a:ea typeface="+mj-ea"/>
                <a:cs typeface="+mj-cs"/>
              </a:rPr>
              <a:t> </a:t>
            </a:r>
            <a:r>
              <a:rPr lang="zh-CN" altLang="en-US" sz="5200" kern="1200" dirty="0">
                <a:solidFill>
                  <a:schemeClr val="tx2"/>
                </a:solidFill>
                <a:latin typeface="+mj-lt"/>
                <a:ea typeface="+mj-ea"/>
                <a:cs typeface="+mj-cs"/>
              </a:rPr>
              <a:t>关键函数分析</a:t>
            </a:r>
          </a:p>
        </p:txBody>
      </p:sp>
      <p:sp>
        <p:nvSpPr>
          <p:cNvPr id="5" name="文本占位符 4">
            <a:extLst>
              <a:ext uri="{FF2B5EF4-FFF2-40B4-BE49-F238E27FC236}">
                <a16:creationId xmlns:a16="http://schemas.microsoft.com/office/drawing/2014/main" id="{FDFEE8FA-B3BC-6EBD-F5CB-B780134155FF}"/>
              </a:ext>
            </a:extLst>
          </p:cNvPr>
          <p:cNvSpPr>
            <a:spLocks noGrp="1"/>
          </p:cNvSpPr>
          <p:nvPr>
            <p:ph type="body" idx="1"/>
          </p:nvPr>
        </p:nvSpPr>
        <p:spPr>
          <a:xfrm>
            <a:off x="804672" y="4123688"/>
            <a:ext cx="9416898" cy="723670"/>
          </a:xfrm>
        </p:spPr>
        <p:txBody>
          <a:bodyPr vert="horz" lIns="91440" tIns="45720" rIns="91440" bIns="45720" rtlCol="0" anchor="ctr">
            <a:normAutofit/>
          </a:bodyPr>
          <a:lstStyle/>
          <a:p>
            <a:endParaRPr lang="en-US" altLang="zh-CN" sz="2400" kern="1200" dirty="0">
              <a:solidFill>
                <a:schemeClr val="tx2"/>
              </a:solidFill>
              <a:latin typeface="+mn-lt"/>
              <a:ea typeface="+mn-ea"/>
              <a:cs typeface="+mn-cs"/>
            </a:endParaRPr>
          </a:p>
        </p:txBody>
      </p:sp>
      <p:grpSp>
        <p:nvGrpSpPr>
          <p:cNvPr id="14" name="Group 13">
            <a:extLst>
              <a:ext uri="{FF2B5EF4-FFF2-40B4-BE49-F238E27FC236}">
                <a16:creationId xmlns:a16="http://schemas.microsoft.com/office/drawing/2014/main" id="{EC505F6D-25F2-479B-AEEE-66F34B3FB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298"/>
            <a:ext cx="2514948" cy="2174333"/>
            <a:chOff x="-305" y="-4155"/>
            <a:chExt cx="2514948" cy="2174333"/>
          </a:xfrm>
        </p:grpSpPr>
        <p:sp>
          <p:nvSpPr>
            <p:cNvPr id="15" name="Freeform: Shape 14">
              <a:extLst>
                <a:ext uri="{FF2B5EF4-FFF2-40B4-BE49-F238E27FC236}">
                  <a16:creationId xmlns:a16="http://schemas.microsoft.com/office/drawing/2014/main" id="{95C49ED7-EC50-4D2C-A945-D4907F081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9A8266C-3886-4618-B2EB-EA7FE32CE6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B4610CF-D689-4B1B-A7FB-1CE14209E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8DA7C44F-B555-41AC-95A7-645015293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6C0A542E-DBAB-412E-9F06-247CFE5FB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8304973" y="939510"/>
            <a:ext cx="4826538" cy="2947516"/>
            <a:chOff x="6867015" y="-1"/>
            <a:chExt cx="5324985" cy="3251912"/>
          </a:xfrm>
          <a:solidFill>
            <a:schemeClr val="accent5">
              <a:alpha val="5000"/>
            </a:schemeClr>
          </a:solidFill>
        </p:grpSpPr>
        <p:sp>
          <p:nvSpPr>
            <p:cNvPr id="21" name="Freeform: Shape 20">
              <a:extLst>
                <a:ext uri="{FF2B5EF4-FFF2-40B4-BE49-F238E27FC236}">
                  <a16:creationId xmlns:a16="http://schemas.microsoft.com/office/drawing/2014/main" id="{B41E2FAC-3A8F-4977-ACC1-92B455FD4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264E774-D8C6-4806-9911-955DD8039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8450CBAC-6145-4598-BA48-1EB500923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C1451637-F91B-479F-8251-660E22819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21940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D9484-895B-364E-83D0-225B887FF198}"/>
              </a:ext>
            </a:extLst>
          </p:cNvPr>
          <p:cNvSpPr>
            <a:spLocks noGrp="1"/>
          </p:cNvSpPr>
          <p:nvPr>
            <p:ph type="title"/>
          </p:nvPr>
        </p:nvSpPr>
        <p:spPr/>
        <p:txBody>
          <a:bodyPr/>
          <a:lstStyle/>
          <a:p>
            <a:r>
              <a:rPr lang="en-US" altLang="zh-CN" dirty="0"/>
              <a:t>3.1</a:t>
            </a:r>
            <a:r>
              <a:rPr lang="zh-CN" altLang="en-US" dirty="0"/>
              <a:t> </a:t>
            </a:r>
            <a:r>
              <a:rPr lang="en-US" altLang="zh-CN" dirty="0"/>
              <a:t>PTE </a:t>
            </a:r>
            <a:r>
              <a:rPr lang="zh-CN" altLang="en-US" dirty="0"/>
              <a:t>相关函数</a:t>
            </a:r>
          </a:p>
        </p:txBody>
      </p:sp>
      <p:pic>
        <p:nvPicPr>
          <p:cNvPr id="7" name="内容占位符 6">
            <a:extLst>
              <a:ext uri="{FF2B5EF4-FFF2-40B4-BE49-F238E27FC236}">
                <a16:creationId xmlns:a16="http://schemas.microsoft.com/office/drawing/2014/main" id="{241BE9FF-55AB-0C2E-92AF-C747407C12D5}"/>
              </a:ext>
            </a:extLst>
          </p:cNvPr>
          <p:cNvPicPr>
            <a:picLocks noGrp="1" noChangeAspect="1"/>
          </p:cNvPicPr>
          <p:nvPr>
            <p:ph idx="1"/>
          </p:nvPr>
        </p:nvPicPr>
        <p:blipFill>
          <a:blip r:embed="rId3"/>
          <a:stretch>
            <a:fillRect/>
          </a:stretch>
        </p:blipFill>
        <p:spPr>
          <a:xfrm>
            <a:off x="454274" y="1507057"/>
            <a:ext cx="5701748" cy="2446495"/>
          </a:xfrm>
        </p:spPr>
      </p:pic>
      <p:pic>
        <p:nvPicPr>
          <p:cNvPr id="8" name="图片 7">
            <a:extLst>
              <a:ext uri="{FF2B5EF4-FFF2-40B4-BE49-F238E27FC236}">
                <a16:creationId xmlns:a16="http://schemas.microsoft.com/office/drawing/2014/main" id="{40E5485C-B2D3-20D5-7303-D6BAB711BB31}"/>
              </a:ext>
            </a:extLst>
          </p:cNvPr>
          <p:cNvPicPr>
            <a:picLocks noChangeAspect="1"/>
          </p:cNvPicPr>
          <p:nvPr/>
        </p:nvPicPr>
        <p:blipFill>
          <a:blip r:embed="rId4"/>
          <a:stretch>
            <a:fillRect/>
          </a:stretch>
        </p:blipFill>
        <p:spPr>
          <a:xfrm>
            <a:off x="6539948" y="1507057"/>
            <a:ext cx="5197778" cy="5260252"/>
          </a:xfrm>
          <a:prstGeom prst="rect">
            <a:avLst/>
          </a:prstGeom>
        </p:spPr>
      </p:pic>
    </p:spTree>
    <p:extLst>
      <p:ext uri="{BB962C8B-B14F-4D97-AF65-F5344CB8AC3E}">
        <p14:creationId xmlns:p14="http://schemas.microsoft.com/office/powerpoint/2010/main" val="4042131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D9484-895B-364E-83D0-225B887FF198}"/>
              </a:ext>
            </a:extLst>
          </p:cNvPr>
          <p:cNvSpPr>
            <a:spLocks noGrp="1"/>
          </p:cNvSpPr>
          <p:nvPr>
            <p:ph type="title"/>
          </p:nvPr>
        </p:nvSpPr>
        <p:spPr/>
        <p:txBody>
          <a:bodyPr/>
          <a:lstStyle/>
          <a:p>
            <a:r>
              <a:rPr lang="en-US" altLang="zh-CN" dirty="0"/>
              <a:t>3.2</a:t>
            </a:r>
            <a:r>
              <a:rPr lang="zh-CN" altLang="en-US" dirty="0"/>
              <a:t> </a:t>
            </a:r>
            <a:r>
              <a:rPr lang="en-US" altLang="zh-CN" dirty="0"/>
              <a:t>ASID </a:t>
            </a:r>
            <a:r>
              <a:rPr lang="zh-CN" altLang="en-US" dirty="0"/>
              <a:t>相关函数</a:t>
            </a:r>
          </a:p>
        </p:txBody>
      </p:sp>
      <p:pic>
        <p:nvPicPr>
          <p:cNvPr id="7" name="内容占位符 6">
            <a:extLst>
              <a:ext uri="{FF2B5EF4-FFF2-40B4-BE49-F238E27FC236}">
                <a16:creationId xmlns:a16="http://schemas.microsoft.com/office/drawing/2014/main" id="{241BE9FF-55AB-0C2E-92AF-C747407C12D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54274" y="3596618"/>
            <a:ext cx="5701748" cy="2446495"/>
          </a:xfrm>
        </p:spPr>
      </p:pic>
      <p:pic>
        <p:nvPicPr>
          <p:cNvPr id="8" name="图片 7">
            <a:extLst>
              <a:ext uri="{FF2B5EF4-FFF2-40B4-BE49-F238E27FC236}">
                <a16:creationId xmlns:a16="http://schemas.microsoft.com/office/drawing/2014/main" id="{40E5485C-B2D3-20D5-7303-D6BAB711BB3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539948" y="1507057"/>
            <a:ext cx="5197778" cy="5179258"/>
          </a:xfrm>
          <a:prstGeom prst="rect">
            <a:avLst/>
          </a:prstGeom>
        </p:spPr>
      </p:pic>
      <p:sp>
        <p:nvSpPr>
          <p:cNvPr id="6" name="文本框 5">
            <a:extLst>
              <a:ext uri="{FF2B5EF4-FFF2-40B4-BE49-F238E27FC236}">
                <a16:creationId xmlns:a16="http://schemas.microsoft.com/office/drawing/2014/main" id="{CF2BCDCF-6D96-3E39-6D6B-C15D968ADA96}"/>
              </a:ext>
            </a:extLst>
          </p:cNvPr>
          <p:cNvSpPr txBox="1"/>
          <p:nvPr/>
        </p:nvSpPr>
        <p:spPr>
          <a:xfrm>
            <a:off x="454274" y="1858823"/>
            <a:ext cx="5936775" cy="1569660"/>
          </a:xfrm>
          <a:prstGeom prst="rect">
            <a:avLst/>
          </a:prstGeom>
          <a:noFill/>
        </p:spPr>
        <p:txBody>
          <a:bodyPr wrap="square">
            <a:spAutoFit/>
          </a:bodyPr>
          <a:lstStyle/>
          <a:p>
            <a:r>
              <a:rPr lang="en-US" altLang="zh-CN" sz="1200" dirty="0"/>
              <a:t>For internal kernel book-keeping purposes, there is a fixed maximum number of applications the system can support. In order to manage this limited resource, the microkernel provides an ASID Control capability. The ASID Control capability is used to generate a capability that </a:t>
            </a:r>
            <a:r>
              <a:rPr lang="en-US" altLang="zh-CN" sz="1200" dirty="0" err="1"/>
              <a:t>authorises</a:t>
            </a:r>
            <a:r>
              <a:rPr lang="en-US" altLang="zh-CN" sz="1200" dirty="0"/>
              <a:t> the use of a subset of available address-space identifiers. This newly created capability is called an ASID Pool. An ASID Pool confers the right to create a subset of the available maximum applications. For a </a:t>
            </a:r>
            <a:r>
              <a:rPr lang="en-US" altLang="zh-CN" sz="1200" dirty="0" err="1"/>
              <a:t>VSpace</a:t>
            </a:r>
            <a:r>
              <a:rPr lang="en-US" altLang="zh-CN" sz="1200" dirty="0"/>
              <a:t> to be usable by an application, it must be assigned to an ASID. This is done using a capability to an ASID Pool.</a:t>
            </a:r>
            <a:endParaRPr lang="zh-CN" altLang="en-US" sz="1200" dirty="0"/>
          </a:p>
        </p:txBody>
      </p:sp>
    </p:spTree>
    <p:extLst>
      <p:ext uri="{BB962C8B-B14F-4D97-AF65-F5344CB8AC3E}">
        <p14:creationId xmlns:p14="http://schemas.microsoft.com/office/powerpoint/2010/main" val="1892886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5" name="Freeform: Shape 14">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0" name="Freeform: Shape 19">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标题 3">
            <a:extLst>
              <a:ext uri="{FF2B5EF4-FFF2-40B4-BE49-F238E27FC236}">
                <a16:creationId xmlns:a16="http://schemas.microsoft.com/office/drawing/2014/main" id="{A8DE2AFD-4DA1-1FE1-30CF-064A24B6BB54}"/>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zh-CN" altLang="en-US" sz="5200" kern="1200" dirty="0">
                <a:solidFill>
                  <a:schemeClr val="tx2"/>
                </a:solidFill>
                <a:latin typeface="+mj-lt"/>
                <a:ea typeface="+mj-ea"/>
                <a:cs typeface="+mj-cs"/>
              </a:rPr>
              <a:t>谢谢观看</a:t>
            </a:r>
            <a:endParaRPr lang="en-US" altLang="zh-CN" sz="5200" kern="1200" dirty="0">
              <a:solidFill>
                <a:schemeClr val="tx2"/>
              </a:solidFill>
              <a:latin typeface="+mj-lt"/>
              <a:ea typeface="+mj-ea"/>
              <a:cs typeface="+mj-cs"/>
            </a:endParaRPr>
          </a:p>
        </p:txBody>
      </p:sp>
      <p:sp>
        <p:nvSpPr>
          <p:cNvPr id="5" name="文本占位符 4">
            <a:extLst>
              <a:ext uri="{FF2B5EF4-FFF2-40B4-BE49-F238E27FC236}">
                <a16:creationId xmlns:a16="http://schemas.microsoft.com/office/drawing/2014/main" id="{FDFEE8FA-B3BC-6EBD-F5CB-B780134155FF}"/>
              </a:ext>
            </a:extLst>
          </p:cNvPr>
          <p:cNvSpPr>
            <a:spLocks noGrp="1"/>
          </p:cNvSpPr>
          <p:nvPr>
            <p:ph type="body" idx="1"/>
          </p:nvPr>
        </p:nvSpPr>
        <p:spPr>
          <a:xfrm>
            <a:off x="3215729" y="4165152"/>
            <a:ext cx="5760846" cy="682079"/>
          </a:xfrm>
        </p:spPr>
        <p:txBody>
          <a:bodyPr vert="horz" lIns="91440" tIns="45720" rIns="91440" bIns="45720" rtlCol="0">
            <a:normAutofit/>
          </a:bodyPr>
          <a:lstStyle/>
          <a:p>
            <a:pPr algn="ctr"/>
            <a:endParaRPr lang="en-US" altLang="zh-CN" sz="2400" kern="1200">
              <a:solidFill>
                <a:schemeClr val="tx2"/>
              </a:solidFill>
              <a:latin typeface="+mn-lt"/>
              <a:ea typeface="+mn-ea"/>
              <a:cs typeface="+mn-cs"/>
            </a:endParaRPr>
          </a:p>
        </p:txBody>
      </p:sp>
    </p:spTree>
    <p:extLst>
      <p:ext uri="{BB962C8B-B14F-4D97-AF65-F5344CB8AC3E}">
        <p14:creationId xmlns:p14="http://schemas.microsoft.com/office/powerpoint/2010/main" val="2678665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D96E3F-159B-4733-BE61-1AAB43A59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202B2A-E3B3-4965-8D55-B58E5405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 name="标题 3">
            <a:extLst>
              <a:ext uri="{FF2B5EF4-FFF2-40B4-BE49-F238E27FC236}">
                <a16:creationId xmlns:a16="http://schemas.microsoft.com/office/drawing/2014/main" id="{A8DE2AFD-4DA1-1FE1-30CF-064A24B6BB54}"/>
              </a:ext>
            </a:extLst>
          </p:cNvPr>
          <p:cNvSpPr>
            <a:spLocks noGrp="1"/>
          </p:cNvSpPr>
          <p:nvPr>
            <p:ph type="title"/>
          </p:nvPr>
        </p:nvSpPr>
        <p:spPr>
          <a:xfrm>
            <a:off x="804672" y="940391"/>
            <a:ext cx="10021446" cy="2944457"/>
          </a:xfrm>
        </p:spPr>
        <p:txBody>
          <a:bodyPr vert="horz" lIns="91440" tIns="45720" rIns="91440" bIns="45720" rtlCol="0" anchor="b">
            <a:normAutofit/>
          </a:bodyPr>
          <a:lstStyle/>
          <a:p>
            <a:r>
              <a:rPr lang="zh-CN" altLang="en-US" sz="5200" kern="1200" dirty="0">
                <a:solidFill>
                  <a:schemeClr val="tx2"/>
                </a:solidFill>
                <a:latin typeface="+mj-lt"/>
                <a:ea typeface="+mj-ea"/>
                <a:cs typeface="+mj-cs"/>
              </a:rPr>
              <a:t>一、</a:t>
            </a:r>
            <a:r>
              <a:rPr lang="en-US" altLang="zh-CN" sz="5200" kern="1200" dirty="0">
                <a:solidFill>
                  <a:schemeClr val="tx2"/>
                </a:solidFill>
                <a:latin typeface="+mj-lt"/>
                <a:ea typeface="+mj-ea"/>
                <a:cs typeface="+mj-cs"/>
              </a:rPr>
              <a:t>seL4 </a:t>
            </a:r>
            <a:r>
              <a:rPr lang="zh-CN" altLang="en-US" sz="5200" kern="1200" dirty="0">
                <a:solidFill>
                  <a:schemeClr val="tx2"/>
                </a:solidFill>
                <a:latin typeface="+mj-lt"/>
                <a:ea typeface="+mj-ea"/>
                <a:cs typeface="+mj-cs"/>
              </a:rPr>
              <a:t>地址空间结构和转换</a:t>
            </a:r>
          </a:p>
        </p:txBody>
      </p:sp>
      <p:sp>
        <p:nvSpPr>
          <p:cNvPr id="5" name="文本占位符 4">
            <a:extLst>
              <a:ext uri="{FF2B5EF4-FFF2-40B4-BE49-F238E27FC236}">
                <a16:creationId xmlns:a16="http://schemas.microsoft.com/office/drawing/2014/main" id="{FDFEE8FA-B3BC-6EBD-F5CB-B780134155FF}"/>
              </a:ext>
            </a:extLst>
          </p:cNvPr>
          <p:cNvSpPr>
            <a:spLocks noGrp="1"/>
          </p:cNvSpPr>
          <p:nvPr>
            <p:ph type="body" idx="1"/>
          </p:nvPr>
        </p:nvSpPr>
        <p:spPr>
          <a:xfrm>
            <a:off x="804672" y="4123688"/>
            <a:ext cx="9416898" cy="723670"/>
          </a:xfrm>
        </p:spPr>
        <p:txBody>
          <a:bodyPr vert="horz" lIns="91440" tIns="45720" rIns="91440" bIns="45720" rtlCol="0" anchor="ctr">
            <a:normAutofit/>
          </a:bodyPr>
          <a:lstStyle/>
          <a:p>
            <a:endParaRPr lang="en-US" altLang="zh-CN" sz="2400" kern="1200">
              <a:solidFill>
                <a:schemeClr val="tx2"/>
              </a:solidFill>
              <a:latin typeface="+mn-lt"/>
              <a:ea typeface="+mn-ea"/>
              <a:cs typeface="+mn-cs"/>
            </a:endParaRPr>
          </a:p>
        </p:txBody>
      </p:sp>
      <p:grpSp>
        <p:nvGrpSpPr>
          <p:cNvPr id="14" name="Group 13">
            <a:extLst>
              <a:ext uri="{FF2B5EF4-FFF2-40B4-BE49-F238E27FC236}">
                <a16:creationId xmlns:a16="http://schemas.microsoft.com/office/drawing/2014/main" id="{EC505F6D-25F2-479B-AEEE-66F34B3FB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298"/>
            <a:ext cx="2514948" cy="2174333"/>
            <a:chOff x="-305" y="-4155"/>
            <a:chExt cx="2514948" cy="2174333"/>
          </a:xfrm>
        </p:grpSpPr>
        <p:sp>
          <p:nvSpPr>
            <p:cNvPr id="15" name="Freeform: Shape 14">
              <a:extLst>
                <a:ext uri="{FF2B5EF4-FFF2-40B4-BE49-F238E27FC236}">
                  <a16:creationId xmlns:a16="http://schemas.microsoft.com/office/drawing/2014/main" id="{95C49ED7-EC50-4D2C-A945-D4907F081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9A8266C-3886-4618-B2EB-EA7FE32CE6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B4610CF-D689-4B1B-A7FB-1CE14209E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8DA7C44F-B555-41AC-95A7-645015293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6C0A542E-DBAB-412E-9F06-247CFE5FB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8304973" y="939510"/>
            <a:ext cx="4826538" cy="2947516"/>
            <a:chOff x="6867015" y="-1"/>
            <a:chExt cx="5324985" cy="3251912"/>
          </a:xfrm>
          <a:solidFill>
            <a:schemeClr val="accent5">
              <a:alpha val="5000"/>
            </a:schemeClr>
          </a:solidFill>
        </p:grpSpPr>
        <p:sp>
          <p:nvSpPr>
            <p:cNvPr id="21" name="Freeform: Shape 20">
              <a:extLst>
                <a:ext uri="{FF2B5EF4-FFF2-40B4-BE49-F238E27FC236}">
                  <a16:creationId xmlns:a16="http://schemas.microsoft.com/office/drawing/2014/main" id="{B41E2FAC-3A8F-4977-ACC1-92B455FD4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264E774-D8C6-4806-9911-955DD8039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8450CBAC-6145-4598-BA48-1EB500923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C1451637-F91B-479F-8251-660E22819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10140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D9484-895B-364E-83D0-225B887FF198}"/>
              </a:ext>
            </a:extLst>
          </p:cNvPr>
          <p:cNvSpPr>
            <a:spLocks noGrp="1"/>
          </p:cNvSpPr>
          <p:nvPr>
            <p:ph type="title"/>
          </p:nvPr>
        </p:nvSpPr>
        <p:spPr/>
        <p:txBody>
          <a:bodyPr/>
          <a:lstStyle/>
          <a:p>
            <a:r>
              <a:rPr lang="en-US" altLang="zh-CN"/>
              <a:t>1.1</a:t>
            </a:r>
            <a:r>
              <a:rPr lang="zh-CN" altLang="en-US"/>
              <a:t> 地址空间结构</a:t>
            </a:r>
            <a:endParaRPr lang="zh-CN" altLang="en-US" dirty="0"/>
          </a:p>
        </p:txBody>
      </p:sp>
      <p:pic>
        <p:nvPicPr>
          <p:cNvPr id="1028" name="Picture 4">
            <a:extLst>
              <a:ext uri="{FF2B5EF4-FFF2-40B4-BE49-F238E27FC236}">
                <a16:creationId xmlns:a16="http://schemas.microsoft.com/office/drawing/2014/main" id="{543F5DF2-6384-14B4-52CA-52B722670B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209" y="1825625"/>
            <a:ext cx="6945324" cy="435133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3C2C68CF-A01B-AF2E-E386-E9D986CE6FAA}"/>
              </a:ext>
            </a:extLst>
          </p:cNvPr>
          <p:cNvPicPr>
            <a:picLocks noChangeAspect="1"/>
          </p:cNvPicPr>
          <p:nvPr/>
        </p:nvPicPr>
        <p:blipFill>
          <a:blip r:embed="rId3"/>
          <a:stretch>
            <a:fillRect/>
          </a:stretch>
        </p:blipFill>
        <p:spPr>
          <a:xfrm>
            <a:off x="6147324" y="2179418"/>
            <a:ext cx="4442845" cy="1531753"/>
          </a:xfrm>
          <a:prstGeom prst="rect">
            <a:avLst/>
          </a:prstGeom>
        </p:spPr>
      </p:pic>
    </p:spTree>
    <p:extLst>
      <p:ext uri="{BB962C8B-B14F-4D97-AF65-F5344CB8AC3E}">
        <p14:creationId xmlns:p14="http://schemas.microsoft.com/office/powerpoint/2010/main" val="1343749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D9484-895B-364E-83D0-225B887FF198}"/>
              </a:ext>
            </a:extLst>
          </p:cNvPr>
          <p:cNvSpPr>
            <a:spLocks noGrp="1"/>
          </p:cNvSpPr>
          <p:nvPr>
            <p:ph type="title"/>
          </p:nvPr>
        </p:nvSpPr>
        <p:spPr/>
        <p:txBody>
          <a:bodyPr/>
          <a:lstStyle/>
          <a:p>
            <a:r>
              <a:rPr lang="en-US" altLang="zh-CN" dirty="0"/>
              <a:t>1.2</a:t>
            </a:r>
            <a:r>
              <a:rPr lang="zh-CN" altLang="en-US" dirty="0"/>
              <a:t> 地址空间转换</a:t>
            </a:r>
          </a:p>
        </p:txBody>
      </p:sp>
      <p:pic>
        <p:nvPicPr>
          <p:cNvPr id="1028" name="Picture 4">
            <a:extLst>
              <a:ext uri="{FF2B5EF4-FFF2-40B4-BE49-F238E27FC236}">
                <a16:creationId xmlns:a16="http://schemas.microsoft.com/office/drawing/2014/main" id="{543F5DF2-6384-14B4-52CA-52B722670B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209" y="1825625"/>
            <a:ext cx="6945324" cy="4351338"/>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DCC26443-4301-04D9-0304-52D1150A6FA2}"/>
              </a:ext>
            </a:extLst>
          </p:cNvPr>
          <p:cNvPicPr>
            <a:picLocks noChangeAspect="1"/>
          </p:cNvPicPr>
          <p:nvPr/>
        </p:nvPicPr>
        <p:blipFill>
          <a:blip r:embed="rId3"/>
          <a:stretch>
            <a:fillRect/>
          </a:stretch>
        </p:blipFill>
        <p:spPr>
          <a:xfrm>
            <a:off x="6096000" y="1408067"/>
            <a:ext cx="5505846" cy="2808046"/>
          </a:xfrm>
          <a:prstGeom prst="rect">
            <a:avLst/>
          </a:prstGeom>
        </p:spPr>
      </p:pic>
      <p:sp>
        <p:nvSpPr>
          <p:cNvPr id="7" name="文本框 6">
            <a:extLst>
              <a:ext uri="{FF2B5EF4-FFF2-40B4-BE49-F238E27FC236}">
                <a16:creationId xmlns:a16="http://schemas.microsoft.com/office/drawing/2014/main" id="{47CA87FA-B2B7-5854-27B0-362F1EBB059E}"/>
              </a:ext>
            </a:extLst>
          </p:cNvPr>
          <p:cNvSpPr txBox="1"/>
          <p:nvPr/>
        </p:nvSpPr>
        <p:spPr>
          <a:xfrm>
            <a:off x="6911008" y="4351050"/>
            <a:ext cx="4952783" cy="1323439"/>
          </a:xfrm>
          <a:prstGeom prst="rect">
            <a:avLst/>
          </a:prstGeom>
          <a:noFill/>
        </p:spPr>
        <p:txBody>
          <a:bodyPr wrap="square">
            <a:spAutoFit/>
          </a:bodyPr>
          <a:lstStyle/>
          <a:p>
            <a:r>
              <a:rPr lang="zh-CN" altLang="en-US" sz="1600" dirty="0"/>
              <a:t>从逻辑上来说，内核动态构造的数据结构都是通过 </a:t>
            </a:r>
            <a:r>
              <a:rPr lang="en-US" altLang="zh-CN" sz="1600" dirty="0" err="1"/>
              <a:t>pptr</a:t>
            </a:r>
            <a:r>
              <a:rPr lang="en-US" altLang="zh-CN" sz="1600" dirty="0"/>
              <a:t> </a:t>
            </a:r>
            <a:r>
              <a:rPr lang="zh-CN" altLang="en-US" sz="1600" dirty="0"/>
              <a:t>进行访问，而内核 </a:t>
            </a:r>
            <a:r>
              <a:rPr lang="en-US" altLang="zh-CN" sz="1600" dirty="0"/>
              <a:t>ELF </a:t>
            </a:r>
            <a:r>
              <a:rPr lang="zh-CN" altLang="en-US" sz="1600" dirty="0"/>
              <a:t>文件通过 </a:t>
            </a:r>
            <a:r>
              <a:rPr lang="en-US" altLang="zh-CN" sz="1600" dirty="0" err="1"/>
              <a:t>ld</a:t>
            </a:r>
            <a:r>
              <a:rPr lang="en-US" altLang="zh-CN" sz="1600" dirty="0"/>
              <a:t> </a:t>
            </a:r>
            <a:r>
              <a:rPr lang="zh-CN" altLang="en-US" sz="1600" dirty="0"/>
              <a:t>脚本对其中的各种段进行编址是从 </a:t>
            </a:r>
            <a:r>
              <a:rPr lang="en-US" altLang="zh-CN" sz="1600" dirty="0"/>
              <a:t>KERNEL_ELF_BASE </a:t>
            </a:r>
            <a:r>
              <a:rPr lang="zh-CN" altLang="en-US" sz="1600" dirty="0"/>
              <a:t>开始。也就是说，内核静态对象引用地址减去 </a:t>
            </a:r>
            <a:r>
              <a:rPr lang="en-US" altLang="zh-CN" sz="1600" dirty="0"/>
              <a:t>KERNEL_ELF_BASE </a:t>
            </a:r>
            <a:r>
              <a:rPr lang="zh-CN" altLang="en-US" sz="1600" dirty="0"/>
              <a:t>即是物理地址。</a:t>
            </a:r>
          </a:p>
        </p:txBody>
      </p:sp>
    </p:spTree>
    <p:extLst>
      <p:ext uri="{BB962C8B-B14F-4D97-AF65-F5344CB8AC3E}">
        <p14:creationId xmlns:p14="http://schemas.microsoft.com/office/powerpoint/2010/main" val="214249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D96E3F-159B-4733-BE61-1AAB43A59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202B2A-E3B3-4965-8D55-B58E5405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 name="标题 3">
            <a:extLst>
              <a:ext uri="{FF2B5EF4-FFF2-40B4-BE49-F238E27FC236}">
                <a16:creationId xmlns:a16="http://schemas.microsoft.com/office/drawing/2014/main" id="{A8DE2AFD-4DA1-1FE1-30CF-064A24B6BB54}"/>
              </a:ext>
            </a:extLst>
          </p:cNvPr>
          <p:cNvSpPr>
            <a:spLocks noGrp="1"/>
          </p:cNvSpPr>
          <p:nvPr>
            <p:ph type="title"/>
          </p:nvPr>
        </p:nvSpPr>
        <p:spPr>
          <a:xfrm>
            <a:off x="804672" y="940391"/>
            <a:ext cx="10021446" cy="2944457"/>
          </a:xfrm>
        </p:spPr>
        <p:txBody>
          <a:bodyPr vert="horz" lIns="91440" tIns="45720" rIns="91440" bIns="45720" rtlCol="0" anchor="b">
            <a:normAutofit/>
          </a:bodyPr>
          <a:lstStyle/>
          <a:p>
            <a:r>
              <a:rPr lang="zh-CN" altLang="en-US" sz="5200" kern="1200" dirty="0">
                <a:solidFill>
                  <a:schemeClr val="tx2"/>
                </a:solidFill>
                <a:latin typeface="+mj-lt"/>
                <a:ea typeface="+mj-ea"/>
                <a:cs typeface="+mj-cs"/>
              </a:rPr>
              <a:t>二、</a:t>
            </a:r>
            <a:r>
              <a:rPr lang="en-US" altLang="zh-CN" sz="5200" kern="1200" dirty="0">
                <a:solidFill>
                  <a:schemeClr val="tx2"/>
                </a:solidFill>
                <a:latin typeface="+mj-lt"/>
                <a:ea typeface="+mj-ea"/>
                <a:cs typeface="+mj-cs"/>
              </a:rPr>
              <a:t>seL4 </a:t>
            </a:r>
            <a:r>
              <a:rPr lang="zh-CN" altLang="en-US" sz="5200" kern="1200" dirty="0">
                <a:solidFill>
                  <a:schemeClr val="tx2"/>
                </a:solidFill>
                <a:latin typeface="+mj-lt"/>
                <a:ea typeface="+mj-ea"/>
                <a:cs typeface="+mj-cs"/>
              </a:rPr>
              <a:t>启动阶段的地址映射</a:t>
            </a:r>
          </a:p>
        </p:txBody>
      </p:sp>
      <p:sp>
        <p:nvSpPr>
          <p:cNvPr id="5" name="文本占位符 4">
            <a:extLst>
              <a:ext uri="{FF2B5EF4-FFF2-40B4-BE49-F238E27FC236}">
                <a16:creationId xmlns:a16="http://schemas.microsoft.com/office/drawing/2014/main" id="{FDFEE8FA-B3BC-6EBD-F5CB-B780134155FF}"/>
              </a:ext>
            </a:extLst>
          </p:cNvPr>
          <p:cNvSpPr>
            <a:spLocks noGrp="1"/>
          </p:cNvSpPr>
          <p:nvPr>
            <p:ph type="body" idx="1"/>
          </p:nvPr>
        </p:nvSpPr>
        <p:spPr>
          <a:xfrm>
            <a:off x="804672" y="4123688"/>
            <a:ext cx="9416898" cy="723670"/>
          </a:xfrm>
        </p:spPr>
        <p:txBody>
          <a:bodyPr vert="horz" lIns="91440" tIns="45720" rIns="91440" bIns="45720" rtlCol="0" anchor="ctr">
            <a:normAutofit/>
          </a:bodyPr>
          <a:lstStyle/>
          <a:p>
            <a:endParaRPr lang="en-US" altLang="zh-CN" sz="2400" kern="1200">
              <a:solidFill>
                <a:schemeClr val="tx2"/>
              </a:solidFill>
              <a:latin typeface="+mn-lt"/>
              <a:ea typeface="+mn-ea"/>
              <a:cs typeface="+mn-cs"/>
            </a:endParaRPr>
          </a:p>
        </p:txBody>
      </p:sp>
      <p:grpSp>
        <p:nvGrpSpPr>
          <p:cNvPr id="14" name="Group 13">
            <a:extLst>
              <a:ext uri="{FF2B5EF4-FFF2-40B4-BE49-F238E27FC236}">
                <a16:creationId xmlns:a16="http://schemas.microsoft.com/office/drawing/2014/main" id="{EC505F6D-25F2-479B-AEEE-66F34B3FB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298"/>
            <a:ext cx="2514948" cy="2174333"/>
            <a:chOff x="-305" y="-4155"/>
            <a:chExt cx="2514948" cy="2174333"/>
          </a:xfrm>
        </p:grpSpPr>
        <p:sp>
          <p:nvSpPr>
            <p:cNvPr id="15" name="Freeform: Shape 14">
              <a:extLst>
                <a:ext uri="{FF2B5EF4-FFF2-40B4-BE49-F238E27FC236}">
                  <a16:creationId xmlns:a16="http://schemas.microsoft.com/office/drawing/2014/main" id="{95C49ED7-EC50-4D2C-A945-D4907F081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9A8266C-3886-4618-B2EB-EA7FE32CE6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B4610CF-D689-4B1B-A7FB-1CE14209E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8DA7C44F-B555-41AC-95A7-645015293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6C0A542E-DBAB-412E-9F06-247CFE5FB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8304973" y="939510"/>
            <a:ext cx="4826538" cy="2947516"/>
            <a:chOff x="6867015" y="-1"/>
            <a:chExt cx="5324985" cy="3251912"/>
          </a:xfrm>
          <a:solidFill>
            <a:schemeClr val="accent5">
              <a:alpha val="5000"/>
            </a:schemeClr>
          </a:solidFill>
        </p:grpSpPr>
        <p:sp>
          <p:nvSpPr>
            <p:cNvPr id="21" name="Freeform: Shape 20">
              <a:extLst>
                <a:ext uri="{FF2B5EF4-FFF2-40B4-BE49-F238E27FC236}">
                  <a16:creationId xmlns:a16="http://schemas.microsoft.com/office/drawing/2014/main" id="{B41E2FAC-3A8F-4977-ACC1-92B455FD4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264E774-D8C6-4806-9911-955DD8039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8450CBAC-6145-4598-BA48-1EB500923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C1451637-F91B-479F-8251-660E22819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93070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D9484-895B-364E-83D0-225B887FF198}"/>
              </a:ext>
            </a:extLst>
          </p:cNvPr>
          <p:cNvSpPr>
            <a:spLocks noGrp="1"/>
          </p:cNvSpPr>
          <p:nvPr>
            <p:ph type="title"/>
          </p:nvPr>
        </p:nvSpPr>
        <p:spPr/>
        <p:txBody>
          <a:bodyPr/>
          <a:lstStyle/>
          <a:p>
            <a:r>
              <a:rPr lang="en-US" altLang="zh-CN" dirty="0"/>
              <a:t>2.1</a:t>
            </a:r>
            <a:r>
              <a:rPr lang="zh-CN" altLang="en-US" dirty="0"/>
              <a:t> 直接地址映射</a:t>
            </a:r>
          </a:p>
        </p:txBody>
      </p:sp>
      <p:pic>
        <p:nvPicPr>
          <p:cNvPr id="1028" name="Picture 4">
            <a:extLst>
              <a:ext uri="{FF2B5EF4-FFF2-40B4-BE49-F238E27FC236}">
                <a16:creationId xmlns:a16="http://schemas.microsoft.com/office/drawing/2014/main" id="{543F5DF2-6384-14B4-52CA-52B722670B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328209" y="1825625"/>
            <a:ext cx="6945324"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a:extLst>
              <a:ext uri="{FF2B5EF4-FFF2-40B4-BE49-F238E27FC236}">
                <a16:creationId xmlns:a16="http://schemas.microsoft.com/office/drawing/2014/main" id="{E5E0D13A-14B9-0EAD-0AD0-FB53DA8757B0}"/>
              </a:ext>
            </a:extLst>
          </p:cNvPr>
          <p:cNvPicPr>
            <a:picLocks noChangeAspect="1"/>
          </p:cNvPicPr>
          <p:nvPr/>
        </p:nvPicPr>
        <p:blipFill>
          <a:blip r:embed="rId3"/>
          <a:stretch>
            <a:fillRect/>
          </a:stretch>
        </p:blipFill>
        <p:spPr>
          <a:xfrm>
            <a:off x="5917717" y="1139686"/>
            <a:ext cx="5746435" cy="2935357"/>
          </a:xfrm>
          <a:prstGeom prst="rect">
            <a:avLst/>
          </a:prstGeom>
        </p:spPr>
      </p:pic>
      <p:sp>
        <p:nvSpPr>
          <p:cNvPr id="11" name="文本框 10">
            <a:extLst>
              <a:ext uri="{FF2B5EF4-FFF2-40B4-BE49-F238E27FC236}">
                <a16:creationId xmlns:a16="http://schemas.microsoft.com/office/drawing/2014/main" id="{3F4C7082-070E-CBC5-5D95-AA9883391ACC}"/>
              </a:ext>
            </a:extLst>
          </p:cNvPr>
          <p:cNvSpPr txBox="1"/>
          <p:nvPr/>
        </p:nvSpPr>
        <p:spPr>
          <a:xfrm>
            <a:off x="7273533" y="4517985"/>
            <a:ext cx="4477579" cy="1477328"/>
          </a:xfrm>
          <a:prstGeom prst="rect">
            <a:avLst/>
          </a:prstGeom>
          <a:noFill/>
        </p:spPr>
        <p:txBody>
          <a:bodyPr wrap="square">
            <a:spAutoFit/>
          </a:bodyPr>
          <a:lstStyle/>
          <a:p>
            <a:r>
              <a:rPr lang="zh-CN" altLang="en-US" dirty="0"/>
              <a:t>该阶段第一步工作是将从 </a:t>
            </a:r>
            <a:r>
              <a:rPr lang="en-US" altLang="zh-CN" dirty="0"/>
              <a:t>PADDR_BASE </a:t>
            </a:r>
            <a:r>
              <a:rPr lang="zh-CN" altLang="en-US" dirty="0"/>
              <a:t>开始，到 </a:t>
            </a:r>
            <a:r>
              <a:rPr lang="en-US" altLang="zh-CN" dirty="0"/>
              <a:t>PADDR_TOP </a:t>
            </a:r>
            <a:r>
              <a:rPr lang="zh-CN" altLang="en-US" dirty="0"/>
              <a:t>结束的物理内存映射到从 </a:t>
            </a:r>
            <a:r>
              <a:rPr lang="en-US" altLang="zh-CN" dirty="0"/>
              <a:t>PPTR_BASE </a:t>
            </a:r>
            <a:r>
              <a:rPr lang="zh-CN" altLang="en-US" dirty="0"/>
              <a:t>开始，到 </a:t>
            </a:r>
            <a:r>
              <a:rPr lang="en-US" altLang="zh-CN" dirty="0"/>
              <a:t>PPTR_TOP </a:t>
            </a:r>
            <a:r>
              <a:rPr lang="zh-CN" altLang="en-US" dirty="0"/>
              <a:t>结束的虚拟内存。注意此处在一级页表直接映射物理内存。</a:t>
            </a:r>
          </a:p>
        </p:txBody>
      </p:sp>
    </p:spTree>
    <p:extLst>
      <p:ext uri="{BB962C8B-B14F-4D97-AF65-F5344CB8AC3E}">
        <p14:creationId xmlns:p14="http://schemas.microsoft.com/office/powerpoint/2010/main" val="3306979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D9484-895B-364E-83D0-225B887FF198}"/>
              </a:ext>
            </a:extLst>
          </p:cNvPr>
          <p:cNvSpPr>
            <a:spLocks noGrp="1"/>
          </p:cNvSpPr>
          <p:nvPr>
            <p:ph type="title"/>
          </p:nvPr>
        </p:nvSpPr>
        <p:spPr/>
        <p:txBody>
          <a:bodyPr/>
          <a:lstStyle/>
          <a:p>
            <a:r>
              <a:rPr lang="en-US" altLang="zh-CN" dirty="0"/>
              <a:t>2.1</a:t>
            </a:r>
            <a:r>
              <a:rPr lang="zh-CN" altLang="en-US" dirty="0"/>
              <a:t> 直接地址映射</a:t>
            </a:r>
          </a:p>
        </p:txBody>
      </p:sp>
      <p:sp>
        <p:nvSpPr>
          <p:cNvPr id="3" name="内容占位符 2">
            <a:extLst>
              <a:ext uri="{FF2B5EF4-FFF2-40B4-BE49-F238E27FC236}">
                <a16:creationId xmlns:a16="http://schemas.microsoft.com/office/drawing/2014/main" id="{0A3CBEA0-5787-89CF-0FEB-BEDD15C20DAA}"/>
              </a:ext>
            </a:extLst>
          </p:cNvPr>
          <p:cNvSpPr>
            <a:spLocks noGrp="1"/>
          </p:cNvSpPr>
          <p:nvPr>
            <p:ph idx="1"/>
          </p:nvPr>
        </p:nvSpPr>
        <p:spPr/>
        <p:txBody>
          <a:bodyPr/>
          <a:lstStyle/>
          <a:p>
            <a:pPr marL="0" indent="0">
              <a:buNone/>
            </a:pPr>
            <a:r>
              <a:rPr lang="en-US" altLang="zh-CN" dirty="0"/>
              <a:t>RISC-V </a:t>
            </a:r>
            <a:r>
              <a:rPr lang="zh-CN" altLang="en-US" dirty="0"/>
              <a:t>非叶节点（页目录表，非末级页表）的表项标志位含义和叶节点（页表，末级页表）相比有一些不同：</a:t>
            </a:r>
            <a:endParaRPr lang="en-US" altLang="zh-CN" dirty="0"/>
          </a:p>
          <a:p>
            <a:r>
              <a:rPr lang="zh-CN" altLang="en-US" sz="2400" dirty="0"/>
              <a:t>当 </a:t>
            </a:r>
            <a:r>
              <a:rPr lang="en-US" altLang="zh-CN" sz="2400" dirty="0"/>
              <a:t>V </a:t>
            </a:r>
            <a:r>
              <a:rPr lang="zh-CN" altLang="en-US" sz="2400" dirty="0"/>
              <a:t>为 </a:t>
            </a:r>
            <a:r>
              <a:rPr lang="en-US" altLang="zh-CN" sz="2400" dirty="0"/>
              <a:t>0 </a:t>
            </a:r>
            <a:r>
              <a:rPr lang="zh-CN" altLang="en-US" sz="2400" dirty="0"/>
              <a:t>的时候，代表当前指针是一个空指针，无法走向下一级节点，即该页表项对应的虚拟地址范围是无效的；</a:t>
            </a:r>
            <a:endParaRPr lang="en-US" altLang="zh-CN" sz="2400" dirty="0"/>
          </a:p>
          <a:p>
            <a:r>
              <a:rPr lang="zh-CN" altLang="en-US" sz="2400" dirty="0"/>
              <a:t>只有当 </a:t>
            </a:r>
            <a:r>
              <a:rPr lang="en-US" altLang="zh-CN" sz="2400" dirty="0"/>
              <a:t>V </a:t>
            </a:r>
            <a:r>
              <a:rPr lang="zh-CN" altLang="en-US" sz="2400" dirty="0"/>
              <a:t>为 </a:t>
            </a:r>
            <a:r>
              <a:rPr lang="en-US" altLang="zh-CN" sz="2400" dirty="0"/>
              <a:t>1 </a:t>
            </a:r>
            <a:r>
              <a:rPr lang="zh-CN" altLang="en-US" sz="2400" dirty="0"/>
              <a:t>且 </a:t>
            </a:r>
            <a:r>
              <a:rPr lang="en-US" altLang="zh-CN" sz="2400" dirty="0"/>
              <a:t>R/W/X </a:t>
            </a:r>
            <a:r>
              <a:rPr lang="zh-CN" altLang="en-US" sz="2400" dirty="0"/>
              <a:t>均为 </a:t>
            </a:r>
            <a:r>
              <a:rPr lang="en-US" altLang="zh-CN" sz="2400" dirty="0"/>
              <a:t>0 </a:t>
            </a:r>
            <a:r>
              <a:rPr lang="zh-CN" altLang="en-US" sz="2400" dirty="0"/>
              <a:t>时，表示是一个合法的页目录表项，其包含的指针会指向下一级的页表；</a:t>
            </a:r>
            <a:endParaRPr lang="en-US" altLang="zh-CN" sz="2400" dirty="0"/>
          </a:p>
          <a:p>
            <a:r>
              <a:rPr lang="zh-CN" altLang="en-US" sz="2400" dirty="0"/>
              <a:t>当 </a:t>
            </a:r>
            <a:r>
              <a:rPr lang="en-US" altLang="zh-CN" sz="2400" dirty="0"/>
              <a:t>V </a:t>
            </a:r>
            <a:r>
              <a:rPr lang="zh-CN" altLang="en-US" sz="2400" dirty="0"/>
              <a:t>为 </a:t>
            </a:r>
            <a:r>
              <a:rPr lang="en-US" altLang="zh-CN" sz="2400" dirty="0"/>
              <a:t>1 </a:t>
            </a:r>
            <a:r>
              <a:rPr lang="zh-CN" altLang="en-US" sz="2400" dirty="0"/>
              <a:t>且 </a:t>
            </a:r>
            <a:r>
              <a:rPr lang="en-US" altLang="zh-CN" sz="2400" dirty="0"/>
              <a:t>R/W/X </a:t>
            </a:r>
            <a:r>
              <a:rPr lang="zh-CN" altLang="en-US" sz="2400" dirty="0"/>
              <a:t>不全为 </a:t>
            </a:r>
            <a:r>
              <a:rPr lang="en-US" altLang="zh-CN" sz="2400" dirty="0"/>
              <a:t>0 </a:t>
            </a:r>
            <a:r>
              <a:rPr lang="zh-CN" altLang="en-US" sz="2400" dirty="0"/>
              <a:t>时，表示是一个合法的页表项，其包含了虚地址对应的物理页号。</a:t>
            </a:r>
          </a:p>
        </p:txBody>
      </p:sp>
    </p:spTree>
    <p:extLst>
      <p:ext uri="{BB962C8B-B14F-4D97-AF65-F5344CB8AC3E}">
        <p14:creationId xmlns:p14="http://schemas.microsoft.com/office/powerpoint/2010/main" val="3202697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D9484-895B-364E-83D0-225B887FF198}"/>
              </a:ext>
            </a:extLst>
          </p:cNvPr>
          <p:cNvSpPr>
            <a:spLocks noGrp="1"/>
          </p:cNvSpPr>
          <p:nvPr>
            <p:ph type="title"/>
          </p:nvPr>
        </p:nvSpPr>
        <p:spPr/>
        <p:txBody>
          <a:bodyPr/>
          <a:lstStyle/>
          <a:p>
            <a:r>
              <a:rPr lang="en-US" altLang="zh-CN" dirty="0"/>
              <a:t>2.2</a:t>
            </a:r>
            <a:r>
              <a:rPr lang="zh-CN" altLang="en-US" dirty="0"/>
              <a:t> 内核 </a:t>
            </a:r>
            <a:r>
              <a:rPr lang="en-US" altLang="zh-CN" dirty="0"/>
              <a:t>ELF </a:t>
            </a:r>
            <a:r>
              <a:rPr lang="zh-CN" altLang="en-US" dirty="0"/>
              <a:t>映射</a:t>
            </a:r>
          </a:p>
        </p:txBody>
      </p:sp>
      <p:pic>
        <p:nvPicPr>
          <p:cNvPr id="1028" name="Picture 4">
            <a:extLst>
              <a:ext uri="{FF2B5EF4-FFF2-40B4-BE49-F238E27FC236}">
                <a16:creationId xmlns:a16="http://schemas.microsoft.com/office/drawing/2014/main" id="{543F5DF2-6384-14B4-52CA-52B722670B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328209" y="1825625"/>
            <a:ext cx="6945324" cy="4351338"/>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6CC766F3-FBDC-0065-0514-CBAA7F5DC10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17717" y="1329780"/>
            <a:ext cx="5746435" cy="2555169"/>
          </a:xfrm>
          <a:prstGeom prst="rect">
            <a:avLst/>
          </a:prstGeom>
        </p:spPr>
      </p:pic>
      <p:sp>
        <p:nvSpPr>
          <p:cNvPr id="8" name="文本框 7">
            <a:extLst>
              <a:ext uri="{FF2B5EF4-FFF2-40B4-BE49-F238E27FC236}">
                <a16:creationId xmlns:a16="http://schemas.microsoft.com/office/drawing/2014/main" id="{0D3837EB-4F1B-825B-221A-EEE295717DFD}"/>
              </a:ext>
            </a:extLst>
          </p:cNvPr>
          <p:cNvSpPr txBox="1"/>
          <p:nvPr/>
        </p:nvSpPr>
        <p:spPr>
          <a:xfrm>
            <a:off x="7273533" y="4280575"/>
            <a:ext cx="4477579" cy="2031325"/>
          </a:xfrm>
          <a:prstGeom prst="rect">
            <a:avLst/>
          </a:prstGeom>
          <a:noFill/>
        </p:spPr>
        <p:txBody>
          <a:bodyPr wrap="square">
            <a:spAutoFit/>
          </a:bodyPr>
          <a:lstStyle/>
          <a:p>
            <a:r>
              <a:rPr lang="zh-CN" altLang="en-US" dirty="0"/>
              <a:t>接下来的一步是映射 </a:t>
            </a:r>
            <a:r>
              <a:rPr lang="en-US" altLang="zh-CN" dirty="0"/>
              <a:t>Kernel ELF</a:t>
            </a:r>
            <a:r>
              <a:rPr lang="zh-CN" altLang="en-US" dirty="0"/>
              <a:t>。此处设置了两个虚拟地址指向同一个内核二级页表，一个是从 </a:t>
            </a:r>
            <a:r>
              <a:rPr lang="en-US" altLang="zh-CN" dirty="0"/>
              <a:t>KERNEL_ELF_PADDR_BASE + PPTR_BASE_OFFSET </a:t>
            </a:r>
            <a:r>
              <a:rPr lang="zh-CN" altLang="en-US" dirty="0"/>
              <a:t>开始，一个是从 </a:t>
            </a:r>
            <a:r>
              <a:rPr lang="en-US" altLang="zh-CN" dirty="0"/>
              <a:t>KERNEL_ELF_BASE </a:t>
            </a:r>
            <a:r>
              <a:rPr lang="zh-CN" altLang="en-US" dirty="0"/>
              <a:t>开始，占据 </a:t>
            </a:r>
            <a:r>
              <a:rPr lang="en-US" altLang="zh-CN" dirty="0"/>
              <a:t>1GB</a:t>
            </a:r>
            <a:r>
              <a:rPr lang="zh-CN" altLang="en-US" dirty="0"/>
              <a:t>。然后，分别完成二级页表到 </a:t>
            </a:r>
            <a:r>
              <a:rPr lang="en-US" altLang="zh-CN" dirty="0"/>
              <a:t>Kernel ELF </a:t>
            </a:r>
            <a:r>
              <a:rPr lang="zh-CN" altLang="en-US" dirty="0"/>
              <a:t>对应物理内存的映射。</a:t>
            </a:r>
          </a:p>
        </p:txBody>
      </p:sp>
    </p:spTree>
    <p:extLst>
      <p:ext uri="{BB962C8B-B14F-4D97-AF65-F5344CB8AC3E}">
        <p14:creationId xmlns:p14="http://schemas.microsoft.com/office/powerpoint/2010/main" val="752067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D9484-895B-364E-83D0-225B887FF198}"/>
              </a:ext>
            </a:extLst>
          </p:cNvPr>
          <p:cNvSpPr>
            <a:spLocks noGrp="1"/>
          </p:cNvSpPr>
          <p:nvPr>
            <p:ph type="title"/>
          </p:nvPr>
        </p:nvSpPr>
        <p:spPr/>
        <p:txBody>
          <a:bodyPr/>
          <a:lstStyle/>
          <a:p>
            <a:r>
              <a:rPr lang="en-US" altLang="zh-CN" dirty="0"/>
              <a:t>2.2</a:t>
            </a:r>
            <a:r>
              <a:rPr lang="zh-CN" altLang="en-US" dirty="0"/>
              <a:t> 内核 </a:t>
            </a:r>
            <a:r>
              <a:rPr lang="en-US" altLang="zh-CN" dirty="0"/>
              <a:t>ELF </a:t>
            </a:r>
            <a:r>
              <a:rPr lang="zh-CN" altLang="en-US" dirty="0"/>
              <a:t>映射</a:t>
            </a:r>
          </a:p>
        </p:txBody>
      </p:sp>
      <p:sp>
        <p:nvSpPr>
          <p:cNvPr id="3" name="内容占位符 2">
            <a:extLst>
              <a:ext uri="{FF2B5EF4-FFF2-40B4-BE49-F238E27FC236}">
                <a16:creationId xmlns:a16="http://schemas.microsoft.com/office/drawing/2014/main" id="{53969624-0C30-5697-853F-E504EFB93705}"/>
              </a:ext>
            </a:extLst>
          </p:cNvPr>
          <p:cNvSpPr>
            <a:spLocks noGrp="1"/>
          </p:cNvSpPr>
          <p:nvPr>
            <p:ph idx="1"/>
          </p:nvPr>
        </p:nvSpPr>
        <p:spPr/>
        <p:txBody>
          <a:bodyPr/>
          <a:lstStyle/>
          <a:p>
            <a:pPr marL="0" indent="0">
              <a:buNone/>
            </a:pPr>
            <a:r>
              <a:rPr lang="en-US" altLang="zh-CN" dirty="0"/>
              <a:t>Kernel ELF </a:t>
            </a:r>
            <a:r>
              <a:rPr lang="zh-CN" altLang="en-US" dirty="0"/>
              <a:t>映射了两遍：</a:t>
            </a:r>
            <a:endParaRPr lang="en-US" altLang="zh-CN" dirty="0"/>
          </a:p>
          <a:p>
            <a:r>
              <a:rPr lang="zh-CN" altLang="en-US" sz="2400" dirty="0"/>
              <a:t>位于上面的部分：内核执行时的虚拟地址，由 </a:t>
            </a:r>
            <a:r>
              <a:rPr lang="en-US" altLang="zh-CN" sz="2400" dirty="0" err="1"/>
              <a:t>OpenSBI</a:t>
            </a:r>
            <a:r>
              <a:rPr lang="en-US" altLang="zh-CN" sz="2400" dirty="0"/>
              <a:t> </a:t>
            </a:r>
            <a:r>
              <a:rPr lang="zh-CN" altLang="en-US" sz="2400" dirty="0"/>
              <a:t>完成初始映射。</a:t>
            </a:r>
            <a:endParaRPr lang="en-US" altLang="zh-CN" sz="2400" dirty="0"/>
          </a:p>
          <a:p>
            <a:r>
              <a:rPr lang="zh-CN" altLang="en-US" sz="2400" dirty="0"/>
              <a:t>位于下面的部分：包括 </a:t>
            </a:r>
            <a:r>
              <a:rPr lang="en-US" altLang="zh-CN" sz="2400" dirty="0"/>
              <a:t>Kernel ELF </a:t>
            </a:r>
            <a:r>
              <a:rPr lang="zh-CN" altLang="en-US" sz="2400" dirty="0"/>
              <a:t>在内的从</a:t>
            </a:r>
            <a:r>
              <a:rPr lang="en-US" altLang="zh-CN" sz="2400" dirty="0"/>
              <a:t> 0 </a:t>
            </a:r>
            <a:r>
              <a:rPr lang="zh-CN" altLang="en-US" sz="2400" dirty="0"/>
              <a:t>开始的整片物理内存。</a:t>
            </a:r>
          </a:p>
        </p:txBody>
      </p:sp>
    </p:spTree>
    <p:extLst>
      <p:ext uri="{BB962C8B-B14F-4D97-AF65-F5344CB8AC3E}">
        <p14:creationId xmlns:p14="http://schemas.microsoft.com/office/powerpoint/2010/main" val="27213087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755</Words>
  <Application>Microsoft Office PowerPoint</Application>
  <PresentationFormat>宽屏</PresentationFormat>
  <Paragraphs>39</Paragraphs>
  <Slides>18</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等线</vt:lpstr>
      <vt:lpstr>等线 Light</vt:lpstr>
      <vt:lpstr>Arial</vt:lpstr>
      <vt:lpstr>Office 主题​​</vt:lpstr>
      <vt:lpstr>seL4 VSpace 分析报告</vt:lpstr>
      <vt:lpstr>一、seL4 地址空间结构和转换</vt:lpstr>
      <vt:lpstr>1.1 地址空间结构</vt:lpstr>
      <vt:lpstr>1.2 地址空间转换</vt:lpstr>
      <vt:lpstr>二、seL4 启动阶段的地址映射</vt:lpstr>
      <vt:lpstr>2.1 直接地址映射</vt:lpstr>
      <vt:lpstr>2.1 直接地址映射</vt:lpstr>
      <vt:lpstr>2.2 内核 ELF 映射</vt:lpstr>
      <vt:lpstr>2.2 内核 ELF 映射</vt:lpstr>
      <vt:lpstr>2.3 初始化空闲内存</vt:lpstr>
      <vt:lpstr>2.4 分配初始线程地址空间</vt:lpstr>
      <vt:lpstr>2.4 分配初始线程地址空间</vt:lpstr>
      <vt:lpstr>2.5 分配页帧</vt:lpstr>
      <vt:lpstr>2.5 分配页帧</vt:lpstr>
      <vt:lpstr>三、seL4 VSpace 关键函数分析</vt:lpstr>
      <vt:lpstr>3.1 PTE 相关函数</vt:lpstr>
      <vt:lpstr>3.2 ASID 相关函数</vt:lpstr>
      <vt:lpstr>谢谢观看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seL4 VSpace 分析报告</dc:title>
  <dc:creator>Nullpointer Exception</dc:creator>
  <cp:lastModifiedBy>Nullpointer Exception</cp:lastModifiedBy>
  <cp:revision>4</cp:revision>
  <dcterms:created xsi:type="dcterms:W3CDTF">2023-08-25T16:40:43Z</dcterms:created>
  <dcterms:modified xsi:type="dcterms:W3CDTF">2023-08-26T05:12:44Z</dcterms:modified>
</cp:coreProperties>
</file>