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E95DF8"/>
    <a:srgbClr val="75FAFE"/>
    <a:srgbClr val="0066FF"/>
    <a:srgbClr val="FFF84C"/>
    <a:srgbClr val="77F348"/>
    <a:srgbClr val="00FF00"/>
    <a:srgbClr val="66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8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F992-2BE5-4BC1-8AF7-D04BB1E3BC5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9C9-4436-4AE5-A7C6-554E11B7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99-3302-47CA-86AC-F6026B56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1C43-8CA9-4727-A031-4240B60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8860-8C2D-47AF-B6E9-2386AED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CA-D407-4F78-ADB7-5BDEDF8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53A5-1FD5-4736-9437-7445449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398-B90F-448F-AE86-FD74C53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7E7A-48A4-402B-A39A-6C1EDD7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B41-EDFF-482F-B310-8F2D1D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31D5-1658-49FB-B001-6F2F158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9609-AAA6-4659-B6BA-C25073B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AF2E-AA4B-493B-8166-6C32BA05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775-9AB8-460E-8303-7413AED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E58-7BB6-47ED-9CCC-2285D52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9B2-D602-45B1-8EED-F647844C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33AA-B09A-423D-B9D1-B2EEFB8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436-D4FF-4F39-94C2-F25EAF8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5EE-46CB-4938-98E8-FB01503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B067-EF6D-440F-8716-8D19195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24E-6D83-4D06-80C6-8796BF71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BB95-EA15-4D5D-92A8-DD85E59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E86-E557-4F3E-AE6D-4F7B4BD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76B-55E3-4690-8983-6FAB5BB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6BD-D08A-4CFE-9CF9-43EECF6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E771-CB79-4A59-A6F9-703E128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4A74-7553-491C-B194-FF1653A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B1E-A62F-4ECD-ACE1-A98B623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7C65-CB27-4CDA-B019-87F4BD30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F3FD-67F0-41C7-9E5A-64F3EBAB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6CB3-3FE7-4E7D-A651-BCEC5F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6C0-168C-44E9-95BF-96F5374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AC12-0E2C-4A3E-BCFF-CDD7BE0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434E-B7E3-4CD3-ABAF-5F47B332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33-BD26-457D-9ED2-8CCDD384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9EBD-77D6-4075-B29F-7EBAC5B9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9997-7ED5-4BCC-97E9-A43818D7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6000C-80FF-4ABA-9E80-F1D02390E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E2CD-BC9E-4D9C-BAA9-CA881CB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28FC-8808-4858-AD81-2874246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6179-6AB0-4EEA-8BC6-E875D76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A49-E32B-4DDC-A15D-7E2F1559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5B4A-DCAC-434B-92BE-965417F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0C26-C8A7-4224-9714-B297C9B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14A-25F2-47F9-B687-7CB824F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6047D-33B9-46D9-80EE-6CEB58C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B3F1-C3D3-440D-9646-C26F64B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0190-4F01-426B-82DB-BDAE343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D27-0DFC-486E-B762-3F04073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5BF-0A4F-4EBA-8253-1E6E2C6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CFD3-4581-447D-895F-B31B5318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E6C1-3FC7-4224-AD20-0A6FB9F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6B0-DFF5-4E54-A2F6-68242E4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E2C-CF79-4785-BDEF-D9DD15D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7E4-83F9-4949-9CF9-4006346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8208-1B08-4660-9FE4-99309A46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C527-6D97-4DA1-987F-D1024391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3B5C-C8C3-483C-9658-55660C5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EEAE-C447-4DBA-9176-7A183AA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F6C7-2396-4A79-8649-6CFF73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6B823-B361-4D76-A811-CAC174C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6B0-BC5D-4807-9964-7784768E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96D0-08AA-4781-9475-6DF7B05D2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75E-195E-44E9-B1C7-0163535A80E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06A6-6EC3-4693-8E65-48A5B004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E57-719A-4B06-B79C-42B7B1F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6CDA17-08A4-4D9B-9BA6-DB25E9D641CA}"/>
              </a:ext>
            </a:extLst>
          </p:cNvPr>
          <p:cNvSpPr/>
          <p:nvPr/>
        </p:nvSpPr>
        <p:spPr>
          <a:xfrm>
            <a:off x="5465170" y="3054763"/>
            <a:ext cx="1560443" cy="1560443"/>
          </a:xfrm>
          <a:prstGeom prst="ellipse">
            <a:avLst/>
          </a:prstGeom>
          <a:solidFill>
            <a:srgbClr val="FF3399">
              <a:alpha val="85000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A363B6-FE08-4F6D-8BAE-EF0968E16415}"/>
              </a:ext>
            </a:extLst>
          </p:cNvPr>
          <p:cNvSpPr/>
          <p:nvPr/>
        </p:nvSpPr>
        <p:spPr>
          <a:xfrm>
            <a:off x="4840459" y="2122040"/>
            <a:ext cx="1560443" cy="1560443"/>
          </a:xfrm>
          <a:prstGeom prst="ellipse">
            <a:avLst/>
          </a:prstGeom>
          <a:solidFill>
            <a:srgbClr val="00B0F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5B4F09-5E22-43F6-8E76-E78223C00D2E}"/>
              </a:ext>
            </a:extLst>
          </p:cNvPr>
          <p:cNvSpPr/>
          <p:nvPr/>
        </p:nvSpPr>
        <p:spPr>
          <a:xfrm>
            <a:off x="6139543" y="2122040"/>
            <a:ext cx="1560443" cy="1560443"/>
          </a:xfrm>
          <a:prstGeom prst="ellipse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Theory</a:t>
            </a:r>
          </a:p>
        </p:txBody>
      </p:sp>
    </p:spTree>
    <p:extLst>
      <p:ext uri="{BB962C8B-B14F-4D97-AF65-F5344CB8AC3E}">
        <p14:creationId xmlns:p14="http://schemas.microsoft.com/office/powerpoint/2010/main" val="39224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ree circle">
            <a:extLst>
              <a:ext uri="{FF2B5EF4-FFF2-40B4-BE49-F238E27FC236}">
                <a16:creationId xmlns:a16="http://schemas.microsoft.com/office/drawing/2014/main" id="{DA81129D-01CA-4CFE-8CD4-8C927B45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2275236"/>
            <a:ext cx="2635342" cy="24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EF1B-3351-4D78-84AA-0088D2FCAD71}"/>
              </a:ext>
            </a:extLst>
          </p:cNvPr>
          <p:cNvSpPr txBox="1"/>
          <p:nvPr/>
        </p:nvSpPr>
        <p:spPr>
          <a:xfrm>
            <a:off x="5848903" y="38410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</a:t>
            </a:r>
          </a:p>
          <a:p>
            <a:r>
              <a:rPr 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3EB02-F01B-4EF2-AD43-075A3F20BE1E}"/>
              </a:ext>
            </a:extLst>
          </p:cNvPr>
          <p:cNvSpPr txBox="1"/>
          <p:nvPr/>
        </p:nvSpPr>
        <p:spPr>
          <a:xfrm>
            <a:off x="5201826" y="266718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Formal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59E-18AF-4788-B67C-351629FFCA98}"/>
              </a:ext>
            </a:extLst>
          </p:cNvPr>
          <p:cNvSpPr txBox="1"/>
          <p:nvPr/>
        </p:nvSpPr>
        <p:spPr>
          <a:xfrm>
            <a:off x="6585956" y="2705278"/>
            <a:ext cx="8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C8FD6-A567-4DF6-BE13-24461AF5AA59}"/>
              </a:ext>
            </a:extLst>
          </p:cNvPr>
          <p:cNvSpPr txBox="1"/>
          <p:nvPr/>
        </p:nvSpPr>
        <p:spPr>
          <a:xfrm>
            <a:off x="1857757" y="28505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E31B-1416-4022-BD70-6D6022C482F4}"/>
              </a:ext>
            </a:extLst>
          </p:cNvPr>
          <p:cNvSpPr txBox="1"/>
          <p:nvPr/>
        </p:nvSpPr>
        <p:spPr>
          <a:xfrm>
            <a:off x="1585482" y="6375285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Knowledge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7E63-A160-44F5-846B-56FDB4B09B7D}"/>
              </a:ext>
            </a:extLst>
          </p:cNvPr>
          <p:cNvSpPr txBox="1"/>
          <p:nvPr/>
        </p:nvSpPr>
        <p:spPr>
          <a:xfrm>
            <a:off x="8002942" y="284380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Correct-by-Construction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C1F0-9333-4E25-B06F-99D7D8E171A4}"/>
              </a:ext>
            </a:extLst>
          </p:cNvPr>
          <p:cNvSpPr txBox="1"/>
          <p:nvPr/>
        </p:nvSpPr>
        <p:spPr>
          <a:xfrm>
            <a:off x="8584397" y="637528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687E8-E6D1-44AA-93B9-DCA802AD2F1C}"/>
              </a:ext>
            </a:extLst>
          </p:cNvPr>
          <p:cNvSpPr/>
          <p:nvPr/>
        </p:nvSpPr>
        <p:spPr>
          <a:xfrm>
            <a:off x="9544735" y="5043179"/>
            <a:ext cx="2302698" cy="621438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Cosine Similarity Feature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7FE671-D4C8-4119-B6B1-7595AB1DD2E8}"/>
              </a:ext>
            </a:extLst>
          </p:cNvPr>
          <p:cNvSpPr/>
          <p:nvPr/>
        </p:nvSpPr>
        <p:spPr>
          <a:xfrm>
            <a:off x="449538" y="899899"/>
            <a:ext cx="2213691" cy="59261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Active Learning-based Verification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74CBBD-F406-44EA-9CF7-B4660C4AAF02}"/>
              </a:ext>
            </a:extLst>
          </p:cNvPr>
          <p:cNvSpPr/>
          <p:nvPr/>
        </p:nvSpPr>
        <p:spPr>
          <a:xfrm>
            <a:off x="2857110" y="896731"/>
            <a:ext cx="2463800" cy="583230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Data-Driven Approximate </a:t>
            </a:r>
            <a:r>
              <a:rPr lang="en-US" sz="1600" dirty="0">
                <a:solidFill>
                  <a:schemeClr val="tx1"/>
                </a:solidFill>
              </a:rPr>
              <a:t>Abstraction</a:t>
            </a:r>
            <a:r>
              <a:rPr lang="en-US" sz="1400" dirty="0">
                <a:solidFill>
                  <a:schemeClr val="tx1"/>
                </a:solidFill>
              </a:rPr>
              <a:t> Systems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69DF7A-51C3-49CD-A5E6-33A0D04AC6DF}"/>
              </a:ext>
            </a:extLst>
          </p:cNvPr>
          <p:cNvSpPr/>
          <p:nvPr/>
        </p:nvSpPr>
        <p:spPr>
          <a:xfrm>
            <a:off x="445336" y="1698575"/>
            <a:ext cx="2463800" cy="537046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Timed Failure Propagation Graph Inference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7AD570-5DBA-449D-BB07-35E81C425301}"/>
              </a:ext>
            </a:extLst>
          </p:cNvPr>
          <p:cNvSpPr/>
          <p:nvPr/>
        </p:nvSpPr>
        <p:spPr>
          <a:xfrm>
            <a:off x="323280" y="2498690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Formal Interpretation of Cyber-physical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51953-7F3E-4DA3-B773-144B965C4308}"/>
              </a:ext>
            </a:extLst>
          </p:cNvPr>
          <p:cNvSpPr/>
          <p:nvPr/>
        </p:nvSpPr>
        <p:spPr>
          <a:xfrm>
            <a:off x="9883233" y="896763"/>
            <a:ext cx="2131142" cy="626656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Fuzzy Logic Controller for LVDT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50CAE4-D1EC-4C9A-A2A7-A0A62C20F009}"/>
              </a:ext>
            </a:extLst>
          </p:cNvPr>
          <p:cNvSpPr/>
          <p:nvPr/>
        </p:nvSpPr>
        <p:spPr>
          <a:xfrm>
            <a:off x="6615074" y="894874"/>
            <a:ext cx="2664541" cy="626655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Conditions for Lossless Negative Imaginary Systems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F61C64-B7F5-48A3-9831-049FAB512C25}"/>
              </a:ext>
            </a:extLst>
          </p:cNvPr>
          <p:cNvSpPr/>
          <p:nvPr/>
        </p:nvSpPr>
        <p:spPr>
          <a:xfrm>
            <a:off x="6637000" y="1576724"/>
            <a:ext cx="2642615" cy="656646"/>
          </a:xfrm>
          <a:prstGeom prst="roundRect">
            <a:avLst/>
          </a:prstGeom>
          <a:solidFill>
            <a:srgbClr val="FFF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Correct-by-Construction Approach for Self-Evolvable Robots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C7242-49F4-4AF5-BE71-13358D4EC5A2}"/>
              </a:ext>
            </a:extLst>
          </p:cNvPr>
          <p:cNvCxnSpPr>
            <a:cxnSpLocks/>
          </p:cNvCxnSpPr>
          <p:nvPr/>
        </p:nvCxnSpPr>
        <p:spPr>
          <a:xfrm flipH="1">
            <a:off x="189524" y="2363976"/>
            <a:ext cx="6160428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4294C0-5035-4934-9BAB-FBE640B477BB}"/>
              </a:ext>
            </a:extLst>
          </p:cNvPr>
          <p:cNvCxnSpPr>
            <a:cxnSpLocks/>
          </p:cNvCxnSpPr>
          <p:nvPr/>
        </p:nvCxnSpPr>
        <p:spPr>
          <a:xfrm>
            <a:off x="6349952" y="4886530"/>
            <a:ext cx="5522845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A59E87-B72B-472E-BE23-6D54C8E59A54}"/>
              </a:ext>
            </a:extLst>
          </p:cNvPr>
          <p:cNvCxnSpPr>
            <a:cxnSpLocks/>
          </p:cNvCxnSpPr>
          <p:nvPr/>
        </p:nvCxnSpPr>
        <p:spPr>
          <a:xfrm flipV="1">
            <a:off x="6349952" y="917132"/>
            <a:ext cx="0" cy="15564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B27D2-AE0E-4B3F-96C3-DADC379FF09F}"/>
              </a:ext>
            </a:extLst>
          </p:cNvPr>
          <p:cNvCxnSpPr>
            <a:cxnSpLocks/>
          </p:cNvCxnSpPr>
          <p:nvPr/>
        </p:nvCxnSpPr>
        <p:spPr>
          <a:xfrm>
            <a:off x="6349952" y="4710609"/>
            <a:ext cx="0" cy="203400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059BA-0F83-4618-A8ED-C8F7F35893E4}"/>
              </a:ext>
            </a:extLst>
          </p:cNvPr>
          <p:cNvSpPr/>
          <p:nvPr/>
        </p:nvSpPr>
        <p:spPr>
          <a:xfrm>
            <a:off x="9423187" y="1597059"/>
            <a:ext cx="2664543" cy="626656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Co-design with Spectral Logic Specifications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8F0C-6122-498E-ABD6-2C04FB210CE2}"/>
              </a:ext>
            </a:extLst>
          </p:cNvPr>
          <p:cNvSpPr/>
          <p:nvPr/>
        </p:nvSpPr>
        <p:spPr>
          <a:xfrm>
            <a:off x="3865689" y="1722201"/>
            <a:ext cx="1664684" cy="551683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Spectral Logic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804EB-0917-44F1-A592-78DFBA237CAD}"/>
              </a:ext>
            </a:extLst>
          </p:cNvPr>
          <p:cNvSpPr/>
          <p:nvPr/>
        </p:nvSpPr>
        <p:spPr>
          <a:xfrm>
            <a:off x="9681029" y="2297355"/>
            <a:ext cx="2406701" cy="702388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Synthesis for Negative Imaginary Systems with Spectral Logic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80C64C-CF5B-41E4-89AE-127768D01E76}"/>
              </a:ext>
            </a:extLst>
          </p:cNvPr>
          <p:cNvSpPr/>
          <p:nvPr/>
        </p:nvSpPr>
        <p:spPr>
          <a:xfrm>
            <a:off x="336998" y="3255833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Parsing of Cyber-physical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5350-3F34-440D-A684-D3A7E5C8ED68}"/>
              </a:ext>
            </a:extLst>
          </p:cNvPr>
          <p:cNvSpPr/>
          <p:nvPr/>
        </p:nvSpPr>
        <p:spPr>
          <a:xfrm>
            <a:off x="337007" y="3983897"/>
            <a:ext cx="2333128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Fault Diagnosis for Industrial  </a:t>
            </a:r>
            <a:r>
              <a:rPr lang="en-US" sz="1600" dirty="0" err="1">
                <a:solidFill>
                  <a:schemeClr val="tx1"/>
                </a:solidFill>
              </a:rPr>
              <a:t>IIoT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6C8B05-A350-45AF-81AF-985532788375}"/>
              </a:ext>
            </a:extLst>
          </p:cNvPr>
          <p:cNvSpPr/>
          <p:nvPr/>
        </p:nvSpPr>
        <p:spPr>
          <a:xfrm>
            <a:off x="2661044" y="3274330"/>
            <a:ext cx="254861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Shapelet</a:t>
            </a:r>
            <a:r>
              <a:rPr lang="en-US" sz="1600" dirty="0">
                <a:solidFill>
                  <a:schemeClr val="tx1"/>
                </a:solidFill>
              </a:rPr>
              <a:t> Temporal Logic for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E5E55D-D469-422A-97C3-AAECC4AF15E5}"/>
              </a:ext>
            </a:extLst>
          </p:cNvPr>
          <p:cNvSpPr/>
          <p:nvPr/>
        </p:nvSpPr>
        <p:spPr>
          <a:xfrm>
            <a:off x="2670134" y="2495042"/>
            <a:ext cx="2496596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Temporal Logic Inference for Fault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9ABDE5-EF47-44C1-B482-C7C88405E259}"/>
              </a:ext>
            </a:extLst>
          </p:cNvPr>
          <p:cNvSpPr/>
          <p:nvPr/>
        </p:nvSpPr>
        <p:spPr>
          <a:xfrm>
            <a:off x="7532194" y="2307184"/>
            <a:ext cx="1938428" cy="683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Human-in-the-Loop Design of CPS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B57BC7-F00F-408D-8B87-345A8FFDA599}"/>
              </a:ext>
            </a:extLst>
          </p:cNvPr>
          <p:cNvSpPr/>
          <p:nvPr/>
        </p:nvSpPr>
        <p:spPr>
          <a:xfrm>
            <a:off x="6511580" y="5040136"/>
            <a:ext cx="2871527" cy="624481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distribution pattern modelling with GP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5850C2-7D5E-48B3-840F-0AAB55563BB8}"/>
              </a:ext>
            </a:extLst>
          </p:cNvPr>
          <p:cNvSpPr/>
          <p:nvPr/>
        </p:nvSpPr>
        <p:spPr>
          <a:xfrm>
            <a:off x="2980667" y="3975768"/>
            <a:ext cx="2548614" cy="636834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Gradient Descent for Temporal Logic Inference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9EBE9E-4653-4CA0-8E9B-5B17A98C6983}"/>
              </a:ext>
            </a:extLst>
          </p:cNvPr>
          <p:cNvSpPr/>
          <p:nvPr/>
        </p:nvSpPr>
        <p:spPr>
          <a:xfrm>
            <a:off x="319203" y="4789281"/>
            <a:ext cx="2548614" cy="613737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 Temporal Logic Inference with DNN</a:t>
            </a:r>
          </a:p>
        </p:txBody>
      </p:sp>
    </p:spTree>
    <p:extLst>
      <p:ext uri="{BB962C8B-B14F-4D97-AF65-F5344CB8AC3E}">
        <p14:creationId xmlns:p14="http://schemas.microsoft.com/office/powerpoint/2010/main" val="43726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5F9416-2BDF-495B-BF30-9F9E3E12270D}"/>
              </a:ext>
            </a:extLst>
          </p:cNvPr>
          <p:cNvGrpSpPr/>
          <p:nvPr/>
        </p:nvGrpSpPr>
        <p:grpSpPr>
          <a:xfrm>
            <a:off x="4303682" y="1674194"/>
            <a:ext cx="3455543" cy="3226073"/>
            <a:chOff x="4062382" y="1375744"/>
            <a:chExt cx="4067235" cy="3797145"/>
          </a:xfrm>
        </p:grpSpPr>
        <p:pic>
          <p:nvPicPr>
            <p:cNvPr id="4" name="Picture 6" descr="Image result for three circle">
              <a:extLst>
                <a:ext uri="{FF2B5EF4-FFF2-40B4-BE49-F238E27FC236}">
                  <a16:creationId xmlns:a16="http://schemas.microsoft.com/office/drawing/2014/main" id="{8A946EAB-A18D-4BEC-A05A-D8626EF2C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382" y="1375744"/>
              <a:ext cx="4067235" cy="379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6E62C-60B9-4E1D-B61D-1FDAA5EBCD5E}"/>
                </a:ext>
              </a:extLst>
            </p:cNvPr>
            <p:cNvSpPr txBox="1"/>
            <p:nvPr/>
          </p:nvSpPr>
          <p:spPr>
            <a:xfrm>
              <a:off x="5562038" y="3935508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Machine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CE87CC-3BD3-49D6-B9B9-865AC6D413D0}"/>
                </a:ext>
              </a:extLst>
            </p:cNvPr>
            <p:cNvSpPr txBox="1"/>
            <p:nvPr/>
          </p:nvSpPr>
          <p:spPr>
            <a:xfrm>
              <a:off x="4519765" y="2229860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Formal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0D8069-14C5-4C45-A1BB-206BB84C4028}"/>
                </a:ext>
              </a:extLst>
            </p:cNvPr>
            <p:cNvSpPr txBox="1"/>
            <p:nvPr/>
          </p:nvSpPr>
          <p:spPr>
            <a:xfrm>
              <a:off x="6702849" y="2229860"/>
              <a:ext cx="889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b="1" dirty="0"/>
                <a:t>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1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128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Chen</dc:creator>
  <cp:lastModifiedBy>Robin Chen</cp:lastModifiedBy>
  <cp:revision>17</cp:revision>
  <dcterms:created xsi:type="dcterms:W3CDTF">2020-02-28T15:39:31Z</dcterms:created>
  <dcterms:modified xsi:type="dcterms:W3CDTF">2020-03-06T16:35:09Z</dcterms:modified>
</cp:coreProperties>
</file>